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1"/>
  </p:notesMasterIdLst>
  <p:handoutMasterIdLst>
    <p:handoutMasterId r:id="rId22"/>
  </p:handoutMasterIdLst>
  <p:sldIdLst>
    <p:sldId id="256" r:id="rId2"/>
    <p:sldId id="323" r:id="rId3"/>
    <p:sldId id="324" r:id="rId4"/>
    <p:sldId id="319" r:id="rId5"/>
    <p:sldId id="277" r:id="rId6"/>
    <p:sldId id="330" r:id="rId7"/>
    <p:sldId id="331" r:id="rId8"/>
    <p:sldId id="328" r:id="rId9"/>
    <p:sldId id="329" r:id="rId10"/>
    <p:sldId id="326" r:id="rId11"/>
    <p:sldId id="332" r:id="rId12"/>
    <p:sldId id="333" r:id="rId13"/>
    <p:sldId id="334" r:id="rId14"/>
    <p:sldId id="336" r:id="rId15"/>
    <p:sldId id="325" r:id="rId16"/>
    <p:sldId id="327" r:id="rId17"/>
    <p:sldId id="337" r:id="rId18"/>
    <p:sldId id="320" r:id="rId19"/>
    <p:sldId id="335" r:id="rId20"/>
  </p:sldIdLst>
  <p:sldSz cx="9144000" cy="5143500" type="screen16x9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335A"/>
    <a:srgbClr val="52AB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73" autoAdjust="0"/>
  </p:normalViewPr>
  <p:slideViewPr>
    <p:cSldViewPr>
      <p:cViewPr varScale="1">
        <p:scale>
          <a:sx n="86" d="100"/>
          <a:sy n="86" d="100"/>
        </p:scale>
        <p:origin x="936" y="6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EF9E39-5071-49D7-A110-3902A4B680D8}" type="datetimeFigureOut">
              <a:rPr lang="hu-HU" smtClean="0"/>
              <a:t>2026.03.27.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553EFC-CC59-4235-AF78-0D4D06DB8EB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35747503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09AC99-D4BC-4BBC-B933-15B302B32C3A}" type="datetimeFigureOut">
              <a:rPr lang="hu-HU" smtClean="0"/>
              <a:t>2026.03.27.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9F4DCB-42B8-4EC0-8856-7874386B1CF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88954124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Élőfej hely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9F4DCB-42B8-4EC0-8856-7874386B1CF7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2586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Élőfej hely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9F4DCB-42B8-4EC0-8856-7874386B1CF7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37678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Élőfej hely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9F4DCB-42B8-4EC0-8856-7874386B1CF7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21715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Élőfej hely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9F4DCB-42B8-4EC0-8856-7874386B1CF7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930614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Élőfej hely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9F4DCB-42B8-4EC0-8856-7874386B1CF7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178159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Élőfej hely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9F4DCB-42B8-4EC0-8856-7874386B1CF7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65882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Élőfej hely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9F4DCB-42B8-4EC0-8856-7874386B1CF7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10571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827584" y="562727"/>
            <a:ext cx="7196336" cy="1231337"/>
          </a:xfrm>
        </p:spPr>
        <p:txBody>
          <a:bodyPr>
            <a:normAutofit/>
          </a:bodyPr>
          <a:lstStyle>
            <a:lvl1pPr algn="l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827584" y="1858871"/>
            <a:ext cx="6400800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52ABD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85794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 helye 7"/>
          <p:cNvSpPr>
            <a:spLocks noGrp="1"/>
          </p:cNvSpPr>
          <p:nvPr>
            <p:ph type="body" sz="quarter" idx="13"/>
          </p:nvPr>
        </p:nvSpPr>
        <p:spPr>
          <a:xfrm>
            <a:off x="395537" y="951570"/>
            <a:ext cx="8280152" cy="382362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555025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r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3505200" y="4645581"/>
            <a:ext cx="2133600" cy="273844"/>
          </a:xfrm>
        </p:spPr>
        <p:txBody>
          <a:bodyPr/>
          <a:lstStyle>
            <a:lvl1pPr algn="ctr">
              <a:defRPr/>
            </a:lvl1pPr>
          </a:lstStyle>
          <a:p>
            <a:fld id="{910D84A5-4420-47BB-8A60-640AB96D8188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5" name="Szöveg helye 7"/>
          <p:cNvSpPr>
            <a:spLocks noGrp="1"/>
          </p:cNvSpPr>
          <p:nvPr>
            <p:ph type="body" sz="quarter" idx="13"/>
          </p:nvPr>
        </p:nvSpPr>
        <p:spPr>
          <a:xfrm>
            <a:off x="395537" y="368306"/>
            <a:ext cx="8280152" cy="401804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323259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yéni elrendezé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7668344" y="4587974"/>
            <a:ext cx="792088" cy="273844"/>
          </a:xfrm>
        </p:spPr>
        <p:txBody>
          <a:bodyPr/>
          <a:lstStyle>
            <a:lvl1pPr algn="ctr">
              <a:defRPr/>
            </a:lvl1pPr>
          </a:lstStyle>
          <a:p>
            <a:fld id="{910D84A5-4420-47BB-8A60-640AB96D8188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6" name="Szöveg helye 7"/>
          <p:cNvSpPr>
            <a:spLocks noGrp="1"/>
          </p:cNvSpPr>
          <p:nvPr>
            <p:ph type="body" sz="quarter" idx="13"/>
          </p:nvPr>
        </p:nvSpPr>
        <p:spPr>
          <a:xfrm>
            <a:off x="395537" y="368306"/>
            <a:ext cx="8280152" cy="401804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265274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gyéni elrendezé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7668344" y="4587974"/>
            <a:ext cx="792088" cy="273844"/>
          </a:xfrm>
        </p:spPr>
        <p:txBody>
          <a:bodyPr/>
          <a:lstStyle>
            <a:lvl1pPr algn="ctr">
              <a:defRPr/>
            </a:lvl1pPr>
          </a:lstStyle>
          <a:p>
            <a:fld id="{910D84A5-4420-47BB-8A60-640AB96D8188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Szöveg helye 7"/>
          <p:cNvSpPr>
            <a:spLocks noGrp="1"/>
          </p:cNvSpPr>
          <p:nvPr>
            <p:ph type="body" sz="quarter" idx="13"/>
          </p:nvPr>
        </p:nvSpPr>
        <p:spPr>
          <a:xfrm>
            <a:off x="395537" y="368306"/>
            <a:ext cx="8280152" cy="401804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78710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05ED9-5261-400E-973E-2C4C82C377AB}" type="datetimeFigureOut">
              <a:rPr lang="hu-HU" smtClean="0"/>
              <a:t>2026.03.27.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D84A5-4420-47BB-8A60-640AB96D818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521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7" r:id="rId3"/>
    <p:sldLayoutId id="2147483728" r:id="rId4"/>
    <p:sldLayoutId id="2147483729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827584" y="699542"/>
            <a:ext cx="7704856" cy="640871"/>
          </a:xfrm>
        </p:spPr>
        <p:txBody>
          <a:bodyPr>
            <a:normAutofit fontScale="90000"/>
          </a:bodyPr>
          <a:lstStyle/>
          <a:p>
            <a:pPr algn="ctr"/>
            <a:r>
              <a:rPr lang="hu-HU" sz="36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Felsőbbfokú Tanulmányok Intézete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043608" y="1607071"/>
            <a:ext cx="6400800" cy="1314450"/>
          </a:xfrm>
        </p:spPr>
        <p:txBody>
          <a:bodyPr>
            <a:normAutofit/>
          </a:bodyPr>
          <a:lstStyle/>
          <a:p>
            <a:pPr algn="ctr"/>
            <a:r>
              <a:rPr lang="hu-HU" sz="6600" b="1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KÖNYVTÁR</a:t>
            </a:r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A2150AE3-60D9-D615-926D-D17C59EB2618}"/>
              </a:ext>
            </a:extLst>
          </p:cNvPr>
          <p:cNvSpPr/>
          <p:nvPr/>
        </p:nvSpPr>
        <p:spPr>
          <a:xfrm>
            <a:off x="6084168" y="3795886"/>
            <a:ext cx="2592288" cy="10618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FB67E470-FBA1-695E-406A-9FB2D9F38E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011910"/>
            <a:ext cx="2483768" cy="1241884"/>
          </a:xfrm>
          <a:prstGeom prst="rect">
            <a:avLst/>
          </a:prstGeom>
        </p:spPr>
      </p:pic>
      <p:sp>
        <p:nvSpPr>
          <p:cNvPr id="4" name="Cím 1">
            <a:extLst>
              <a:ext uri="{FF2B5EF4-FFF2-40B4-BE49-F238E27FC236}">
                <a16:creationId xmlns:a16="http://schemas.microsoft.com/office/drawing/2014/main" id="{97FC5441-B936-466A-AB97-A95AEF496F12}"/>
              </a:ext>
            </a:extLst>
          </p:cNvPr>
          <p:cNvSpPr txBox="1">
            <a:spLocks/>
          </p:cNvSpPr>
          <p:nvPr/>
        </p:nvSpPr>
        <p:spPr>
          <a:xfrm>
            <a:off x="5220072" y="3507854"/>
            <a:ext cx="4536504" cy="860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2400" dirty="0">
                <a:solidFill>
                  <a:srgbClr val="52A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Zsoldos-Takács Eszter</a:t>
            </a:r>
            <a:r>
              <a:rPr lang="en-US" sz="2400" dirty="0">
                <a:solidFill>
                  <a:srgbClr val="52A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u-HU" sz="2400" dirty="0">
              <a:solidFill>
                <a:srgbClr val="52ABD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413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F6C5EE77-F226-4290-B9B9-C9B9B68DAF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KÖNYVTÁR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zöveg helye 1"/>
          <p:cNvSpPr>
            <a:spLocks noGrp="1"/>
          </p:cNvSpPr>
          <p:nvPr>
            <p:ph type="subTitle" idx="1"/>
          </p:nvPr>
        </p:nvSpPr>
        <p:spPr>
          <a:xfrm>
            <a:off x="827584" y="1635646"/>
            <a:ext cx="6400800" cy="2304255"/>
          </a:xfrm>
        </p:spPr>
        <p:txBody>
          <a:bodyPr>
            <a:normAutofit/>
          </a:bodyPr>
          <a:lstStyle/>
          <a:p>
            <a:r>
              <a:rPr lang="hu-H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belső terei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19C7653D-6040-CC13-7E28-56AA51431033}"/>
              </a:ext>
            </a:extLst>
          </p:cNvPr>
          <p:cNvSpPr/>
          <p:nvPr/>
        </p:nvSpPr>
        <p:spPr>
          <a:xfrm>
            <a:off x="6156176" y="3716677"/>
            <a:ext cx="2520280" cy="1231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D0C5BE7-FE78-50CC-C605-48790B3BFA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770936"/>
            <a:ext cx="2483768" cy="124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55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>
            <a:extLst>
              <a:ext uri="{FF2B5EF4-FFF2-40B4-BE49-F238E27FC236}">
                <a16:creationId xmlns:a16="http://schemas.microsoft.com/office/drawing/2014/main" id="{E94AC00C-8A60-47CD-B860-2403A4F923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5D9F0B5F-BC43-4F0B-BC4D-6AF89B7A29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380578"/>
            <a:ext cx="9144000" cy="609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2959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>
            <a:extLst>
              <a:ext uri="{FF2B5EF4-FFF2-40B4-BE49-F238E27FC236}">
                <a16:creationId xmlns:a16="http://schemas.microsoft.com/office/drawing/2014/main" id="{559F757A-F895-4D3D-80A7-5F72725B74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0EFB228D-8283-4225-94DA-6000108091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546"/>
            <a:ext cx="9144000" cy="609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154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>
            <a:extLst>
              <a:ext uri="{FF2B5EF4-FFF2-40B4-BE49-F238E27FC236}">
                <a16:creationId xmlns:a16="http://schemas.microsoft.com/office/drawing/2014/main" id="{3B57C3E3-322C-42FE-BF95-045C50B2CB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3DBF03E7-0A25-45A9-BE08-6F7DB2FF00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857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0156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>
            <a:extLst>
              <a:ext uri="{FF2B5EF4-FFF2-40B4-BE49-F238E27FC236}">
                <a16:creationId xmlns:a16="http://schemas.microsoft.com/office/drawing/2014/main" id="{129808B7-C424-4370-9177-991185E63B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562AAE8F-5E7A-4172-82B8-F1A5806A71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4554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562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E29E5F56-9C3F-4F89-8006-C0910F70BF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6" r="20167"/>
          <a:stretch/>
        </p:blipFill>
        <p:spPr>
          <a:xfrm>
            <a:off x="683568" y="1563638"/>
            <a:ext cx="3168352" cy="3262756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B4B827D1-72D6-4E9E-A6CC-6ABB6E1AA71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1" r="5652"/>
          <a:stretch/>
        </p:blipFill>
        <p:spPr>
          <a:xfrm>
            <a:off x="4565501" y="1563638"/>
            <a:ext cx="3312368" cy="3219822"/>
          </a:xfrm>
          <a:prstGeom prst="rect">
            <a:avLst/>
          </a:prstGeom>
        </p:spPr>
      </p:pic>
      <p:sp>
        <p:nvSpPr>
          <p:cNvPr id="2" name="Téglalap 1">
            <a:extLst>
              <a:ext uri="{FF2B5EF4-FFF2-40B4-BE49-F238E27FC236}">
                <a16:creationId xmlns:a16="http://schemas.microsoft.com/office/drawing/2014/main" id="{26603B71-0552-AAD3-7DED-5691350B617C}"/>
              </a:ext>
            </a:extLst>
          </p:cNvPr>
          <p:cNvSpPr/>
          <p:nvPr/>
        </p:nvSpPr>
        <p:spPr>
          <a:xfrm>
            <a:off x="107504" y="51470"/>
            <a:ext cx="1440160" cy="648072"/>
          </a:xfrm>
          <a:prstGeom prst="rect">
            <a:avLst/>
          </a:prstGeom>
          <a:solidFill>
            <a:srgbClr val="13335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4E981668-6B63-BDA3-BC79-CE004A2A67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1296144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473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32500" lnSpcReduction="20000"/>
          </a:bodyPr>
          <a:lstStyle/>
          <a:p>
            <a:pPr algn="just"/>
            <a:endParaRPr lang="hu-H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u-HU" sz="7200" b="1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Könyvtár elsődleges feladatai</a:t>
            </a:r>
            <a:endParaRPr lang="en-US" sz="7200" b="1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hu-HU" sz="6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tudományos kutatás, oktatás támogatása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előállított tudományos eredmények rendszerezett összegyűjtése és láthatóvá tétele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felhalmozott tudásvagyon és a nemzeti kulturális örökség őrzője és kezelője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intézet kutatási infrastruktúrájának egyik legmeghatározóbb szereplője</a:t>
            </a:r>
          </a:p>
          <a:p>
            <a:pPr algn="just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49332091-6B39-925E-6AD0-F6B2896FB00B}"/>
              </a:ext>
            </a:extLst>
          </p:cNvPr>
          <p:cNvSpPr/>
          <p:nvPr/>
        </p:nvSpPr>
        <p:spPr>
          <a:xfrm>
            <a:off x="107504" y="51470"/>
            <a:ext cx="1440160" cy="648072"/>
          </a:xfrm>
          <a:prstGeom prst="rect">
            <a:avLst/>
          </a:prstGeom>
          <a:solidFill>
            <a:srgbClr val="13335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297943E3-9835-1967-86BD-560FD8EB76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1296144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3950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>
            <a:extLst>
              <a:ext uri="{FF2B5EF4-FFF2-40B4-BE49-F238E27FC236}">
                <a16:creationId xmlns:a16="http://schemas.microsoft.com/office/drawing/2014/main" id="{E02F7650-0C8A-4F28-8952-9F6B7BFE17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2300" b="1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Kőszeg lakosságának is rendelkezésére állunk</a:t>
            </a:r>
          </a:p>
          <a:p>
            <a:pPr algn="ctr"/>
            <a:endParaRPr lang="hu-HU" dirty="0"/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külsős beiratkozókat is fogadunk</a:t>
            </a: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idegennyelvű könyvek, folyóiratok és napilapok</a:t>
            </a: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idegennyelvű adatbázisok</a:t>
            </a: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szakmai segítség a könyvtárosoktól</a:t>
            </a: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nyugodt hely az olvasáshoz, tanuláshoz, kutatáshoz</a:t>
            </a: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intézeti programok (koncertek, nyitott tudományos előadások, történelmi épületek látogathatósága)</a:t>
            </a:r>
          </a:p>
          <a:p>
            <a:endParaRPr lang="hu-HU" dirty="0"/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FD292A67-50E0-5E6D-D1BF-1CC7D9EA4886}"/>
              </a:ext>
            </a:extLst>
          </p:cNvPr>
          <p:cNvSpPr/>
          <p:nvPr/>
        </p:nvSpPr>
        <p:spPr>
          <a:xfrm>
            <a:off x="107504" y="51470"/>
            <a:ext cx="1440160" cy="648072"/>
          </a:xfrm>
          <a:prstGeom prst="rect">
            <a:avLst/>
          </a:prstGeom>
          <a:solidFill>
            <a:srgbClr val="13335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A24885E4-EBC7-27A8-C8E3-40E1A52682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1296144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2853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endParaRPr lang="hu-H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u-HU" sz="7200" b="1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Stratégiai célkitűzések</a:t>
            </a:r>
            <a:br>
              <a:rPr lang="hu-HU" sz="7200" b="1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7200" b="1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2025-2030 évekre</a:t>
            </a:r>
          </a:p>
          <a:p>
            <a:pPr algn="just"/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Az állomány és a </a:t>
            </a:r>
            <a:r>
              <a:rPr lang="hu-H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különgyűjtemények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erős </a:t>
            </a:r>
            <a:r>
              <a:rPr lang="hu-H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promótálása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fenntarthatóságuk biztosítása, a hozzáférés segítése</a:t>
            </a:r>
          </a:p>
          <a:p>
            <a:pPr algn="just"/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Kutatástámogatás, tudásmenedzsment, a tudományos eredmények </a:t>
            </a:r>
            <a:r>
              <a:rPr lang="hu-H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disszeminációja</a:t>
            </a:r>
            <a:endParaRPr lang="hu-H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Kommunikáció, márkaépítés és a könyvtárosok szakmai továbbképzése</a:t>
            </a:r>
            <a:endParaRPr lang="en-US" sz="8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BE8CD25D-0126-0330-4916-E2E4A823C019}"/>
              </a:ext>
            </a:extLst>
          </p:cNvPr>
          <p:cNvSpPr/>
          <p:nvPr/>
        </p:nvSpPr>
        <p:spPr>
          <a:xfrm>
            <a:off x="107504" y="51470"/>
            <a:ext cx="1440160" cy="648072"/>
          </a:xfrm>
          <a:prstGeom prst="rect">
            <a:avLst/>
          </a:prstGeom>
          <a:solidFill>
            <a:srgbClr val="13335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5993C893-2FFE-F608-F63B-0B4035C54A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1296144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0031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>
            <a:extLst>
              <a:ext uri="{FF2B5EF4-FFF2-40B4-BE49-F238E27FC236}">
                <a16:creationId xmlns:a16="http://schemas.microsoft.com/office/drawing/2014/main" id="{5076A304-5F2F-4B57-87C0-ACDC928C31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5536" y="1977684"/>
            <a:ext cx="8280152" cy="1188132"/>
          </a:xfrm>
        </p:spPr>
        <p:txBody>
          <a:bodyPr/>
          <a:lstStyle/>
          <a:p>
            <a:pPr algn="ctr"/>
            <a:r>
              <a:rPr lang="hu-HU" sz="4500" b="1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Köszönöm a figyelmet!</a:t>
            </a:r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C2393BC6-A7E0-041D-3522-8AF343749142}"/>
              </a:ext>
            </a:extLst>
          </p:cNvPr>
          <p:cNvSpPr/>
          <p:nvPr/>
        </p:nvSpPr>
        <p:spPr>
          <a:xfrm>
            <a:off x="107504" y="51470"/>
            <a:ext cx="1440160" cy="648072"/>
          </a:xfrm>
          <a:prstGeom prst="rect">
            <a:avLst/>
          </a:prstGeom>
          <a:solidFill>
            <a:srgbClr val="13335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9B026618-4D72-BF44-35AD-862431FC50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1296144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152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>
            <a:extLst>
              <a:ext uri="{FF2B5EF4-FFF2-40B4-BE49-F238E27FC236}">
                <a16:creationId xmlns:a16="http://schemas.microsoft.com/office/drawing/2014/main" id="{919081C1-C2EB-46FD-BC32-BD082C4DD6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5537" y="1491630"/>
            <a:ext cx="8280152" cy="3283564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2006. Társadalomtudományok és Európa-tanulmányok Intézete Alapítvány által pályázat keretében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Helyszín: kőszegi Chernel Kálmán Városi Könyvtár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Cél: a Kőszegi Európai Egyetemi Intézet oktatási és kutatási tevékenységei könyvtári hátterének megalapozása, a határon átnyúló tudományos együttműködések elősegítése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650 angol nyelvű kötet, könyvtári szoftver, 2 db számítógép, szkenner</a:t>
            </a:r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405006C7-917C-4C35-9308-6EAEA0B14999}"/>
              </a:ext>
            </a:extLst>
          </p:cNvPr>
          <p:cNvSpPr txBox="1">
            <a:spLocks/>
          </p:cNvSpPr>
          <p:nvPr/>
        </p:nvSpPr>
        <p:spPr>
          <a:xfrm>
            <a:off x="973832" y="771550"/>
            <a:ext cx="7196336" cy="93610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40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könyvtár létrehozása</a:t>
            </a:r>
            <a:endParaRPr lang="en-GB" sz="4000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3A8354BF-BC7C-E7A6-05DA-D695F1DB2948}"/>
              </a:ext>
            </a:extLst>
          </p:cNvPr>
          <p:cNvSpPr/>
          <p:nvPr/>
        </p:nvSpPr>
        <p:spPr>
          <a:xfrm>
            <a:off x="107504" y="51470"/>
            <a:ext cx="1440160" cy="648072"/>
          </a:xfrm>
          <a:prstGeom prst="rect">
            <a:avLst/>
          </a:prstGeom>
          <a:solidFill>
            <a:srgbClr val="13335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561E5CFB-4178-5381-6D1D-D87CA4F923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1296144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963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>
            <a:extLst>
              <a:ext uri="{FF2B5EF4-FFF2-40B4-BE49-F238E27FC236}">
                <a16:creationId xmlns:a16="http://schemas.microsoft.com/office/drawing/2014/main" id="{3372720C-6256-47D1-B9CA-DF1F0F1709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5537" y="951570"/>
            <a:ext cx="5184575" cy="3823624"/>
          </a:xfrm>
        </p:spPr>
        <p:txBody>
          <a:bodyPr>
            <a:normAutofit fontScale="92500" lnSpcReduction="10000"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2009-2011. ISES Alapítvány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Magyar és európai projektek</a:t>
            </a:r>
            <a:b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(pl. Norvég Alap) – állománybővítés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Helyszín: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Sgraffitós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-ház</a:t>
            </a:r>
          </a:p>
          <a:p>
            <a:endParaRPr 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2015. Felsőbbfokú Tanulmányok Intézete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2016-2018. állománybővítés (Magyarország Kormányának támogatásával) - 3000 kötet</a:t>
            </a: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Évenkénti beszerzés a legfrissebb megjelenésekből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E8967BE2-7407-4654-813B-104110680C9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1" r="5652"/>
          <a:stretch/>
        </p:blipFill>
        <p:spPr>
          <a:xfrm>
            <a:off x="5652120" y="1203598"/>
            <a:ext cx="3312368" cy="3219822"/>
          </a:xfrm>
          <a:prstGeom prst="rect">
            <a:avLst/>
          </a:prstGeom>
        </p:spPr>
      </p:pic>
      <p:sp>
        <p:nvSpPr>
          <p:cNvPr id="4" name="Téglalap 3">
            <a:extLst>
              <a:ext uri="{FF2B5EF4-FFF2-40B4-BE49-F238E27FC236}">
                <a16:creationId xmlns:a16="http://schemas.microsoft.com/office/drawing/2014/main" id="{D0D068CC-CE73-C1D1-B142-F0D427F16F85}"/>
              </a:ext>
            </a:extLst>
          </p:cNvPr>
          <p:cNvSpPr/>
          <p:nvPr/>
        </p:nvSpPr>
        <p:spPr>
          <a:xfrm>
            <a:off x="107504" y="51470"/>
            <a:ext cx="1440160" cy="648072"/>
          </a:xfrm>
          <a:prstGeom prst="rect">
            <a:avLst/>
          </a:prstGeom>
          <a:solidFill>
            <a:srgbClr val="13335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4AD5E77E-E31C-4B71-FA3F-95F23CB9E6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1296144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855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F6C5EE77-F226-4290-B9B9-C9B9B68DAF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KÖNYVTÁRUNK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zöveg helye 1"/>
          <p:cNvSpPr>
            <a:spLocks noGrp="1"/>
          </p:cNvSpPr>
          <p:nvPr>
            <p:ph type="subTitle" idx="1"/>
          </p:nvPr>
        </p:nvSpPr>
        <p:spPr>
          <a:xfrm>
            <a:off x="827584" y="1635646"/>
            <a:ext cx="6400800" cy="2304255"/>
          </a:xfrm>
        </p:spPr>
        <p:txBody>
          <a:bodyPr>
            <a:normAutofit/>
          </a:bodyPr>
          <a:lstStyle/>
          <a:p>
            <a:r>
              <a:rPr lang="hu-H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„korlátozottan nyilvános</a:t>
            </a:r>
          </a:p>
          <a:p>
            <a:r>
              <a:rPr lang="hu-H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szakkönyvtár”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CA0BEEEB-DC2D-BAD8-C2CF-80265971971F}"/>
              </a:ext>
            </a:extLst>
          </p:cNvPr>
          <p:cNvSpPr/>
          <p:nvPr/>
        </p:nvSpPr>
        <p:spPr>
          <a:xfrm>
            <a:off x="6156176" y="3716677"/>
            <a:ext cx="2520280" cy="1231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03A5CAC4-9924-5F27-C243-172374ED07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739857"/>
            <a:ext cx="2483768" cy="124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331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sz="quarter" idx="13"/>
          </p:nvPr>
        </p:nvSpPr>
        <p:spPr>
          <a:xfrm>
            <a:off x="395537" y="627534"/>
            <a:ext cx="8280152" cy="4147660"/>
          </a:xfrm>
        </p:spPr>
        <p:txBody>
          <a:bodyPr>
            <a:normAutofit fontScale="25000" lnSpcReduction="20000"/>
          </a:bodyPr>
          <a:lstStyle/>
          <a:p>
            <a:pPr algn="just"/>
            <a:endParaRPr lang="hu-H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u-HU" sz="10000" b="1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Könyvtár állománya</a:t>
            </a:r>
            <a:endParaRPr lang="en-US" sz="10000" b="1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Társadalom-, természettudomány, szépirodalom, kézikönyvek, stb.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Teljes állomány kb. 16.000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~90% angol nyelvű, de német, magyar, francia is van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Meglévő különgyűjtemények – kb. 10.000</a:t>
            </a:r>
          </a:p>
          <a:p>
            <a:pPr marL="1085850" lvl="1" indent="-342900" algn="just">
              <a:buFont typeface="Arial" panose="020B0604020202020204" pitchFamily="34" charset="0"/>
              <a:buChar char="•"/>
            </a:pPr>
            <a:r>
              <a:rPr lang="hu-HU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Hankiss Elemér</a:t>
            </a:r>
          </a:p>
          <a:p>
            <a:pPr marL="1085850" lvl="1" indent="-342900" algn="just">
              <a:buFont typeface="Arial" panose="020B0604020202020204" pitchFamily="34" charset="0"/>
              <a:buChar char="•"/>
            </a:pPr>
            <a:r>
              <a:rPr lang="hu-HU" sz="6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Borsody</a:t>
            </a:r>
            <a:r>
              <a:rPr lang="hu-HU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István</a:t>
            </a:r>
          </a:p>
          <a:p>
            <a:pPr marL="1085850" lvl="1" indent="-342900" algn="just">
              <a:buFont typeface="Arial" panose="020B0604020202020204" pitchFamily="34" charset="0"/>
              <a:buChar char="•"/>
            </a:pPr>
            <a:r>
              <a:rPr lang="hu-HU" sz="6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Nemeskürty</a:t>
            </a:r>
            <a:r>
              <a:rPr lang="hu-HU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István</a:t>
            </a:r>
          </a:p>
          <a:p>
            <a:pPr marL="1085850" lvl="1" indent="-342900" algn="just">
              <a:buFont typeface="Arial" panose="020B0604020202020204" pitchFamily="34" charset="0"/>
              <a:buChar char="•"/>
            </a:pPr>
            <a:r>
              <a:rPr lang="hu-HU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Hernádi Gyula</a:t>
            </a:r>
          </a:p>
          <a:p>
            <a:pPr marL="1085850" lvl="1" indent="-342900" algn="just">
              <a:buFont typeface="Arial" panose="020B0604020202020204" pitchFamily="34" charset="0"/>
              <a:buChar char="•"/>
            </a:pPr>
            <a:r>
              <a:rPr lang="hu-HU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Georg </a:t>
            </a:r>
            <a:r>
              <a:rPr lang="hu-HU" sz="6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Süssmann</a:t>
            </a:r>
            <a:endParaRPr lang="hu-HU" sz="6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5850" lvl="1" indent="-342900" algn="just">
              <a:buFont typeface="Arial" panose="020B0604020202020204" pitchFamily="34" charset="0"/>
              <a:buChar char="•"/>
            </a:pPr>
            <a:r>
              <a:rPr lang="hu-HU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Simon Róbert</a:t>
            </a:r>
          </a:p>
          <a:p>
            <a:pPr marL="1085850" lvl="1" indent="-342900" algn="just">
              <a:buFont typeface="Arial" panose="020B0604020202020204" pitchFamily="34" charset="0"/>
              <a:buChar char="•"/>
            </a:pPr>
            <a:r>
              <a:rPr lang="hu-HU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Schöpflin György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5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Érkező különgyűjtemények – kb. 1000 kötet (?)</a:t>
            </a:r>
          </a:p>
          <a:p>
            <a:pPr marL="1085850" lvl="1" indent="-342900" algn="just">
              <a:buFont typeface="Arial" panose="020B0604020202020204" pitchFamily="34" charset="0"/>
              <a:buChar char="•"/>
            </a:pPr>
            <a:r>
              <a:rPr lang="hu-HU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Sármány-</a:t>
            </a:r>
            <a:r>
              <a:rPr lang="hu-HU" sz="6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Parsons</a:t>
            </a:r>
            <a:r>
              <a:rPr lang="hu-HU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Ilona</a:t>
            </a:r>
          </a:p>
          <a:p>
            <a:pPr marL="1085850" lvl="1" indent="-342900" algn="just">
              <a:buFont typeface="Arial" panose="020B0604020202020204" pitchFamily="34" charset="0"/>
              <a:buChar char="•"/>
            </a:pPr>
            <a:endParaRPr lang="hu-HU" sz="6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hu-H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D72E6ADF-CD1F-4628-92CC-D321CCA3BF5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1" r="20131"/>
          <a:stretch/>
        </p:blipFill>
        <p:spPr>
          <a:xfrm>
            <a:off x="5158701" y="1995686"/>
            <a:ext cx="3977704" cy="3147814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BA3253AC-F596-E9DC-8CEB-6BB847439FA3}"/>
              </a:ext>
            </a:extLst>
          </p:cNvPr>
          <p:cNvSpPr/>
          <p:nvPr/>
        </p:nvSpPr>
        <p:spPr>
          <a:xfrm>
            <a:off x="107504" y="51470"/>
            <a:ext cx="1440160" cy="648072"/>
          </a:xfrm>
          <a:prstGeom prst="rect">
            <a:avLst/>
          </a:prstGeom>
          <a:solidFill>
            <a:srgbClr val="13335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278E99B8-6772-3CDF-DC94-8C3110BC95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1296144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462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1">
            <a:extLst>
              <a:ext uri="{FF2B5EF4-FFF2-40B4-BE49-F238E27FC236}">
                <a16:creationId xmlns:a16="http://schemas.microsoft.com/office/drawing/2014/main" id="{C2A51B3B-84D1-4A7A-AE31-A6CC3B465139}"/>
              </a:ext>
            </a:extLst>
          </p:cNvPr>
          <p:cNvSpPr txBox="1">
            <a:spLocks/>
          </p:cNvSpPr>
          <p:nvPr/>
        </p:nvSpPr>
        <p:spPr>
          <a:xfrm>
            <a:off x="1115616" y="1851670"/>
            <a:ext cx="5832648" cy="382362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New York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Review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Books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ny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Foreign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Affairs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ny+e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Atlantic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ny+e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Nation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ny+e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Balkan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Insight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New York Times International Edition (e)</a:t>
            </a:r>
          </a:p>
          <a:p>
            <a:endParaRPr lang="en-US" dirty="0"/>
          </a:p>
          <a:p>
            <a:endParaRPr lang="hu-HU" dirty="0"/>
          </a:p>
          <a:p>
            <a:endParaRPr lang="hu-HU" dirty="0"/>
          </a:p>
          <a:p>
            <a:r>
              <a:rPr lang="hu-HU" dirty="0"/>
              <a:t> </a:t>
            </a:r>
          </a:p>
          <a:p>
            <a:endParaRPr lang="hu-HU" dirty="0"/>
          </a:p>
          <a:p>
            <a:endParaRPr lang="hu-HU" dirty="0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DD800435-D378-4303-A1A4-20C7AEBC9681}"/>
              </a:ext>
            </a:extLst>
          </p:cNvPr>
          <p:cNvSpPr txBox="1"/>
          <p:nvPr/>
        </p:nvSpPr>
        <p:spPr>
          <a:xfrm>
            <a:off x="1979712" y="915566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Folyóiratok 2026-ban</a:t>
            </a:r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2E9AB2D4-8FBA-5985-2CAD-678DAF2A2EBE}"/>
              </a:ext>
            </a:extLst>
          </p:cNvPr>
          <p:cNvSpPr/>
          <p:nvPr/>
        </p:nvSpPr>
        <p:spPr>
          <a:xfrm>
            <a:off x="107504" y="51470"/>
            <a:ext cx="1440160" cy="648072"/>
          </a:xfrm>
          <a:prstGeom prst="rect">
            <a:avLst/>
          </a:prstGeom>
          <a:solidFill>
            <a:srgbClr val="13335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7D99B386-5048-5952-4EEF-D7BC387036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1296144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815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sz="quarter" idx="13"/>
          </p:nvPr>
        </p:nvSpPr>
        <p:spPr>
          <a:xfrm>
            <a:off x="431924" y="699542"/>
            <a:ext cx="8280152" cy="5112568"/>
          </a:xfrm>
        </p:spPr>
        <p:txBody>
          <a:bodyPr>
            <a:normAutofit fontScale="32500" lnSpcReduction="20000"/>
          </a:bodyPr>
          <a:lstStyle/>
          <a:p>
            <a:pPr algn="just"/>
            <a:endParaRPr lang="hu-H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u-HU" sz="9800" b="1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Adatbázisok (EISZ)</a:t>
            </a:r>
            <a:endParaRPr lang="en-US" sz="7200" b="1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u-H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Akadémiai Kiadó folyóiratai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u-H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Arcanum</a:t>
            </a:r>
            <a:r>
              <a:rPr lang="hu-H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Digitális Tudománytár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u-H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Cambridge University Press folyóiratai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u-H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JSTOR </a:t>
            </a:r>
            <a:r>
              <a:rPr lang="hu-H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Full</a:t>
            </a:r>
            <a:r>
              <a:rPr lang="hu-H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Access </a:t>
            </a:r>
            <a:r>
              <a:rPr lang="hu-H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  <a:endParaRPr lang="hu-H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u-H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ProQuest</a:t>
            </a:r>
            <a:r>
              <a:rPr lang="hu-H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Academic</a:t>
            </a:r>
            <a:r>
              <a:rPr lang="hu-H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Complete</a:t>
            </a:r>
            <a:r>
              <a:rPr lang="hu-H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(e-könyves)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u-H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Statista</a:t>
            </a:r>
            <a:endParaRPr lang="hu-H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hu-H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+Időszakos próbahozzáférések biztosítása</a:t>
            </a:r>
          </a:p>
          <a:p>
            <a:br>
              <a:rPr lang="hu-HU" dirty="0"/>
            </a:b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hu-HU" sz="6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hu-H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BF508788-2EB1-F7B4-B7E5-E108180B6D4D}"/>
              </a:ext>
            </a:extLst>
          </p:cNvPr>
          <p:cNvSpPr/>
          <p:nvPr/>
        </p:nvSpPr>
        <p:spPr>
          <a:xfrm>
            <a:off x="107504" y="51470"/>
            <a:ext cx="1440160" cy="648072"/>
          </a:xfrm>
          <a:prstGeom prst="rect">
            <a:avLst/>
          </a:prstGeom>
          <a:solidFill>
            <a:srgbClr val="13335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9ABDAB4D-41C5-1794-3255-B0A1BB0CE8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1296144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862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sz="quarter" idx="13"/>
          </p:nvPr>
        </p:nvSpPr>
        <p:spPr>
          <a:xfrm>
            <a:off x="395537" y="627534"/>
            <a:ext cx="8280152" cy="4680520"/>
          </a:xfrm>
        </p:spPr>
        <p:txBody>
          <a:bodyPr>
            <a:normAutofit fontScale="25000" lnSpcReduction="20000"/>
          </a:bodyPr>
          <a:lstStyle/>
          <a:p>
            <a:pPr algn="just"/>
            <a:endParaRPr lang="hu-H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u-HU" sz="9800" b="1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Könyvtár szolgáltatásai</a:t>
            </a:r>
            <a:endParaRPr lang="en-US" sz="9800" b="1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hu-HU" sz="6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5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Beiratkozással* igénybe vehető</a:t>
            </a:r>
          </a:p>
          <a:p>
            <a:pPr marL="630238"/>
            <a:r>
              <a:rPr lang="hu-H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Kölcsönzés (könyv és folyóirat)*</a:t>
            </a:r>
          </a:p>
          <a:p>
            <a:pPr marL="630238"/>
            <a:r>
              <a:rPr lang="hu-H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Könyvtárközi kölcsönzés (ODR) (belföld, külföld) *</a:t>
            </a:r>
          </a:p>
          <a:p>
            <a:pPr marL="630238"/>
            <a:r>
              <a:rPr lang="hu-H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Irodalomkutatás*</a:t>
            </a:r>
          </a:p>
          <a:p>
            <a:pPr marL="630238"/>
            <a:r>
              <a:rPr lang="hu-H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Adatbázisok használata*</a:t>
            </a:r>
          </a:p>
          <a:p>
            <a:pPr marL="630238"/>
            <a:r>
              <a:rPr lang="hu-H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Kutatástámogatás* +MTMT*</a:t>
            </a:r>
          </a:p>
          <a:p>
            <a:endParaRPr lang="hu-HU" sz="5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5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Alapszolgáltatás</a:t>
            </a:r>
          </a:p>
          <a:p>
            <a:pPr marL="449263"/>
            <a:r>
              <a:rPr lang="hu-H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Helyben használat</a:t>
            </a:r>
          </a:p>
          <a:p>
            <a:pPr marL="449263"/>
            <a:r>
              <a:rPr lang="hu-H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Nyomtatás, fénymásolás, szkennelés</a:t>
            </a:r>
          </a:p>
          <a:p>
            <a:pPr marL="449263"/>
            <a:r>
              <a:rPr lang="hu-H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Állományrészek bemutatása*</a:t>
            </a:r>
          </a:p>
          <a:p>
            <a:pPr marL="449263"/>
            <a:r>
              <a:rPr lang="hu-H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Katalógus- és könyvtárhasználati óra*</a:t>
            </a:r>
          </a:p>
          <a:p>
            <a:pPr marL="449263"/>
            <a:r>
              <a:rPr lang="hu-H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Külföldi folyóiratok helyben olvasása*</a:t>
            </a:r>
          </a:p>
          <a:p>
            <a:pPr marL="449263"/>
            <a:endParaRPr lang="hu-HU" sz="5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9263"/>
            <a:r>
              <a:rPr lang="hu-H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*2016. szeptemberétől élő szolgáltatás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hu-H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4CF35DA3-39BC-4A10-9204-56F3A353D2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57"/>
          <a:stretch>
            <a:fillRect/>
          </a:stretch>
        </p:blipFill>
        <p:spPr>
          <a:xfrm>
            <a:off x="5796137" y="1151778"/>
            <a:ext cx="3347864" cy="3984438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84FBACAA-B771-4287-9A26-D891E59E7821}"/>
              </a:ext>
            </a:extLst>
          </p:cNvPr>
          <p:cNvSpPr/>
          <p:nvPr/>
        </p:nvSpPr>
        <p:spPr>
          <a:xfrm>
            <a:off x="107504" y="51470"/>
            <a:ext cx="1440160" cy="648072"/>
          </a:xfrm>
          <a:prstGeom prst="rect">
            <a:avLst/>
          </a:prstGeom>
          <a:solidFill>
            <a:srgbClr val="13335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54BD5F09-E909-B9A5-B228-1CDD9B7D5A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1296144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728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sz="quarter" idx="13"/>
          </p:nvPr>
        </p:nvSpPr>
        <p:spPr>
          <a:xfrm>
            <a:off x="395537" y="627534"/>
            <a:ext cx="8280152" cy="4147660"/>
          </a:xfrm>
        </p:spPr>
        <p:txBody>
          <a:bodyPr>
            <a:normAutofit fontScale="77500" lnSpcReduction="20000"/>
          </a:bodyPr>
          <a:lstStyle/>
          <a:p>
            <a:pPr algn="just"/>
            <a:endParaRPr lang="hu-H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u-HU" sz="4600" b="1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Infrastruktúra</a:t>
            </a:r>
            <a:r>
              <a:rPr lang="hu-H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endParaRPr lang="en-US" sz="4600" b="1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Alephino</a:t>
            </a:r>
            <a:r>
              <a:rPr lang="hu-H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Szikla 2024-től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RFID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Önkölcsönző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Állományvédelmi kapu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hu-H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*2019-től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7B709C40-3833-4336-B4ED-FEBCB785E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347614"/>
            <a:ext cx="2659991" cy="3662307"/>
          </a:xfrm>
          <a:prstGeom prst="rect">
            <a:avLst/>
          </a:prstGeom>
        </p:spPr>
      </p:pic>
      <p:sp>
        <p:nvSpPr>
          <p:cNvPr id="3" name="Nyíl: jobbra mutató 2">
            <a:extLst>
              <a:ext uri="{FF2B5EF4-FFF2-40B4-BE49-F238E27FC236}">
                <a16:creationId xmlns:a16="http://schemas.microsoft.com/office/drawing/2014/main" id="{81C3FFCE-1FAD-A074-34A5-A67E16383C89}"/>
              </a:ext>
            </a:extLst>
          </p:cNvPr>
          <p:cNvSpPr/>
          <p:nvPr/>
        </p:nvSpPr>
        <p:spPr>
          <a:xfrm>
            <a:off x="2411760" y="1995686"/>
            <a:ext cx="792088" cy="36004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63564CFA-EE47-5907-C941-62C67AAAFE3E}"/>
              </a:ext>
            </a:extLst>
          </p:cNvPr>
          <p:cNvSpPr/>
          <p:nvPr/>
        </p:nvSpPr>
        <p:spPr>
          <a:xfrm>
            <a:off x="107504" y="51470"/>
            <a:ext cx="1440160" cy="648072"/>
          </a:xfrm>
          <a:prstGeom prst="rect">
            <a:avLst/>
          </a:prstGeom>
          <a:solidFill>
            <a:srgbClr val="13335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FEBDA7E7-B2A1-6504-E435-595B9F30A0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1296144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529100"/>
      </p:ext>
    </p:extLst>
  </p:cSld>
  <p:clrMapOvr>
    <a:masterClrMapping/>
  </p:clrMapOvr>
</p:sld>
</file>

<file path=ppt/theme/theme1.xml><?xml version="1.0" encoding="utf-8"?>
<a:theme xmlns:a="http://schemas.openxmlformats.org/drawingml/2006/main" name="iASK_PPT_SABLON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iASK_PPT_SABLON5</Template>
  <TotalTime>2106</TotalTime>
  <Words>459</Words>
  <Application>Microsoft Office PowerPoint</Application>
  <PresentationFormat>Diavetítés a képernyőre (16:9 oldalarány)</PresentationFormat>
  <Paragraphs>127</Paragraphs>
  <Slides>19</Slides>
  <Notes>7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iASK_PPT_SABLON3</vt:lpstr>
      <vt:lpstr>Felsőbbfokú Tanulmányok Intézete</vt:lpstr>
      <vt:lpstr>PowerPoint-bemutató</vt:lpstr>
      <vt:lpstr>PowerPoint-bemutató</vt:lpstr>
      <vt:lpstr>KÖNYVTÁRUNK</vt:lpstr>
      <vt:lpstr>PowerPoint-bemutató</vt:lpstr>
      <vt:lpstr>PowerPoint-bemutató</vt:lpstr>
      <vt:lpstr>PowerPoint-bemutató</vt:lpstr>
      <vt:lpstr>PowerPoint-bemutató</vt:lpstr>
      <vt:lpstr>PowerPoint-bemutató</vt:lpstr>
      <vt:lpstr>A KÖNYVTÁR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Németh Szilárd</dc:creator>
  <cp:lastModifiedBy>Kálmán Rita</cp:lastModifiedBy>
  <cp:revision>209</cp:revision>
  <dcterms:created xsi:type="dcterms:W3CDTF">2017-11-24T07:21:28Z</dcterms:created>
  <dcterms:modified xsi:type="dcterms:W3CDTF">2026-03-27T10:49:10Z</dcterms:modified>
</cp:coreProperties>
</file>