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73" r:id="rId7"/>
    <p:sldId id="274" r:id="rId8"/>
    <p:sldId id="275" r:id="rId9"/>
    <p:sldId id="282" r:id="rId10"/>
    <p:sldId id="268" r:id="rId11"/>
    <p:sldId id="276" r:id="rId12"/>
    <p:sldId id="278" r:id="rId13"/>
    <p:sldId id="279" r:id="rId14"/>
    <p:sldId id="283" r:id="rId15"/>
    <p:sldId id="267" r:id="rId16"/>
    <p:sldId id="291" r:id="rId17"/>
    <p:sldId id="277" r:id="rId18"/>
    <p:sldId id="280" r:id="rId19"/>
    <p:sldId id="290" r:id="rId20"/>
    <p:sldId id="284" r:id="rId21"/>
    <p:sldId id="270" r:id="rId22"/>
    <p:sldId id="293" r:id="rId23"/>
    <p:sldId id="272" r:id="rId24"/>
    <p:sldId id="287" r:id="rId25"/>
    <p:sldId id="266" r:id="rId26"/>
    <p:sldId id="281" r:id="rId27"/>
    <p:sldId id="286" r:id="rId28"/>
    <p:sldId id="289" r:id="rId29"/>
    <p:sldId id="292" r:id="rId30"/>
    <p:sldId id="261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EB754C-9648-5D52-2F17-1686967F190A}" v="3" dt="2024-08-13T07:47:24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521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DBBDD2D7-D3B0-45C7-9344-5D7F6F73C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1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20BC363C-1F70-4243-A643-F919EDEFC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15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06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35C07106-F840-46FC-9B5E-95D0FC124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26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42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4B307AA4-7486-4ADE-B178-3A362C436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77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3">
            <a:extLst>
              <a:ext uri="{FF2B5EF4-FFF2-40B4-BE49-F238E27FC236}">
                <a16:creationId xmlns:a16="http://schemas.microsoft.com/office/drawing/2014/main" id="{938818EB-8D61-4310-AE6D-852CFE3BD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44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582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48D2D4CE-4F66-471E-AA9A-EEC43B473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215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3FA21EEE-A9C2-47AB-BC92-F6A59D6C2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708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>
            <a:extLst>
              <a:ext uri="{FF2B5EF4-FFF2-40B4-BE49-F238E27FC236}">
                <a16:creationId xmlns:a16="http://schemas.microsoft.com/office/drawing/2014/main" id="{E8DD6896-53A5-4327-9875-7ED88D92A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4569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3">
            <a:extLst>
              <a:ext uri="{FF2B5EF4-FFF2-40B4-BE49-F238E27FC236}">
                <a16:creationId xmlns:a16="http://schemas.microsoft.com/office/drawing/2014/main" id="{4F9304EB-0D65-43F9-9533-D5839984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8785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0904BFAB-22B0-492C-9F28-4141A3131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33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0510F2D7-9D69-41EB-A197-90452EC4E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02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94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A9E0AB70-9B5C-4C31-A572-467DB61DD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05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3">
            <a:extLst>
              <a:ext uri="{FF2B5EF4-FFF2-40B4-BE49-F238E27FC236}">
                <a16:creationId xmlns:a16="http://schemas.microsoft.com/office/drawing/2014/main" id="{EADEB950-908D-40F1-A9F1-1561D6BF1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34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F47C0A87-0066-408E-880F-088B0F3AD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49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627F6C2F-B2A7-42A5-A61A-1535C9AAB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1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942A860F-41F4-4C29-ABA4-58BF0D478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73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3">
            <a:extLst>
              <a:ext uri="{FF2B5EF4-FFF2-40B4-BE49-F238E27FC236}">
                <a16:creationId xmlns:a16="http://schemas.microsoft.com/office/drawing/2014/main" id="{CEBAF1E5-C199-49C3-A2C9-2BA7444EF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52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6B50488F-18BF-4723-9318-B42C7EFB4E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ED4C706-CD9D-4583-A935-22B39AB35A1E}" type="datetimeFigureOut">
              <a:rPr lang="hu-HU" smtClean="0"/>
              <a:pPr/>
              <a:t>2026.03.27.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B942F4-7C9B-445F-A07F-288174DF386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30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61E8FDB-31BE-4B2F-82BF-C6B9773684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"/>
            <a:ext cx="12192000" cy="68511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ED4C706-CD9D-4583-A935-22B39AB35A1E}" type="datetimeFigureOut">
              <a:rPr lang="hu-HU" smtClean="0"/>
              <a:pPr/>
              <a:t>2026.03.27.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B942F4-7C9B-445F-A07F-288174DF386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09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vakiana.sk/domov" TargetMode="External"/><Relationship Id="rId3" Type="http://schemas.openxmlformats.org/officeDocument/2006/relationships/image" Target="../media/image14.svg"/><Relationship Id="rId7" Type="http://schemas.openxmlformats.org/officeDocument/2006/relationships/hyperlink" Target="https://portal.minv.sk/wps/portal/domov/isea/EA07_PrezeranieObsahuArchiv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ikda.eu/" TargetMode="External"/><Relationship Id="rId5" Type="http://schemas.openxmlformats.org/officeDocument/2006/relationships/hyperlink" Target="http://digitalna.kniznica.info/" TargetMode="External"/><Relationship Id="rId4" Type="http://schemas.openxmlformats.org/officeDocument/2006/relationships/hyperlink" Target="https://foruminst.s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na.kniznica.info/" TargetMode="External"/><Relationship Id="rId2" Type="http://schemas.openxmlformats.org/officeDocument/2006/relationships/hyperlink" Target="https://foruminst.s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rtal.minv.sk/wps/portal/domov/isea/EA07_PrezeranieObsahuArchivu" TargetMode="External"/><Relationship Id="rId4" Type="http://schemas.openxmlformats.org/officeDocument/2006/relationships/hyperlink" Target="https://dikda.e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datbank.s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akiana.s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lovakiana.sk/en/cultural-objects?search=&amp;sort=dateModified&amp;sortDirection=1&amp;filter=%7B%22onlyWithImage%22%3Atrue%2C%22onlyDownloadable%22%3Afalse%2C%22tagKeys%22%3A%5B%226819%22%2C%226013%22%5D%7D&amp;page=3&amp;lm=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nb.rs/" TargetMode="External"/><Relationship Id="rId3" Type="http://schemas.openxmlformats.org/officeDocument/2006/relationships/hyperlink" Target="https://vamadia.rs/" TargetMode="External"/><Relationship Id="rId7" Type="http://schemas.openxmlformats.org/officeDocument/2006/relationships/hyperlink" Target="https://www.biblioso.org.rs/hu/digitalna_arhiva" TargetMode="External"/><Relationship Id="rId2" Type="http://schemas.openxmlformats.org/officeDocument/2006/relationships/hyperlink" Target="https://www.mnt.org.rs/sites/default/files/attachments/07b_kulturalis_strategia_2024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igitalna.subiblioteka.rs/home" TargetMode="External"/><Relationship Id="rId5" Type="http://schemas.openxmlformats.org/officeDocument/2006/relationships/hyperlink" Target="https://www.zentarhiv.rs/hu/" TargetMode="External"/><Relationship Id="rId4" Type="http://schemas.openxmlformats.org/officeDocument/2006/relationships/hyperlink" Target="https://digital.bms.rs/ebiblioteka/" TargetMode="Externa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digital.bms.rs/ebiblioteka/publications/view/460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mnt.org.rs/sites/default/files/attachments/07b_kulturalis_strategia_2024.pdf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ESA_Multimedia/Images/2018/05/Cloud-free_Europe_from_Sentinel-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na.nb.r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eana-local.at/" TargetMode="External"/><Relationship Id="rId3" Type="http://schemas.openxmlformats.org/officeDocument/2006/relationships/hyperlink" Target="https://mandadb.hu/" TargetMode="External"/><Relationship Id="rId7" Type="http://schemas.openxmlformats.org/officeDocument/2006/relationships/hyperlink" Target="https://museumap.hu/" TargetMode="External"/><Relationship Id="rId2" Type="http://schemas.openxmlformats.org/officeDocument/2006/relationships/hyperlink" Target="https://kulturpool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kultura.hr/" TargetMode="External"/><Relationship Id="rId5" Type="http://schemas.openxmlformats.org/officeDocument/2006/relationships/hyperlink" Target="http://agregator.nuk.uni-lj.si/" TargetMode="External"/><Relationship Id="rId10" Type="http://schemas.openxmlformats.org/officeDocument/2006/relationships/hyperlink" Target="https://slovakiana.sk/" TargetMode="External"/><Relationship Id="rId4" Type="http://schemas.openxmlformats.org/officeDocument/2006/relationships/hyperlink" Target="http://cimec.ro/" TargetMode="External"/><Relationship Id="rId9" Type="http://schemas.openxmlformats.org/officeDocument/2006/relationships/hyperlink" Target="https://nb.r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i.org/10.15476/ELTE.2024.110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hiv.hr/hr-hr/" TargetMode="External"/><Relationship Id="rId3" Type="http://schemas.openxmlformats.org/officeDocument/2006/relationships/image" Target="../media/image8.svg"/><Relationship Id="rId7" Type="http://schemas.openxmlformats.org/officeDocument/2006/relationships/hyperlink" Target="https://digitalna.nsk.hr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skos.unios.hr/" TargetMode="External"/><Relationship Id="rId5" Type="http://schemas.openxmlformats.org/officeDocument/2006/relationships/hyperlink" Target="https://gkbm.hr/m/horvatorszagi-magyarok-kozponti-konyvtara/" TargetMode="External"/><Relationship Id="rId4" Type="http://schemas.openxmlformats.org/officeDocument/2006/relationships/hyperlink" Target="https://min-kulture.gov.hr/UserDocsImages/dokumenti/kulturna%20ba%C5%A1tina/Plan%20digitalizacije%20kulturne%20ba%C5%A1tine%20202https:/min-kulture.gov.hr/UserDocsImages/dokumenti/kulturna%20ba%C5%A1tina/Plan%20digitalizacije%20kulturne%20ba%C5%A1tine%202020.%20-%202025..DOCX0.%20-%202025..DOCX" TargetMode="External"/><Relationship Id="rId9" Type="http://schemas.openxmlformats.org/officeDocument/2006/relationships/hyperlink" Target="https://ekultura.h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kultura.hr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kultura.hr/en/items/2860157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ekultura.hr/en/items/286005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kultura.hr/en/osearch/items/?all=yes&amp;q=&amp;languages=hungarian&amp;institutions=Nacionalna+i+sveu%C4%8Dili%C5%A1na+knji%C5%BEnica+u+Zagrebu&amp;pageNum=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E137A89B-01DA-460F-B046-C0D49697D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07455"/>
            <a:ext cx="9144000" cy="1843089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chemeClr val="tx2"/>
                </a:solidFill>
              </a:rPr>
              <a:t>Magyar múlt a digitális jelenben</a:t>
            </a:r>
            <a:r>
              <a:rPr lang="hu-HU" sz="4000" dirty="0">
                <a:solidFill>
                  <a:schemeClr val="tx2"/>
                </a:solidFill>
              </a:rPr>
              <a:t>: </a:t>
            </a:r>
            <a:br>
              <a:rPr lang="hu-HU" sz="4000" dirty="0">
                <a:solidFill>
                  <a:schemeClr val="tx2"/>
                </a:solidFill>
              </a:rPr>
            </a:br>
            <a:r>
              <a:rPr lang="hu-HU" sz="4000" dirty="0"/>
              <a:t>m</a:t>
            </a:r>
            <a:r>
              <a:rPr lang="hu-HU" sz="4000" dirty="0">
                <a:solidFill>
                  <a:schemeClr val="tx2"/>
                </a:solidFill>
              </a:rPr>
              <a:t>agyar </a:t>
            </a:r>
            <a:r>
              <a:rPr lang="hu-HU" sz="4000" dirty="0" err="1">
                <a:solidFill>
                  <a:schemeClr val="tx2"/>
                </a:solidFill>
              </a:rPr>
              <a:t>kultúrkincsek</a:t>
            </a:r>
            <a:r>
              <a:rPr lang="hu-HU" sz="4000" dirty="0">
                <a:solidFill>
                  <a:schemeClr val="tx2"/>
                </a:solidFill>
              </a:rPr>
              <a:t> feltérképezése a Kárpát-medencében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583575"/>
            <a:ext cx="9144000" cy="48903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hu-HU" dirty="0">
                <a:solidFill>
                  <a:schemeClr val="tx2"/>
                </a:solidFill>
                <a:latin typeface="+mj-lt"/>
              </a:rPr>
              <a:t>Dr. Szüts Etele, Könyvtári Intézet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5DF5D677-3C3F-46B7-BBD1-C3D43007D6F8}"/>
              </a:ext>
            </a:extLst>
          </p:cNvPr>
          <p:cNvSpPr txBox="1">
            <a:spLocks/>
          </p:cNvSpPr>
          <p:nvPr/>
        </p:nvSpPr>
        <p:spPr>
          <a:xfrm>
            <a:off x="1524000" y="5305636"/>
            <a:ext cx="9144000" cy="489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+mj-lt"/>
              </a:rPr>
              <a:t>KSH Könyvtár </a:t>
            </a:r>
            <a:r>
              <a:rPr lang="nn-NO" sz="2400" dirty="0">
                <a:latin typeface="+mj-lt"/>
              </a:rPr>
              <a:t>– </a:t>
            </a:r>
            <a:r>
              <a:rPr lang="hu-HU" dirty="0">
                <a:latin typeface="+mj-lt"/>
              </a:rPr>
              <a:t>Szakkönyvtári seregszemle 2026</a:t>
            </a:r>
          </a:p>
        </p:txBody>
      </p:sp>
    </p:spTree>
    <p:extLst>
      <p:ext uri="{BB962C8B-B14F-4D97-AF65-F5344CB8AC3E}">
        <p14:creationId xmlns:p14="http://schemas.microsoft.com/office/powerpoint/2010/main" val="197798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480F-C14D-4FDD-AF15-7A5B983F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Szlovák Köztársaság</a:t>
            </a:r>
          </a:p>
        </p:txBody>
      </p:sp>
    </p:spTree>
    <p:extLst>
      <p:ext uri="{BB962C8B-B14F-4D97-AF65-F5344CB8AC3E}">
        <p14:creationId xmlns:p14="http://schemas.microsoft.com/office/powerpoint/2010/main" val="374663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BCD9B7-5956-D6DF-6BF8-0C0D49ED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Szlovák Köztársaság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E8A7C5E0-8B2E-4806-B6C8-03D3387F50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231" y="1825625"/>
            <a:ext cx="5173538" cy="4351338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4486F53-344D-2A01-4375-6BF0305E85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sz="2400" b="1" dirty="0"/>
              <a:t>Magyar népesség</a:t>
            </a:r>
            <a:r>
              <a:rPr lang="hu-HU" sz="2400" dirty="0"/>
              <a:t>: kb. 420 000 fő</a:t>
            </a:r>
          </a:p>
          <a:p>
            <a:r>
              <a:rPr lang="hu-HU" sz="2400" b="1" dirty="0"/>
              <a:t>Főbb intézmények</a:t>
            </a:r>
            <a:r>
              <a:rPr lang="hu-HU" sz="2400" dirty="0"/>
              <a:t>:</a:t>
            </a:r>
          </a:p>
          <a:p>
            <a:pPr lvl="1"/>
            <a:r>
              <a:rPr lang="hu-HU" sz="2000" dirty="0"/>
              <a:t>Fórum Kisebbségkutató Intézet (Somorja) – </a:t>
            </a:r>
            <a:r>
              <a:rPr lang="hu-HU" sz="2000" i="1" dirty="0"/>
              <a:t>Szlovákiai Magyar Adatbank </a:t>
            </a:r>
            <a:r>
              <a:rPr lang="hu-HU" sz="1400" dirty="0"/>
              <a:t>[</a:t>
            </a:r>
            <a:r>
              <a:rPr lang="hu-HU" sz="1400" dirty="0">
                <a:hlinkClick r:id="rId4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Pozsonyi Egyetemi Könyvtár – </a:t>
            </a:r>
            <a:r>
              <a:rPr lang="hu-HU" sz="2000" i="1" dirty="0"/>
              <a:t>Digitális Könyvtár</a:t>
            </a:r>
            <a:r>
              <a:rPr lang="hu-HU" sz="2000" dirty="0"/>
              <a:t> </a:t>
            </a:r>
            <a:r>
              <a:rPr lang="hu-HU" sz="1400" dirty="0"/>
              <a:t>[</a:t>
            </a:r>
            <a:r>
              <a:rPr lang="hu-HU" sz="1400" dirty="0">
                <a:hlinkClick r:id="rId5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Szlovák Nemzeti Könyvtár (Pozsony) és a </a:t>
            </a:r>
            <a:r>
              <a:rPr lang="hu-HU" sz="2000" dirty="0">
                <a:effectLst/>
                <a:ea typeface="Calibri" panose="020F0502020204030204" pitchFamily="34" charset="0"/>
              </a:rPr>
              <a:t>Szlovák Nemzeti Levéltár (Pozsony) </a:t>
            </a:r>
            <a:r>
              <a:rPr lang="hu-HU" sz="2000" dirty="0"/>
              <a:t>– </a:t>
            </a:r>
            <a:r>
              <a:rPr lang="hu-HU" sz="2000" i="1" dirty="0"/>
              <a:t>Digitális Könyvtár és Archívum </a:t>
            </a:r>
            <a:r>
              <a:rPr lang="hu-HU" sz="1400" dirty="0"/>
              <a:t>[</a:t>
            </a:r>
            <a:r>
              <a:rPr lang="hu-HU" sz="1400" dirty="0">
                <a:hlinkClick r:id="rId6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Szlovák Nemzeti Levéltár és a Pozsonyi Állami Levéltár – </a:t>
            </a:r>
            <a:r>
              <a:rPr lang="hu-HU" sz="2000" i="1" dirty="0"/>
              <a:t>Szlovák Elektronikus Archívum</a:t>
            </a:r>
            <a:r>
              <a:rPr lang="hu-HU" sz="2000" dirty="0"/>
              <a:t> </a:t>
            </a:r>
            <a:r>
              <a:rPr lang="hu-HU" sz="1400" dirty="0"/>
              <a:t>[</a:t>
            </a:r>
            <a:r>
              <a:rPr lang="hu-HU" sz="1400" dirty="0">
                <a:hlinkClick r:id="rId7"/>
              </a:rPr>
              <a:t>LINK</a:t>
            </a:r>
            <a:r>
              <a:rPr lang="hu-HU" sz="1400" dirty="0"/>
              <a:t>]</a:t>
            </a:r>
          </a:p>
          <a:p>
            <a:r>
              <a:rPr lang="hu-HU" sz="2400" b="1" dirty="0"/>
              <a:t>Aggregátor</a:t>
            </a:r>
            <a:r>
              <a:rPr lang="hu-HU" sz="2400" dirty="0"/>
              <a:t>: </a:t>
            </a:r>
            <a:r>
              <a:rPr lang="hu-HU" sz="2400" dirty="0" err="1"/>
              <a:t>Slovakiana</a:t>
            </a:r>
            <a:r>
              <a:rPr lang="hu-HU" sz="2400" dirty="0"/>
              <a:t> </a:t>
            </a:r>
            <a:r>
              <a:rPr lang="hu-HU" sz="1400" dirty="0"/>
              <a:t>[</a:t>
            </a:r>
            <a:r>
              <a:rPr lang="hu-HU" sz="1400" dirty="0">
                <a:hlinkClick r:id="rId8"/>
              </a:rPr>
              <a:t>LINK</a:t>
            </a:r>
            <a:r>
              <a:rPr lang="hu-HU" sz="1400" dirty="0"/>
              <a:t>]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702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2CE855-29DC-465E-90D0-C1304CC1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Főbb szlovák intézmények összefoglalása</a:t>
            </a:r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A5B8789A-422B-427E-966F-7022A558B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400479"/>
              </p:ext>
            </p:extLst>
          </p:nvPr>
        </p:nvGraphicFramePr>
        <p:xfrm>
          <a:off x="838200" y="1690688"/>
          <a:ext cx="10515599" cy="510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627">
                  <a:extLst>
                    <a:ext uri="{9D8B030D-6E8A-4147-A177-3AD203B41FA5}">
                      <a16:colId xmlns:a16="http://schemas.microsoft.com/office/drawing/2014/main" val="2768689875"/>
                    </a:ext>
                  </a:extLst>
                </a:gridCol>
                <a:gridCol w="2127743">
                  <a:extLst>
                    <a:ext uri="{9D8B030D-6E8A-4147-A177-3AD203B41FA5}">
                      <a16:colId xmlns:a16="http://schemas.microsoft.com/office/drawing/2014/main" val="2976710051"/>
                    </a:ext>
                  </a:extLst>
                </a:gridCol>
                <a:gridCol w="2127743">
                  <a:extLst>
                    <a:ext uri="{9D8B030D-6E8A-4147-A177-3AD203B41FA5}">
                      <a16:colId xmlns:a16="http://schemas.microsoft.com/office/drawing/2014/main" val="4186380975"/>
                    </a:ext>
                  </a:extLst>
                </a:gridCol>
                <a:gridCol w="2127743">
                  <a:extLst>
                    <a:ext uri="{9D8B030D-6E8A-4147-A177-3AD203B41FA5}">
                      <a16:colId xmlns:a16="http://schemas.microsoft.com/office/drawing/2014/main" val="1736544313"/>
                    </a:ext>
                  </a:extLst>
                </a:gridCol>
                <a:gridCol w="2127743">
                  <a:extLst>
                    <a:ext uri="{9D8B030D-6E8A-4147-A177-3AD203B41FA5}">
                      <a16:colId xmlns:a16="http://schemas.microsoft.com/office/drawing/2014/main" val="3981370574"/>
                    </a:ext>
                  </a:extLst>
                </a:gridCol>
              </a:tblGrid>
              <a:tr h="4593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Intézménynév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Szolgáltatás neve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Link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Nyelv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Magyar gyűjtemény (db)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5402393"/>
                  </a:ext>
                </a:extLst>
              </a:tr>
              <a:tr h="4593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Fórum Kisebbségkutató Intézet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Szlovákiai Magyar Adatbank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foruminst.sk</a:t>
                      </a:r>
                      <a:endParaRPr lang="hu-HU" sz="18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magyar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több százezer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159222"/>
                  </a:ext>
                </a:extLst>
              </a:tr>
              <a:tr h="4593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Pozsonyi Egyetemi Könyvtár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Digitális Könyvtár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digitalna.kniznica.info</a:t>
                      </a:r>
                      <a:endParaRPr lang="hu-HU" sz="1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szlovák/arab/ angol/észt/francia/ német/orosz/szlovén/török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 ezer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9849505"/>
                  </a:ext>
                </a:extLst>
              </a:tr>
              <a:tr h="4593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Szlovák Nemzeti Könyvtár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Digitális Könyvtár és Archívum 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dikda.eu</a:t>
                      </a:r>
                      <a:endParaRPr lang="hu-HU" sz="1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szlovák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 ezer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7489225"/>
                  </a:ext>
                </a:extLst>
              </a:tr>
              <a:tr h="4593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Szlovák Nemzeti Levéltár 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801401"/>
                  </a:ext>
                </a:extLst>
              </a:tr>
              <a:tr h="459380">
                <a:tc vMerge="1">
                  <a:txBody>
                    <a:bodyPr/>
                    <a:lstStyle/>
                    <a:p>
                      <a:pPr algn="l" fontAlgn="ctr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Szlovák Elektronikus Archívum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portal.minv.sk</a:t>
                      </a:r>
                      <a:endParaRPr lang="hu-HU" sz="1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szlovák/angol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5,8 ezer 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661204"/>
                  </a:ext>
                </a:extLst>
              </a:tr>
              <a:tr h="57186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Pozsonyi Állami Levéltár</a:t>
                      </a:r>
                    </a:p>
                  </a:txBody>
                  <a:tcPr marL="9525" marR="9525" marT="9525" marB="0" anchor="ctr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945591"/>
                  </a:ext>
                </a:extLst>
              </a:tr>
              <a:tr h="4593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Szlovák Nemzeti Kulturális Központ</a:t>
                      </a:r>
                    </a:p>
                  </a:txBody>
                  <a:tcPr marL="9525" marR="9525" marT="9525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Slovakiana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sng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</a:rPr>
                        <a:t>slovakiana.sk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szlovák/angol</a:t>
                      </a:r>
                      <a:endParaRPr lang="hu-HU" sz="18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 ezer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679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17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50E101-E96D-44B4-8A65-5536801F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Szlovákiai Magyar Adatbank</a:t>
            </a:r>
          </a:p>
        </p:txBody>
      </p:sp>
      <p:pic>
        <p:nvPicPr>
          <p:cNvPr id="5" name="Tartalom helye 4">
            <a:hlinkClick r:id="rId2"/>
            <a:extLst>
              <a:ext uri="{FF2B5EF4-FFF2-40B4-BE49-F238E27FC236}">
                <a16:creationId xmlns:a16="http://schemas.microsoft.com/office/drawing/2014/main" id="{38F9C0AF-6FBE-4157-8BA3-E3CA2695E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1436" y="1825625"/>
            <a:ext cx="7709127" cy="4351338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4790F13-47D9-44E8-AB9C-1D9C34751AA0}"/>
              </a:ext>
            </a:extLst>
          </p:cNvPr>
          <p:cNvSpPr txBox="1"/>
          <p:nvPr/>
        </p:nvSpPr>
        <p:spPr>
          <a:xfrm>
            <a:off x="2241436" y="6191251"/>
            <a:ext cx="77091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Forrás: </a:t>
            </a:r>
            <a:r>
              <a:rPr lang="hu-HU" sz="1600" dirty="0">
                <a:hlinkClick r:id="rId2"/>
              </a:rPr>
              <a:t>https://adatbank.sk/</a:t>
            </a:r>
            <a:r>
              <a:rPr lang="hu-H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88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C4BF12-1F63-41AF-B2C1-F4A91030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Slovakiana</a:t>
            </a:r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C7BA9049-4F10-4AA0-BE53-6C1C2B2FC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9418" y="1924554"/>
            <a:ext cx="4039164" cy="4153480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88307FB3-D8CB-4E60-B2CA-51D3421792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u-HU" sz="2800" b="1" dirty="0"/>
          </a:p>
          <a:p>
            <a:r>
              <a:rPr lang="hu-HU" sz="2800" b="1" dirty="0"/>
              <a:t>Fenntartó</a:t>
            </a:r>
            <a:r>
              <a:rPr lang="hu-HU" sz="2800" dirty="0"/>
              <a:t>: Szlovák Nemzeti Kulturális Központ </a:t>
            </a:r>
          </a:p>
          <a:p>
            <a:r>
              <a:rPr lang="hu-HU" sz="2800" b="1" dirty="0"/>
              <a:t>URL</a:t>
            </a:r>
            <a:r>
              <a:rPr lang="hu-HU" sz="2800" dirty="0"/>
              <a:t>: </a:t>
            </a:r>
            <a:r>
              <a:rPr lang="hu-HU" sz="2800" dirty="0">
                <a:hlinkClick r:id="rId3"/>
              </a:rPr>
              <a:t>https://slovakiana.sk/</a:t>
            </a:r>
            <a:r>
              <a:rPr lang="hu-HU" sz="2800" dirty="0"/>
              <a:t> </a:t>
            </a:r>
          </a:p>
          <a:p>
            <a:r>
              <a:rPr lang="hu-HU" sz="2800" b="1" dirty="0"/>
              <a:t>Nyelv</a:t>
            </a:r>
            <a:r>
              <a:rPr lang="hu-HU" sz="2800" dirty="0"/>
              <a:t>: szlovák/angol</a:t>
            </a:r>
          </a:p>
          <a:p>
            <a:r>
              <a:rPr lang="hu-HU" sz="2800" b="1" dirty="0"/>
              <a:t>Tételek száma</a:t>
            </a:r>
            <a:r>
              <a:rPr lang="hu-HU" sz="2800" dirty="0"/>
              <a:t>: 181 ezer</a:t>
            </a:r>
          </a:p>
          <a:p>
            <a:r>
              <a:rPr lang="hu-HU" sz="2800" b="1" dirty="0"/>
              <a:t>Magyar nyelvű tételek</a:t>
            </a:r>
            <a:r>
              <a:rPr lang="hu-HU" sz="2800" dirty="0"/>
              <a:t>: 17 ezer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484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E7B730-370B-4ED1-9991-1C9D7D4A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Slovakiana</a:t>
            </a:r>
            <a:r>
              <a:rPr lang="hu-HU" dirty="0"/>
              <a:t> – magyar találatok</a:t>
            </a:r>
          </a:p>
        </p:txBody>
      </p:sp>
      <p:pic>
        <p:nvPicPr>
          <p:cNvPr id="5" name="Tartalom helye 4">
            <a:hlinkClick r:id="rId2"/>
            <a:extLst>
              <a:ext uri="{FF2B5EF4-FFF2-40B4-BE49-F238E27FC236}">
                <a16:creationId xmlns:a16="http://schemas.microsoft.com/office/drawing/2014/main" id="{B3A0F795-1DE4-4062-A0BC-0F938E1A1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1315" y="1825625"/>
            <a:ext cx="7769369" cy="4351338"/>
          </a:xfrm>
        </p:spPr>
      </p:pic>
    </p:spTree>
    <p:extLst>
      <p:ext uri="{BB962C8B-B14F-4D97-AF65-F5344CB8AC3E}">
        <p14:creationId xmlns:p14="http://schemas.microsoft.com/office/powerpoint/2010/main" val="405921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480F-C14D-4FDD-AF15-7A5B983F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Szerb Köztársaság</a:t>
            </a:r>
          </a:p>
        </p:txBody>
      </p:sp>
    </p:spTree>
    <p:extLst>
      <p:ext uri="{BB962C8B-B14F-4D97-AF65-F5344CB8AC3E}">
        <p14:creationId xmlns:p14="http://schemas.microsoft.com/office/powerpoint/2010/main" val="411594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B1A9A-923C-30DA-E8D2-B7A2119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Szerb Köztársaság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208080-2FC6-5FFC-17B3-1403934F4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1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hu-HU" sz="2400" b="1" dirty="0"/>
              <a:t>Magyar népesség</a:t>
            </a:r>
            <a:r>
              <a:rPr lang="hu-HU" sz="2400" dirty="0"/>
              <a:t>: kb. 200 000 fő</a:t>
            </a:r>
          </a:p>
          <a:p>
            <a:pPr>
              <a:spcBef>
                <a:spcPts val="600"/>
              </a:spcBef>
            </a:pPr>
            <a:r>
              <a:rPr lang="hu-HU" sz="2400" b="1" dirty="0"/>
              <a:t>Stratégia: </a:t>
            </a:r>
            <a:r>
              <a:rPr lang="hu-HU" sz="2400" dirty="0"/>
              <a:t>Vajdasági Magyar Kulturális Stratégia 2024–2029 </a:t>
            </a:r>
            <a:r>
              <a:rPr lang="hu-HU" sz="1400" dirty="0"/>
              <a:t>[</a:t>
            </a:r>
            <a:r>
              <a:rPr lang="hu-HU" sz="1400" dirty="0">
                <a:hlinkClick r:id="rId2"/>
              </a:rPr>
              <a:t>LINK</a:t>
            </a:r>
            <a:r>
              <a:rPr lang="hu-HU" sz="1400" dirty="0"/>
              <a:t>]</a:t>
            </a:r>
          </a:p>
          <a:p>
            <a:r>
              <a:rPr lang="hu-HU" sz="2400" b="1" dirty="0"/>
              <a:t>Főbb intézmények</a:t>
            </a:r>
            <a:r>
              <a:rPr lang="hu-HU" sz="2400" dirty="0"/>
              <a:t>:</a:t>
            </a:r>
          </a:p>
          <a:p>
            <a:pPr lvl="1">
              <a:spcBef>
                <a:spcPts val="300"/>
              </a:spcBef>
            </a:pPr>
            <a:r>
              <a:rPr lang="hu-HU" sz="1800" dirty="0"/>
              <a:t>Vajdasági Magyar Művelődési Intézet</a:t>
            </a:r>
            <a:r>
              <a:rPr lang="nn-NO" sz="1800" dirty="0"/>
              <a:t> </a:t>
            </a:r>
            <a:r>
              <a:rPr lang="hu-HU" sz="1800" dirty="0"/>
              <a:t>(Zenta) </a:t>
            </a:r>
            <a:r>
              <a:rPr lang="nn-NO" sz="1800" dirty="0"/>
              <a:t>–</a:t>
            </a:r>
            <a:r>
              <a:rPr lang="hu-HU" sz="1800" dirty="0"/>
              <a:t> </a:t>
            </a:r>
            <a:r>
              <a:rPr lang="hu-HU" sz="1800" i="1" dirty="0">
                <a:effectLst/>
                <a:ea typeface="Calibri" panose="020F0502020204030204" pitchFamily="34" charset="0"/>
              </a:rPr>
              <a:t>VAMADIA</a:t>
            </a:r>
            <a:r>
              <a:rPr lang="hu-HU" sz="1800" dirty="0">
                <a:effectLst/>
                <a:ea typeface="Calibri" panose="020F0502020204030204" pitchFamily="34" charset="0"/>
              </a:rPr>
              <a:t> </a:t>
            </a:r>
            <a:r>
              <a:rPr lang="hu-HU" sz="1400" dirty="0">
                <a:effectLst/>
                <a:ea typeface="Calibri" panose="020F0502020204030204" pitchFamily="34" charset="0"/>
              </a:rPr>
              <a:t>[</a:t>
            </a:r>
            <a:r>
              <a:rPr lang="hu-HU" sz="1400" dirty="0">
                <a:effectLst/>
                <a:ea typeface="Calibri" panose="020F0502020204030204" pitchFamily="34" charset="0"/>
                <a:hlinkClick r:id="rId3"/>
              </a:rPr>
              <a:t>LINK</a:t>
            </a:r>
            <a:r>
              <a:rPr lang="hu-HU" sz="1400" dirty="0">
                <a:effectLst/>
                <a:ea typeface="Calibri" panose="020F0502020204030204" pitchFamily="34" charset="0"/>
              </a:rPr>
              <a:t>]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dirty="0">
                <a:effectLst/>
                <a:ea typeface="Calibri" panose="020F0502020204030204" pitchFamily="34" charset="0"/>
              </a:rPr>
              <a:t>Szerb Matica Könyvtára (Újvidék) </a:t>
            </a:r>
            <a:r>
              <a:rPr lang="hu-HU" sz="1800" dirty="0"/>
              <a:t>– </a:t>
            </a:r>
            <a:r>
              <a:rPr lang="hu-HU" sz="1800" i="1" dirty="0"/>
              <a:t>Digitális Könyvtár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  <a:hlinkClick r:id="rId4"/>
              </a:rPr>
              <a:t>LINK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]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Újvidék archívuma </a:t>
            </a:r>
            <a:r>
              <a:rPr lang="nn-NO" sz="1900" dirty="0"/>
              <a:t>– </a:t>
            </a:r>
            <a:r>
              <a:rPr lang="hu-HU" sz="1900" i="1" dirty="0">
                <a:effectLst/>
                <a:ea typeface="Calibri" panose="020F0502020204030204" pitchFamily="34" charset="0"/>
              </a:rPr>
              <a:t>digitalizacija.ns.rs</a:t>
            </a:r>
            <a:r>
              <a:rPr lang="hu-HU" sz="1900" dirty="0">
                <a:effectLst/>
                <a:ea typeface="Calibri" panose="020F0502020204030204" pitchFamily="34" charset="0"/>
              </a:rPr>
              <a:t> 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Calibri" panose="020F0502020204030204" pitchFamily="34" charset="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dirty="0"/>
              <a:t>Zentai Történelmi Levéltár – pl.: </a:t>
            </a:r>
            <a:r>
              <a:rPr lang="hu-HU" sz="1800" i="1" dirty="0"/>
              <a:t>Cégjegyzék</a:t>
            </a:r>
            <a:r>
              <a:rPr lang="hu-HU" sz="1800" dirty="0"/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  <a:hlinkClick r:id="rId5"/>
              </a:rPr>
              <a:t>LINK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]</a:t>
            </a:r>
          </a:p>
          <a:p>
            <a:pPr lvl="1">
              <a:spcBef>
                <a:spcPts val="300"/>
              </a:spcBef>
            </a:pPr>
            <a:r>
              <a:rPr lang="hu-HU" sz="1800" dirty="0"/>
              <a:t>Szabadkai Városi Könyvtár – </a:t>
            </a:r>
            <a:r>
              <a:rPr lang="hu-HU" sz="1800" i="1" dirty="0"/>
              <a:t>Szabadkai Digitális Könyvtár</a:t>
            </a:r>
            <a:r>
              <a:rPr lang="hu-HU" sz="1800" dirty="0"/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  <a:hlinkClick r:id="rId6"/>
              </a:rPr>
              <a:t>LINK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]</a:t>
            </a:r>
          </a:p>
          <a:p>
            <a:pPr lvl="1">
              <a:spcBef>
                <a:spcPts val="600"/>
              </a:spcBef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Bielitzky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Károly Városi Könyvtár (Zombor) </a:t>
            </a:r>
            <a:r>
              <a:rPr lang="hu-HU" sz="1800" dirty="0"/>
              <a:t>–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Digitális gyűjteménye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  <a:hlinkClick r:id="rId7"/>
              </a:rPr>
              <a:t>LINK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]</a:t>
            </a:r>
          </a:p>
          <a:p>
            <a:pPr>
              <a:spcBef>
                <a:spcPts val="500"/>
              </a:spcBef>
              <a:defRPr/>
            </a:pPr>
            <a:r>
              <a:rPr lang="hu-HU" sz="2400" b="1" dirty="0"/>
              <a:t>Aggregátor</a:t>
            </a:r>
            <a:r>
              <a:rPr lang="hu-HU" sz="2400" dirty="0"/>
              <a:t>: Szerb Nemzeti Könyvtár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  <a:hlinkClick r:id="rId8"/>
              </a:rPr>
              <a:t>LINK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]</a:t>
            </a:r>
          </a:p>
          <a:p>
            <a:endParaRPr lang="hu-HU" dirty="0"/>
          </a:p>
        </p:txBody>
      </p:sp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1A766B45-44A3-4EF3-A1A0-29798096BE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7" y="1825625"/>
            <a:ext cx="5169906" cy="4351338"/>
          </a:xfrm>
        </p:spPr>
      </p:pic>
    </p:spTree>
    <p:extLst>
      <p:ext uri="{BB962C8B-B14F-4D97-AF65-F5344CB8AC3E}">
        <p14:creationId xmlns:p14="http://schemas.microsoft.com/office/powerpoint/2010/main" val="222566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FC69B3-891A-4FA1-A3BE-FAEA08D5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>
                <a:effectLst/>
                <a:ea typeface="Calibri" panose="020F0502020204030204" pitchFamily="34" charset="0"/>
              </a:rPr>
              <a:t>Szerb Matica Könyvtára </a:t>
            </a:r>
            <a:r>
              <a:rPr lang="az-Cyrl-AZ" sz="4400" dirty="0">
                <a:effectLst/>
                <a:ea typeface="Calibri" panose="020F0502020204030204" pitchFamily="34" charset="0"/>
              </a:rPr>
              <a:t>(мађарски/</a:t>
            </a:r>
            <a:r>
              <a:rPr lang="hu-HU" sz="4400" dirty="0" err="1">
                <a:effectLst/>
                <a:ea typeface="Calibri" panose="020F0502020204030204" pitchFamily="34" charset="0"/>
              </a:rPr>
              <a:t>mađarski</a:t>
            </a:r>
            <a:r>
              <a:rPr lang="hu-HU" sz="4400" dirty="0">
                <a:effectLst/>
                <a:ea typeface="Calibri" panose="020F0502020204030204" pitchFamily="34" charset="0"/>
              </a:rPr>
              <a:t> )</a:t>
            </a:r>
            <a:endParaRPr lang="hu-HU" dirty="0"/>
          </a:p>
        </p:txBody>
      </p:sp>
      <p:pic>
        <p:nvPicPr>
          <p:cNvPr id="5" name="Tartalom helye 4">
            <a:hlinkClick r:id="rId2"/>
            <a:extLst>
              <a:ext uri="{FF2B5EF4-FFF2-40B4-BE49-F238E27FC236}">
                <a16:creationId xmlns:a16="http://schemas.microsoft.com/office/drawing/2014/main" id="{99D1E7D9-9692-4453-8F6E-2535D4E5D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91" y="1825625"/>
            <a:ext cx="3077017" cy="4351338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A236A36-DA2D-4B52-8EC7-3C7406BED7C8}"/>
              </a:ext>
            </a:extLst>
          </p:cNvPr>
          <p:cNvSpPr txBox="1"/>
          <p:nvPr/>
        </p:nvSpPr>
        <p:spPr>
          <a:xfrm>
            <a:off x="2963332" y="6308209"/>
            <a:ext cx="626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Forrás: </a:t>
            </a:r>
            <a:r>
              <a:rPr lang="hu-HU" dirty="0">
                <a:hlinkClick r:id="rId2"/>
              </a:rPr>
              <a:t>https://digital.bms.rs/ebiblioteka/publications/view/4601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327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B1A9A-923C-30DA-E8D2-B7A2119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Vajdasági Magyar Digitális Archívum</a:t>
            </a:r>
          </a:p>
        </p:txBody>
      </p:sp>
      <p:pic>
        <p:nvPicPr>
          <p:cNvPr id="10" name="Tartalom helye 9">
            <a:hlinkClick r:id="rId2"/>
            <a:extLst>
              <a:ext uri="{FF2B5EF4-FFF2-40B4-BE49-F238E27FC236}">
                <a16:creationId xmlns:a16="http://schemas.microsoft.com/office/drawing/2014/main" id="{77E2855F-2CB4-491B-AA9F-C95C5D239A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22431" y="1825625"/>
            <a:ext cx="8947138" cy="4667250"/>
          </a:xfrm>
        </p:spPr>
      </p:pic>
    </p:spTree>
    <p:extLst>
      <p:ext uri="{BB962C8B-B14F-4D97-AF65-F5344CB8AC3E}">
        <p14:creationId xmlns:p14="http://schemas.microsoft.com/office/powerpoint/2010/main" val="209199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B1A9A-923C-30DA-E8D2-B7A2119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162C426-3686-4536-A72B-444ED719CD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208080-2FC6-5FFC-17B3-1403934F46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u-HU" sz="2400" b="1" dirty="0"/>
              <a:t>Kutatás hatóköre</a:t>
            </a:r>
            <a:r>
              <a:rPr lang="hu-HU" sz="2400" dirty="0"/>
              <a:t>: Kárpát-medence (Ausztria, Horvátország, Románia, Szerbia, Szlovákia, Szlovénia és Ukrajna)</a:t>
            </a:r>
          </a:p>
          <a:p>
            <a:pPr>
              <a:spcBef>
                <a:spcPts val="0"/>
              </a:spcBef>
            </a:pPr>
            <a:r>
              <a:rPr lang="hu-HU" sz="2400" b="1" dirty="0"/>
              <a:t>Kutatás időtartalma</a:t>
            </a:r>
            <a:r>
              <a:rPr lang="hu-HU" sz="2400" dirty="0"/>
              <a:t>: 2025</a:t>
            </a:r>
            <a:r>
              <a:rPr lang="hu-HU" sz="2400" dirty="0">
                <a:effectLst/>
              </a:rPr>
              <a:t>–2026</a:t>
            </a:r>
          </a:p>
          <a:p>
            <a:pPr>
              <a:spcBef>
                <a:spcPts val="600"/>
              </a:spcBef>
            </a:pPr>
            <a:r>
              <a:rPr lang="hu-HU" sz="2400" b="1" dirty="0"/>
              <a:t>Kutatás módszere</a:t>
            </a:r>
            <a:r>
              <a:rPr lang="hu-HU" sz="2400" dirty="0"/>
              <a:t>: </a:t>
            </a:r>
          </a:p>
          <a:p>
            <a:pPr lvl="1">
              <a:spcBef>
                <a:spcPts val="300"/>
              </a:spcBef>
            </a:pPr>
            <a:r>
              <a:rPr lang="hu-HU" sz="2000" dirty="0"/>
              <a:t>internetkutatás, </a:t>
            </a:r>
          </a:p>
          <a:p>
            <a:pPr lvl="1">
              <a:spcBef>
                <a:spcPts val="300"/>
              </a:spcBef>
            </a:pPr>
            <a:r>
              <a:rPr lang="hu-HU" sz="2000" dirty="0"/>
              <a:t>hazai és külföldi szakirodalom feldolgozása, </a:t>
            </a:r>
          </a:p>
          <a:p>
            <a:pPr lvl="1">
              <a:spcBef>
                <a:spcPts val="300"/>
              </a:spcBef>
            </a:pPr>
            <a:r>
              <a:rPr lang="hu-HU" sz="2000" dirty="0"/>
              <a:t>határon túli (magyar) szakmai szervezetek/ szakemberek, </a:t>
            </a:r>
          </a:p>
          <a:p>
            <a:pPr lvl="1">
              <a:spcBef>
                <a:spcPts val="300"/>
              </a:spcBef>
            </a:pPr>
            <a:r>
              <a:rPr lang="hu-HU" sz="2000" dirty="0"/>
              <a:t>adott országok nemzeti könyvtárai.</a:t>
            </a:r>
            <a:endParaRPr lang="hu-HU" sz="2000" dirty="0">
              <a:effectLst/>
            </a:endParaRPr>
          </a:p>
          <a:p>
            <a:pPr>
              <a:spcBef>
                <a:spcPts val="600"/>
              </a:spcBef>
            </a:pPr>
            <a:r>
              <a:rPr lang="hu-H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Kutatás tárgya</a:t>
            </a:r>
            <a:r>
              <a:rPr lang="hu-HU" sz="24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300"/>
              </a:spcBef>
            </a:pPr>
            <a:r>
              <a:rPr lang="hu-H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vizsgált ország digitalizálási stratégiája, </a:t>
            </a:r>
            <a:endParaRPr lang="hu-H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hu-HU" sz="2000" dirty="0"/>
              <a:t>vizsgált ország magyar közössége és intézményrendszere,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hu-HU" sz="2000" dirty="0" err="1"/>
              <a:t>Europeana-aggregáció</a:t>
            </a:r>
            <a:r>
              <a:rPr lang="hu-HU" sz="2000" dirty="0"/>
              <a:t>.</a:t>
            </a:r>
          </a:p>
          <a:p>
            <a:pPr>
              <a:spcBef>
                <a:spcPts val="600"/>
              </a:spcBef>
            </a:pPr>
            <a:r>
              <a:rPr lang="hu-H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Kutatás </a:t>
            </a:r>
            <a:r>
              <a:rPr lang="hu-HU" sz="2400" b="1" dirty="0"/>
              <a:t>kimenete</a:t>
            </a:r>
            <a:r>
              <a:rPr lang="hu-HU" sz="2400" dirty="0"/>
              <a:t>: tanulmány/monográfia (2027)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0E903C4-1D2F-42D8-A18E-067D3386209D}"/>
              </a:ext>
            </a:extLst>
          </p:cNvPr>
          <p:cNvSpPr txBox="1"/>
          <p:nvPr/>
        </p:nvSpPr>
        <p:spPr>
          <a:xfrm>
            <a:off x="838200" y="5458619"/>
            <a:ext cx="518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0" i="0" dirty="0">
                <a:effectLst/>
              </a:rPr>
              <a:t>Kárpát-medence műholdas térképe</a:t>
            </a:r>
            <a:br>
              <a:rPr lang="hu-HU" sz="1600" b="0" i="0" dirty="0">
                <a:effectLst/>
              </a:rPr>
            </a:br>
            <a:r>
              <a:rPr lang="hu-HU" sz="1600" b="0" i="0" dirty="0">
                <a:effectLst/>
              </a:rPr>
              <a:t>Forrás: </a:t>
            </a:r>
            <a:r>
              <a:rPr lang="hu-HU" sz="1600" b="0" i="0" dirty="0">
                <a:effectLst/>
                <a:hlinkClick r:id="rId3"/>
              </a:rPr>
              <a:t>Európai Űrügynökség</a:t>
            </a:r>
            <a:r>
              <a:rPr lang="hu-HU" sz="1600" dirty="0"/>
              <a:t> (2017)</a:t>
            </a:r>
            <a:endParaRPr lang="hu-HU" sz="1600" u="sng" dirty="0"/>
          </a:p>
        </p:txBody>
      </p:sp>
    </p:spTree>
    <p:extLst>
      <p:ext uri="{BB962C8B-B14F-4D97-AF65-F5344CB8AC3E}">
        <p14:creationId xmlns:p14="http://schemas.microsoft.com/office/powerpoint/2010/main" val="117280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67BC9F-C7CE-4FCD-9251-EB086945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Szerb Nemzeti Könyvtár (</a:t>
            </a:r>
            <a:r>
              <a:rPr lang="hu-HU" sz="3600" dirty="0" err="1"/>
              <a:t>Narodna</a:t>
            </a:r>
            <a:r>
              <a:rPr lang="hu-HU" sz="3600" dirty="0"/>
              <a:t> </a:t>
            </a:r>
            <a:r>
              <a:rPr lang="hu-HU" sz="3600" dirty="0" err="1"/>
              <a:t>biblioteka</a:t>
            </a:r>
            <a:r>
              <a:rPr lang="hu-HU" sz="3600" dirty="0"/>
              <a:t> </a:t>
            </a:r>
            <a:r>
              <a:rPr lang="hu-HU" sz="3600" dirty="0" err="1"/>
              <a:t>Srbije</a:t>
            </a:r>
            <a:r>
              <a:rPr lang="hu-HU" sz="3600" dirty="0"/>
              <a:t>) 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609D913D-0019-4363-80F6-0DD1ABCF9C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36AAE775-2CDB-4056-8C8F-CF899FE118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sz="2800" b="1" dirty="0"/>
              <a:t>Fenntartó</a:t>
            </a:r>
            <a:r>
              <a:rPr lang="hu-HU" sz="2800" dirty="0"/>
              <a:t>: Szerb Kulturális Minisztérium </a:t>
            </a:r>
          </a:p>
          <a:p>
            <a:r>
              <a:rPr lang="hu-HU" sz="2800" b="1" dirty="0"/>
              <a:t>URL</a:t>
            </a:r>
            <a:r>
              <a:rPr lang="hu-HU" sz="2800" dirty="0"/>
              <a:t>: </a:t>
            </a:r>
            <a:r>
              <a:rPr lang="hu-HU" sz="2800" dirty="0">
                <a:hlinkClick r:id="rId3"/>
              </a:rPr>
              <a:t>https://digitalna.nb.rs</a:t>
            </a:r>
            <a:endParaRPr lang="hu-HU" sz="2800" dirty="0"/>
          </a:p>
          <a:p>
            <a:r>
              <a:rPr lang="hu-HU" sz="2800" b="1" dirty="0"/>
              <a:t>Nyelv</a:t>
            </a:r>
            <a:r>
              <a:rPr lang="hu-HU" sz="2800" dirty="0"/>
              <a:t>: szerb (cirill/latin)/angol</a:t>
            </a:r>
          </a:p>
          <a:p>
            <a:r>
              <a:rPr lang="hu-HU" sz="2800" b="1" dirty="0"/>
              <a:t>Tételek száma</a:t>
            </a:r>
            <a:r>
              <a:rPr lang="hu-HU" sz="2800" dirty="0"/>
              <a:t>: több mint 1 millió digitalizált oldalnyi</a:t>
            </a:r>
          </a:p>
          <a:p>
            <a:r>
              <a:rPr lang="hu-HU" sz="2800" b="1" dirty="0"/>
              <a:t>Magyar nyelvű tételek</a:t>
            </a:r>
            <a:r>
              <a:rPr lang="hu-HU" sz="2800" dirty="0"/>
              <a:t>: ???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1609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480F-C14D-4FDD-AF15-7A5B983F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Europeana-aggregáció</a:t>
            </a:r>
            <a:r>
              <a:rPr lang="hu-HU" dirty="0"/>
              <a:t> összehasonlítása</a:t>
            </a:r>
          </a:p>
        </p:txBody>
      </p:sp>
    </p:spTree>
    <p:extLst>
      <p:ext uri="{BB962C8B-B14F-4D97-AF65-F5344CB8AC3E}">
        <p14:creationId xmlns:p14="http://schemas.microsoft.com/office/powerpoint/2010/main" val="67490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7586B9-29A5-476A-ADF6-2592306B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vizsgált országok által elérhető CHO-k az </a:t>
            </a:r>
            <a:r>
              <a:rPr lang="hu-HU" sz="3600" dirty="0" err="1"/>
              <a:t>Europeana</a:t>
            </a:r>
            <a:r>
              <a:rPr lang="hu-HU" sz="3600" dirty="0"/>
              <a:t> archívumában (csökkenő sorrendben)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768E72EE-2091-425F-9C25-5C4B2AABC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968466"/>
              </p:ext>
            </p:extLst>
          </p:nvPr>
        </p:nvGraphicFramePr>
        <p:xfrm>
          <a:off x="838199" y="1930400"/>
          <a:ext cx="10515600" cy="4368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434">
                  <a:extLst>
                    <a:ext uri="{9D8B030D-6E8A-4147-A177-3AD203B41FA5}">
                      <a16:colId xmlns:a16="http://schemas.microsoft.com/office/drawing/2014/main" val="3553741543"/>
                    </a:ext>
                  </a:extLst>
                </a:gridCol>
                <a:gridCol w="2919449">
                  <a:extLst>
                    <a:ext uri="{9D8B030D-6E8A-4147-A177-3AD203B41FA5}">
                      <a16:colId xmlns:a16="http://schemas.microsoft.com/office/drawing/2014/main" val="841989079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1262656192"/>
                    </a:ext>
                  </a:extLst>
                </a:gridCol>
                <a:gridCol w="2068102">
                  <a:extLst>
                    <a:ext uri="{9D8B030D-6E8A-4147-A177-3AD203B41FA5}">
                      <a16:colId xmlns:a16="http://schemas.microsoft.com/office/drawing/2014/main" val="1249026409"/>
                    </a:ext>
                  </a:extLst>
                </a:gridCol>
                <a:gridCol w="2068102">
                  <a:extLst>
                    <a:ext uri="{9D8B030D-6E8A-4147-A177-3AD203B41FA5}">
                      <a16:colId xmlns:a16="http://schemas.microsoft.com/office/drawing/2014/main" val="4271927755"/>
                    </a:ext>
                  </a:extLst>
                </a:gridCol>
              </a:tblGrid>
              <a:tr h="1221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#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Ország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Akkreditált aggregátorok száma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Akkreditálás éve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CHO-k száma (db)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436120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1.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Osztrák Köztársaság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2 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2019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2 140 639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534281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2.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Magyarország</a:t>
                      </a:r>
                      <a:endParaRPr lang="hu-H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hu-H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2019</a:t>
                      </a:r>
                      <a:endParaRPr lang="hu-H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938 563</a:t>
                      </a:r>
                      <a:endParaRPr lang="hu-H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217380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3.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Románia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2019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518 410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9777712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4.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Szlovén Köztársaság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2019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465 265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9443684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5.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Horvát Köztársaság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2020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182 530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2887338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6.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Szerb Köztársaság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2019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80 231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124382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7.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Szlovák Köztársaság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1 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2023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38 770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772351"/>
                  </a:ext>
                </a:extLst>
              </a:tr>
              <a:tr h="39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8.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Ukrajna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0642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9310" algn="l"/>
                        </a:tabLst>
                      </a:pPr>
                      <a:r>
                        <a:rPr lang="hu-HU" sz="2000" dirty="0">
                          <a:effectLst/>
                        </a:rPr>
                        <a:t>–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–</a:t>
                      </a:r>
                      <a:endParaRPr lang="hu-H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5271</a:t>
                      </a:r>
                      <a:endParaRPr lang="hu-H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55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247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C0FFB9-D550-428C-9B6F-781CFEE4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225"/>
            <a:ext cx="10515600" cy="1325563"/>
          </a:xfrm>
        </p:spPr>
        <p:txBody>
          <a:bodyPr>
            <a:noAutofit/>
          </a:bodyPr>
          <a:lstStyle/>
          <a:p>
            <a:r>
              <a:rPr lang="hu-HU" sz="3600" dirty="0"/>
              <a:t>A vizsgált országok </a:t>
            </a:r>
            <a:r>
              <a:rPr lang="hu-HU" sz="3600" dirty="0" err="1"/>
              <a:t>Europeana</a:t>
            </a:r>
            <a:r>
              <a:rPr lang="hu-HU" sz="3600" dirty="0"/>
              <a:t> által akkreditált aggregátorai által szolgáltatott CHO-k </a:t>
            </a:r>
            <a:br>
              <a:rPr lang="hu-HU" sz="3600" dirty="0"/>
            </a:br>
            <a:r>
              <a:rPr lang="hu-HU" sz="3600" dirty="0"/>
              <a:t>(csökkenő sorrendben)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67AC7476-EF43-4F54-84D2-9D5C04CB3E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69768"/>
              </p:ext>
            </p:extLst>
          </p:nvPr>
        </p:nvGraphicFramePr>
        <p:xfrm>
          <a:off x="838200" y="1684412"/>
          <a:ext cx="10515600" cy="4998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5800">
                  <a:extLst>
                    <a:ext uri="{9D8B030D-6E8A-4147-A177-3AD203B41FA5}">
                      <a16:colId xmlns:a16="http://schemas.microsoft.com/office/drawing/2014/main" val="10039851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85638863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347515517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440014893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525048067"/>
                    </a:ext>
                  </a:extLst>
                </a:gridCol>
              </a:tblGrid>
              <a:tr h="338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Aggregátor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54" marR="61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CHO-k száma (db)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54" marR="61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Ország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54" marR="61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Fenntartó/üzemeltető</a:t>
                      </a:r>
                      <a:endParaRPr lang="hu-H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54" marR="61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</a:rPr>
                        <a:t>Link</a:t>
                      </a:r>
                      <a:endParaRPr lang="hu-H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54" marR="61454" marT="0" marB="0" anchor="ctr"/>
                </a:tc>
                <a:extLst>
                  <a:ext uri="{0D108BD9-81ED-4DB2-BD59-A6C34878D82A}">
                    <a16:rowId xmlns:a16="http://schemas.microsoft.com/office/drawing/2014/main" val="4289860742"/>
                  </a:ext>
                </a:extLst>
              </a:tr>
              <a:tr h="471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Kulturpool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1 450 521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Ausztria, Bécs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Bécsi Természettudományi Múzeum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https://kulturpool.at</a:t>
                      </a:r>
                      <a:endParaRPr lang="hu-H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074311"/>
                  </a:ext>
                </a:extLst>
              </a:tr>
              <a:tr h="310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Forum Hungaricum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520 975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Magyarország, Budapest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 Kultúráért Alapítvány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https://mandadb.hu</a:t>
                      </a:r>
                      <a:endParaRPr lang="hu-H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7346272"/>
                  </a:ext>
                </a:extLst>
              </a:tr>
              <a:tr h="632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Institutul Național Al Patrimoniului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428 132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Románia, Bukarest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Románia Kulturális Minisztériuma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http://cimec.ro</a:t>
                      </a:r>
                      <a:endParaRPr lang="hu-H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0260791"/>
                  </a:ext>
                </a:extLst>
              </a:tr>
              <a:tr h="471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Slovenski nacionalni agregator e-vsebin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410 364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Szlovénia, Ljubljana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Szlovén Nemzeti és Egyetemi Könyvtár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http://agregator.nuk.uni-lj.si</a:t>
                      </a:r>
                      <a:endParaRPr lang="hu-H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1940109"/>
                  </a:ext>
                </a:extLst>
              </a:tr>
              <a:tr h="310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eKultura.hr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147 315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Horvátország, Zágráb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Horvát Köztársaság Kulturális és Médiaügyi Minisztériuma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https://ekultura.hr</a:t>
                      </a:r>
                      <a:endParaRPr lang="hu-H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677901"/>
                  </a:ext>
                </a:extLst>
              </a:tr>
              <a:tr h="632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MuseuMap</a:t>
                      </a:r>
                      <a:endParaRPr lang="hu-H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128 519 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Magyarország, Budapest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Magyar Nemzeti Múzeum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https://museumap.hu</a:t>
                      </a:r>
                      <a:endParaRPr lang="hu-HU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2003659"/>
                  </a:ext>
                </a:extLst>
              </a:tr>
              <a:tr h="471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Europeana Local Austria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53 406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Ausztria, Graz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AIT Kutatóintézet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http://europeana-local.at</a:t>
                      </a:r>
                      <a:endParaRPr lang="hu-H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637232"/>
                  </a:ext>
                </a:extLst>
              </a:tr>
              <a:tr h="310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Narodna biblioteka Srbije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48 835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Szerbia, Belgrád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Szerb Köztársaság Kulturális Minisztériuma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https://nb.rs/</a:t>
                      </a: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0953224"/>
                  </a:ext>
                </a:extLst>
              </a:tr>
              <a:tr h="401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Slovakiana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23 756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Szlovákia, Pozsony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Szlovák Nemzeti Oktatási Központ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/>
                        </a:rPr>
                        <a:t>https://slovakiana.sk</a:t>
                      </a:r>
                      <a:endParaRPr lang="hu-H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941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360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4E24F1-ED36-43A5-A1A9-226D8F05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Folytatás következik…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C8593F1-3449-4585-A9EE-A715FEA1A0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4092"/>
            <a:ext cx="5169906" cy="4351338"/>
          </a:xfrm>
        </p:spPr>
      </p:pic>
      <p:sp>
        <p:nvSpPr>
          <p:cNvPr id="9" name="Tartalom helye 3">
            <a:extLst>
              <a:ext uri="{FF2B5EF4-FFF2-40B4-BE49-F238E27FC236}">
                <a16:creationId xmlns:a16="http://schemas.microsoft.com/office/drawing/2014/main" id="{EA8F01CA-3BF7-46B1-8DDC-0BB943D16B51}"/>
              </a:ext>
            </a:extLst>
          </p:cNvPr>
          <p:cNvSpPr txBox="1">
            <a:spLocks/>
          </p:cNvSpPr>
          <p:nvPr/>
        </p:nvSpPr>
        <p:spPr>
          <a:xfrm>
            <a:off x="6172199" y="1825625"/>
            <a:ext cx="5181601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Ausztria (Őrvidék)</a:t>
            </a:r>
          </a:p>
          <a:p>
            <a:r>
              <a:rPr lang="hu-HU" dirty="0"/>
              <a:t>Románia (Erdély)</a:t>
            </a:r>
          </a:p>
          <a:p>
            <a:r>
              <a:rPr lang="hu-HU" dirty="0"/>
              <a:t>Szlovénia (Muravidék)</a:t>
            </a:r>
          </a:p>
          <a:p>
            <a:r>
              <a:rPr lang="hu-HU" dirty="0"/>
              <a:t>Ukrajna (Kárpátalja)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2481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98B578-7C99-4BDE-A0B1-B7A9623B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Erdély </a:t>
            </a: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2D99643D-3022-41C8-9AB1-F4287DAFE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53497"/>
              </p:ext>
            </p:extLst>
          </p:nvPr>
        </p:nvGraphicFramePr>
        <p:xfrm>
          <a:off x="838200" y="1825625"/>
          <a:ext cx="105156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186783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4696258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1794536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8523454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59316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Név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Üzemeltető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Fókusz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Erőssége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745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Erdélyi Magyar Adatbank</a:t>
                      </a:r>
                      <a:endParaRPr lang="hu-H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Erdélyi Magyar Adatbank Egyesület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komplex online adatbázis és digitalizált dokumentumok gyűjteménye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Társadalomtudo-mány</a:t>
                      </a:r>
                      <a:r>
                        <a:rPr lang="hu-HU" dirty="0"/>
                        <a:t>, kisebbség-kutatás, történeti források, statisztikai és jogi dokumentumok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adatközpontú, tematikusan strukturált rendszer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54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Erdélyi Digitális Adattár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Erdélyi Magyar Múzeum-Egyesület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digitalizált dokumentumok gyűjteménye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helytörténet, kéziratok, periodikák, könyvek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helyi és regionális értékek mentése, kisebb intézmények anyagának láthatóvá tétele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02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Erdélyi Digitális Tudománytár (</a:t>
                      </a:r>
                      <a:r>
                        <a:rPr lang="hu-HU" b="1" dirty="0" err="1"/>
                        <a:t>DigiTéka</a:t>
                      </a:r>
                      <a:r>
                        <a:rPr lang="hu-HU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Iskola Alapítvány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digitalizált dokumentumok gyűjteménye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periodikák, könyvek, térképek, életút-interjúk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jelentős periodika-archívum és hosszú idősoros tartalom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804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35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6CE9A7-CDBD-451A-B1C5-487D446C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524000" y="3184485"/>
            <a:ext cx="9144000" cy="489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>
                <a:solidFill>
                  <a:schemeClr val="tx2"/>
                </a:solidFill>
                <a:latin typeface="+mj-lt"/>
              </a:rPr>
              <a:t>Köszönöm 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80489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B1A9A-923C-30DA-E8D2-B7A2119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Előzmények</a:t>
            </a:r>
          </a:p>
        </p:txBody>
      </p:sp>
      <p:pic>
        <p:nvPicPr>
          <p:cNvPr id="6" name="Tartalom helye 5">
            <a:hlinkClick r:id="rId2"/>
            <a:extLst>
              <a:ext uri="{FF2B5EF4-FFF2-40B4-BE49-F238E27FC236}">
                <a16:creationId xmlns:a16="http://schemas.microsoft.com/office/drawing/2014/main" id="{2CF5E226-4D42-48A2-870C-06064F197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96290" y="1825625"/>
            <a:ext cx="3065420" cy="4351338"/>
          </a:xfrm>
          <a:ln>
            <a:solidFill>
              <a:schemeClr val="tx1"/>
            </a:solidFill>
          </a:ln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208080-2FC6-5FFC-17B3-1403934F4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9279" y="1825625"/>
            <a:ext cx="5854521" cy="4351338"/>
          </a:xfrm>
        </p:spPr>
        <p:txBody>
          <a:bodyPr>
            <a:normAutofit/>
          </a:bodyPr>
          <a:lstStyle/>
          <a:p>
            <a:r>
              <a:rPr lang="hu-HU" sz="2400" dirty="0"/>
              <a:t>Doktori (PhD) kutatás 2018–2024</a:t>
            </a:r>
            <a:r>
              <a:rPr lang="hu-HU" sz="2400" b="0" i="0" dirty="0">
                <a:solidFill>
                  <a:srgbClr val="474747"/>
                </a:solidFill>
                <a:effectLst/>
              </a:rPr>
              <a:t> </a:t>
            </a:r>
            <a:r>
              <a:rPr lang="hu-HU" sz="2400" dirty="0"/>
              <a:t>(ELTE BTK)</a:t>
            </a:r>
          </a:p>
          <a:p>
            <a:r>
              <a:rPr lang="hu-HU" sz="2400" dirty="0"/>
              <a:t>Eszenyiné Dr. Borbély Mária (Debreceni Egyetem BTK), külső opponens:</a:t>
            </a:r>
          </a:p>
          <a:p>
            <a:pPr marL="0" indent="0">
              <a:buNone/>
            </a:pPr>
            <a:r>
              <a:rPr lang="hu-HU" sz="2400" dirty="0"/>
              <a:t>„</a:t>
            </a:r>
            <a:r>
              <a:rPr lang="hu-HU" sz="2000" i="1" dirty="0"/>
              <a:t>Az értekezés terjedelmi keretei értelemszerűen gátat szabnak a közgyűjteményi digitalizáció valamennyi lehetséges vonatkozása vizsgálatának, de ennek ellenére úgy gondolom, hogy pusztán egy rövid kitekintés erejéig érdemes lett volna foglalkozni </a:t>
            </a:r>
            <a:r>
              <a:rPr lang="hu-HU" sz="2000" b="1" i="1" dirty="0"/>
              <a:t>az</a:t>
            </a:r>
            <a:r>
              <a:rPr lang="hu-HU" sz="2000" i="1" dirty="0"/>
              <a:t> </a:t>
            </a:r>
            <a:r>
              <a:rPr lang="hu-HU" sz="2000" b="1" i="1" dirty="0"/>
              <a:t>országhatáron kívüli, a magyar kulturális örökség szempontjából jelentős gyűjtemények digitális megőrzésé</a:t>
            </a:r>
            <a:r>
              <a:rPr lang="hu-HU" sz="2000" i="1" dirty="0"/>
              <a:t>nek kérdésével is</a:t>
            </a:r>
            <a:r>
              <a:rPr lang="hu-HU" sz="2400" dirty="0"/>
              <a:t>.”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296823A-77B1-46E7-ACEE-026B9C0DD554}"/>
              </a:ext>
            </a:extLst>
          </p:cNvPr>
          <p:cNvSpPr txBox="1"/>
          <p:nvPr/>
        </p:nvSpPr>
        <p:spPr>
          <a:xfrm>
            <a:off x="1896290" y="6176963"/>
            <a:ext cx="3065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DOI: </a:t>
            </a:r>
            <a:r>
              <a:rPr lang="hu-HU" sz="1600" dirty="0">
                <a:hlinkClick r:id="rId2"/>
              </a:rPr>
              <a:t>10.15476/ELTE.2024.110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21359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FD0105-4F15-464E-B565-DE08953D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vizsgált országok kulturális örökségre vonatkozó digitális stratégiái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4D0A5F32-7B4D-4330-BFCE-B05092F29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158722"/>
              </p:ext>
            </p:extLst>
          </p:nvPr>
        </p:nvGraphicFramePr>
        <p:xfrm>
          <a:off x="838201" y="2133600"/>
          <a:ext cx="10515598" cy="3703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016">
                  <a:extLst>
                    <a:ext uri="{9D8B030D-6E8A-4147-A177-3AD203B41FA5}">
                      <a16:colId xmlns:a16="http://schemas.microsoft.com/office/drawing/2014/main" val="2578803638"/>
                    </a:ext>
                  </a:extLst>
                </a:gridCol>
                <a:gridCol w="2629194">
                  <a:extLst>
                    <a:ext uri="{9D8B030D-6E8A-4147-A177-3AD203B41FA5}">
                      <a16:colId xmlns:a16="http://schemas.microsoft.com/office/drawing/2014/main" val="647613688"/>
                    </a:ext>
                  </a:extLst>
                </a:gridCol>
                <a:gridCol w="2629194">
                  <a:extLst>
                    <a:ext uri="{9D8B030D-6E8A-4147-A177-3AD203B41FA5}">
                      <a16:colId xmlns:a16="http://schemas.microsoft.com/office/drawing/2014/main" val="48144337"/>
                    </a:ext>
                  </a:extLst>
                </a:gridCol>
                <a:gridCol w="2629194">
                  <a:extLst>
                    <a:ext uri="{9D8B030D-6E8A-4147-A177-3AD203B41FA5}">
                      <a16:colId xmlns:a16="http://schemas.microsoft.com/office/drawing/2014/main" val="134204429"/>
                    </a:ext>
                  </a:extLst>
                </a:gridCol>
              </a:tblGrid>
              <a:tr h="7266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 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Rendelkezik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digitális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stratégiával</a:t>
                      </a:r>
                      <a:r>
                        <a:rPr lang="en-GB" sz="2000" dirty="0">
                          <a:effectLst/>
                        </a:rPr>
                        <a:t>?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Kiadás éve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Frissítés az első kiadás óta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3525387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</a:rPr>
                        <a:t>Ausztria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Igen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2023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Nincs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5830430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Horvátország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Igen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2020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Előkészítés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alatt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990782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0000"/>
                          </a:solidFill>
                          <a:effectLst/>
                        </a:rPr>
                        <a:t>Magyarország</a:t>
                      </a:r>
                      <a:endParaRPr lang="hu-H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Igen.</a:t>
                      </a:r>
                      <a:endParaRPr lang="hu-H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hu-H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FF0000"/>
                          </a:solidFill>
                          <a:effectLst/>
                        </a:rPr>
                        <a:t>Előkészítés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0000"/>
                          </a:solidFill>
                          <a:effectLst/>
                        </a:rPr>
                        <a:t>alatt</a:t>
                      </a: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hu-HU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0024671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</a:rPr>
                        <a:t>Románia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–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–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–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9007319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Szerbia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Igen.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2017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–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7210846"/>
                  </a:ext>
                </a:extLst>
              </a:tr>
              <a:tr h="48039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Szlovénia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Nem</a:t>
                      </a:r>
                      <a:r>
                        <a:rPr lang="en-GB" sz="2000" dirty="0">
                          <a:effectLst/>
                        </a:rPr>
                        <a:t>, de </a:t>
                      </a:r>
                      <a:r>
                        <a:rPr lang="en-GB" sz="2000" dirty="0" err="1">
                          <a:effectLst/>
                        </a:rPr>
                        <a:t>más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digitális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stratégiában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szerepel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</a:rPr>
                        <a:t>2022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Nincs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8747956"/>
                  </a:ext>
                </a:extLst>
              </a:tr>
              <a:tr h="28771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</a:rPr>
                        <a:t>Szlovákia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</a:rPr>
                        <a:t>Előkészítés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alatt</a:t>
                      </a:r>
                      <a:r>
                        <a:rPr lang="hu-HU" sz="2000" dirty="0">
                          <a:effectLst/>
                        </a:rPr>
                        <a:t>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–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–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1029383"/>
                  </a:ext>
                </a:extLst>
              </a:tr>
              <a:tr h="48039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>
                          <a:effectLst/>
                        </a:rPr>
                        <a:t>Ukrajna</a:t>
                      </a:r>
                      <a:endParaRPr lang="hu-HU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Igen.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2024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dirty="0">
                          <a:effectLst/>
                        </a:rPr>
                        <a:t>–</a:t>
                      </a:r>
                      <a:endParaRPr lang="hu-H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6865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30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96480F-C14D-4FDD-AF15-7A5B983F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Horvát Köztársaság</a:t>
            </a:r>
          </a:p>
        </p:txBody>
      </p:sp>
    </p:spTree>
    <p:extLst>
      <p:ext uri="{BB962C8B-B14F-4D97-AF65-F5344CB8AC3E}">
        <p14:creationId xmlns:p14="http://schemas.microsoft.com/office/powerpoint/2010/main" val="270949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B1A9A-923C-30DA-E8D2-B7A21196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Horvát Köztársaság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97D1973-ABCB-40CC-98FA-E4F3322C83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231" y="1825625"/>
            <a:ext cx="5173538" cy="4351338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208080-2FC6-5FFC-17B3-1403934F46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sz="2400" b="1" dirty="0"/>
              <a:t>Magyar népesség</a:t>
            </a:r>
            <a:r>
              <a:rPr lang="hu-HU" sz="2400" dirty="0"/>
              <a:t>: kb. 10 000 fő</a:t>
            </a:r>
          </a:p>
          <a:p>
            <a:r>
              <a:rPr lang="hu-HU" sz="2400" b="1" dirty="0"/>
              <a:t>Stratégia</a:t>
            </a:r>
            <a:r>
              <a:rPr lang="hu-HU" sz="2400" dirty="0"/>
              <a:t>: </a:t>
            </a:r>
            <a:r>
              <a:rPr lang="nn-NO" sz="2400" dirty="0"/>
              <a:t>Plan digitalizacije kulturne baštine 2020. – 2025</a:t>
            </a:r>
            <a:r>
              <a:rPr lang="hu-HU" sz="2400" dirty="0"/>
              <a:t> </a:t>
            </a:r>
            <a:r>
              <a:rPr lang="hu-HU" sz="1400" dirty="0"/>
              <a:t>[</a:t>
            </a:r>
            <a:r>
              <a:rPr lang="hu-HU" sz="1400" dirty="0">
                <a:hlinkClick r:id="rId4"/>
              </a:rPr>
              <a:t>LINK</a:t>
            </a:r>
            <a:r>
              <a:rPr lang="hu-HU" sz="1400" dirty="0"/>
              <a:t>]</a:t>
            </a:r>
          </a:p>
          <a:p>
            <a:r>
              <a:rPr lang="hu-HU" sz="2400" b="1" dirty="0"/>
              <a:t>Főbb intézmények</a:t>
            </a:r>
            <a:r>
              <a:rPr lang="hu-HU" sz="2400" dirty="0"/>
              <a:t>:</a:t>
            </a:r>
          </a:p>
          <a:p>
            <a:pPr lvl="1"/>
            <a:r>
              <a:rPr lang="hu-HU" sz="2000" dirty="0" err="1"/>
              <a:t>Pélmonostori</a:t>
            </a:r>
            <a:r>
              <a:rPr lang="hu-HU" sz="2000" dirty="0"/>
              <a:t> Városi Könyvtár </a:t>
            </a:r>
            <a:r>
              <a:rPr lang="nn-NO" sz="2000" dirty="0"/>
              <a:t>–</a:t>
            </a:r>
            <a:r>
              <a:rPr lang="hu-HU" sz="2000" dirty="0"/>
              <a:t> Horvátországi Magyarok Központi Könyvtára </a:t>
            </a:r>
            <a:r>
              <a:rPr lang="hu-HU" sz="1400" dirty="0"/>
              <a:t>[</a:t>
            </a:r>
            <a:r>
              <a:rPr lang="hu-HU" sz="1400" dirty="0">
                <a:hlinkClick r:id="rId5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Horvátországi Magyar Oktatási és Művelődési Központ (Eszék) </a:t>
            </a:r>
            <a:r>
              <a:rPr lang="hu-HU" sz="1400" dirty="0"/>
              <a:t>[</a:t>
            </a:r>
            <a:r>
              <a:rPr lang="hu-HU" sz="1400" dirty="0">
                <a:hlinkClick r:id="rId6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Zágrábi Nemzeti és Egyetemi Könyvtár </a:t>
            </a:r>
            <a:r>
              <a:rPr lang="hu-HU" sz="1400" dirty="0"/>
              <a:t>[</a:t>
            </a:r>
            <a:r>
              <a:rPr lang="hu-HU" sz="1400" dirty="0">
                <a:hlinkClick r:id="rId7"/>
              </a:rPr>
              <a:t>LINK</a:t>
            </a:r>
            <a:r>
              <a:rPr lang="hu-HU" sz="1400" dirty="0"/>
              <a:t>]</a:t>
            </a:r>
          </a:p>
          <a:p>
            <a:pPr lvl="1"/>
            <a:r>
              <a:rPr lang="hu-HU" sz="2000" dirty="0"/>
              <a:t>Horvát Állami Levéltár (Zágráb) </a:t>
            </a:r>
            <a:r>
              <a:rPr lang="hu-HU" sz="1400" dirty="0"/>
              <a:t>[</a:t>
            </a:r>
            <a:r>
              <a:rPr lang="hu-HU" sz="1400" dirty="0">
                <a:hlinkClick r:id="rId8"/>
              </a:rPr>
              <a:t>LINK</a:t>
            </a:r>
            <a:r>
              <a:rPr lang="hu-HU" sz="1400" dirty="0"/>
              <a:t>]</a:t>
            </a:r>
          </a:p>
          <a:p>
            <a:r>
              <a:rPr lang="hu-HU" sz="2400" b="1" dirty="0"/>
              <a:t>Aggregátor</a:t>
            </a:r>
            <a:r>
              <a:rPr lang="hu-HU" sz="2400" dirty="0"/>
              <a:t>: </a:t>
            </a:r>
            <a:r>
              <a:rPr lang="hu-HU" sz="2400" dirty="0" err="1"/>
              <a:t>eKultura</a:t>
            </a:r>
            <a:r>
              <a:rPr lang="hu-HU" sz="2400" dirty="0"/>
              <a:t> </a:t>
            </a:r>
            <a:r>
              <a:rPr lang="hu-HU" sz="1400" dirty="0"/>
              <a:t>[</a:t>
            </a:r>
            <a:r>
              <a:rPr lang="hu-HU" sz="1400" dirty="0">
                <a:hlinkClick r:id="rId9"/>
              </a:rPr>
              <a:t>LINK</a:t>
            </a:r>
            <a:r>
              <a:rPr lang="hu-HU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6696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C9A87D-7081-495B-AF99-43291B6E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eKultura</a:t>
            </a:r>
            <a:endParaRPr lang="hu-HU" dirty="0"/>
          </a:p>
        </p:txBody>
      </p:sp>
      <p:pic>
        <p:nvPicPr>
          <p:cNvPr id="6" name="Tartalom helye 5">
            <a:hlinkClick r:id="rId2"/>
            <a:extLst>
              <a:ext uri="{FF2B5EF4-FFF2-40B4-BE49-F238E27FC236}">
                <a16:creationId xmlns:a16="http://schemas.microsoft.com/office/drawing/2014/main" id="{ECD990B8-717F-45E2-A94B-EFE8C61F3F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8468"/>
            <a:ext cx="4724399" cy="3213286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E19B21A3-A3C3-4888-B185-B9D4BC4C3B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hu-HU" sz="2400" b="1" dirty="0"/>
          </a:p>
          <a:p>
            <a:r>
              <a:rPr lang="hu-HU" sz="2400" b="1" dirty="0"/>
              <a:t>Fenntartó</a:t>
            </a:r>
            <a:r>
              <a:rPr lang="hu-HU" sz="2400" dirty="0"/>
              <a:t>: Horvát Köztársaság Kulturális és Médiaügyi Minisztériuma</a:t>
            </a:r>
          </a:p>
          <a:p>
            <a:r>
              <a:rPr lang="hu-HU" sz="2400" b="1" dirty="0"/>
              <a:t>URL</a:t>
            </a:r>
            <a:r>
              <a:rPr lang="hu-HU" sz="2400" dirty="0"/>
              <a:t>: </a:t>
            </a:r>
            <a:r>
              <a:rPr lang="hu-HU" sz="2400" dirty="0">
                <a:hlinkClick r:id="rId2"/>
              </a:rPr>
              <a:t>https://ekultura.hr/</a:t>
            </a:r>
            <a:r>
              <a:rPr lang="hu-HU" sz="2400" dirty="0"/>
              <a:t>  </a:t>
            </a:r>
          </a:p>
          <a:p>
            <a:r>
              <a:rPr lang="hu-HU" sz="2400" b="1" dirty="0"/>
              <a:t>Nyelv</a:t>
            </a:r>
            <a:r>
              <a:rPr lang="hu-HU" sz="2400" dirty="0"/>
              <a:t>: horvát/angol</a:t>
            </a:r>
          </a:p>
          <a:p>
            <a:r>
              <a:rPr lang="hu-HU" sz="2400" b="1" dirty="0"/>
              <a:t>Tételek száma</a:t>
            </a:r>
            <a:r>
              <a:rPr lang="hu-HU" sz="2400" dirty="0"/>
              <a:t>: 310 ezer</a:t>
            </a:r>
          </a:p>
          <a:p>
            <a:r>
              <a:rPr lang="hu-HU" sz="2400" b="1" dirty="0"/>
              <a:t>Magyar nyelvű tételek</a:t>
            </a:r>
            <a:r>
              <a:rPr lang="hu-HU" sz="2400" dirty="0"/>
              <a:t>: 103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0305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B2B3CF-9957-4C42-9CAA-23ACC58F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 err="1">
                <a:effectLst/>
                <a:ea typeface="Calibri" panose="020F0502020204030204" pitchFamily="34" charset="0"/>
              </a:rPr>
              <a:t>eKultura</a:t>
            </a:r>
            <a:r>
              <a:rPr lang="hu-HU" sz="4400" dirty="0">
                <a:effectLst/>
                <a:ea typeface="Calibri" panose="020F0502020204030204" pitchFamily="34" charset="0"/>
              </a:rPr>
              <a:t>: Fiumei Egyetemi Könyvtár</a:t>
            </a:r>
            <a:endParaRPr lang="hu-HU" dirty="0"/>
          </a:p>
        </p:txBody>
      </p:sp>
      <p:pic>
        <p:nvPicPr>
          <p:cNvPr id="6" name="Tartalom helye 5">
            <a:hlinkClick r:id="rId2"/>
            <a:extLst>
              <a:ext uri="{FF2B5EF4-FFF2-40B4-BE49-F238E27FC236}">
                <a16:creationId xmlns:a16="http://schemas.microsoft.com/office/drawing/2014/main" id="{43DC05E6-C2C4-4E8C-BCEA-68689962A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7690" y="1825625"/>
            <a:ext cx="2822619" cy="4351338"/>
          </a:xfrm>
        </p:spPr>
      </p:pic>
      <p:pic>
        <p:nvPicPr>
          <p:cNvPr id="10" name="Tartalom helye 9">
            <a:hlinkClick r:id="rId4"/>
            <a:extLst>
              <a:ext uri="{FF2B5EF4-FFF2-40B4-BE49-F238E27FC236}">
                <a16:creationId xmlns:a16="http://schemas.microsoft.com/office/drawing/2014/main" id="{DE86BE6E-4E61-4586-B689-BF489CCED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0" y="2239347"/>
            <a:ext cx="5181600" cy="3523894"/>
          </a:xfr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B153CAB-7896-4FCC-95C0-2EEBD9C73957}"/>
              </a:ext>
            </a:extLst>
          </p:cNvPr>
          <p:cNvSpPr txBox="1"/>
          <p:nvPr/>
        </p:nvSpPr>
        <p:spPr>
          <a:xfrm>
            <a:off x="1421129" y="6176963"/>
            <a:ext cx="4015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effectLst/>
                <a:ea typeface="Calibri" panose="020F0502020204030204" pitchFamily="34" charset="0"/>
              </a:rPr>
              <a:t>Forrás: </a:t>
            </a:r>
            <a:r>
              <a:rPr lang="hu-HU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https://ekultura.hr/en/items/2860157</a:t>
            </a:r>
            <a:r>
              <a:rPr lang="hu-HU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</a:rPr>
              <a:t> </a:t>
            </a:r>
            <a:endParaRPr lang="hu-HU" sz="16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F9290B3-B611-4581-9614-75D66B33BA15}"/>
              </a:ext>
            </a:extLst>
          </p:cNvPr>
          <p:cNvSpPr txBox="1"/>
          <p:nvPr/>
        </p:nvSpPr>
        <p:spPr>
          <a:xfrm>
            <a:off x="6172200" y="5807631"/>
            <a:ext cx="518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ea typeface="Calibri" panose="020F0502020204030204" pitchFamily="34" charset="0"/>
              </a:rPr>
              <a:t>Forrás: </a:t>
            </a:r>
            <a:r>
              <a:rPr lang="hu-HU" sz="1600" u="sng" dirty="0">
                <a:solidFill>
                  <a:srgbClr val="0563C1"/>
                </a:solidFill>
                <a:effectLst/>
                <a:ea typeface="Calibri" panose="020F0502020204030204" pitchFamily="34" charset="0"/>
              </a:rPr>
              <a:t>https://ekultura.hr/en/items/2860055</a:t>
            </a:r>
            <a:r>
              <a:rPr lang="hu-HU" sz="1600" dirty="0">
                <a:effectLst/>
                <a:ea typeface="Calibri" panose="020F0502020204030204" pitchFamily="34" charset="0"/>
              </a:rPr>
              <a:t>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9213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F4149C-5E78-464C-8E09-A28874068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 err="1">
                <a:effectLst/>
                <a:ea typeface="Calibri" panose="020F0502020204030204" pitchFamily="34" charset="0"/>
              </a:rPr>
              <a:t>eKultura</a:t>
            </a:r>
            <a:r>
              <a:rPr lang="hu-HU" sz="4400" dirty="0">
                <a:effectLst/>
                <a:ea typeface="Calibri" panose="020F0502020204030204" pitchFamily="34" charset="0"/>
              </a:rPr>
              <a:t>: Zágrábi Nemzeti és Egyetemi Könyvtár </a:t>
            </a:r>
            <a:endParaRPr lang="hu-HU" dirty="0"/>
          </a:p>
        </p:txBody>
      </p:sp>
      <p:pic>
        <p:nvPicPr>
          <p:cNvPr id="5" name="Tartalom helye 4">
            <a:hlinkClick r:id="rId2"/>
            <a:extLst>
              <a:ext uri="{FF2B5EF4-FFF2-40B4-BE49-F238E27FC236}">
                <a16:creationId xmlns:a16="http://schemas.microsoft.com/office/drawing/2014/main" id="{F0CBCCEA-B502-40A2-885A-0F2F93DAC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36849" y="1825625"/>
            <a:ext cx="5318302" cy="4351338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C98672D-3CD6-435D-9A05-AACDF4A46C71}"/>
              </a:ext>
            </a:extLst>
          </p:cNvPr>
          <p:cNvSpPr txBox="1"/>
          <p:nvPr/>
        </p:nvSpPr>
        <p:spPr>
          <a:xfrm>
            <a:off x="3436849" y="6308209"/>
            <a:ext cx="53183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effectLst/>
                <a:ea typeface="Calibri" panose="020F0502020204030204" pitchFamily="34" charset="0"/>
              </a:rPr>
              <a:t>Forrás: </a:t>
            </a:r>
            <a:r>
              <a:rPr lang="hu-HU" sz="1600" dirty="0" err="1">
                <a:effectLst/>
                <a:ea typeface="Calibri" panose="020F0502020204030204" pitchFamily="34" charset="0"/>
              </a:rPr>
              <a:t>eKultura</a:t>
            </a:r>
            <a:r>
              <a:rPr lang="hu-HU" sz="1600" dirty="0">
                <a:effectLst/>
                <a:ea typeface="Calibri" panose="020F0502020204030204" pitchFamily="34" charset="0"/>
              </a:rPr>
              <a:t> | </a:t>
            </a:r>
            <a:r>
              <a:rPr lang="hu-HU" sz="1600" dirty="0">
                <a:effectLst/>
                <a:ea typeface="Calibri" panose="020F0502020204030204" pitchFamily="34" charset="0"/>
                <a:hlinkClick r:id="rId2"/>
              </a:rPr>
              <a:t>Zágrábi Nemzeti és Egyetemi Könyvtár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30834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005a41-a88f-4441-9026-a30c18d93dfc">
      <Terms xmlns="http://schemas.microsoft.com/office/infopath/2007/PartnerControls"/>
    </lcf76f155ced4ddcb4097134ff3c332f>
    <TaxCatchAll xmlns="93b5c331-b593-45c8-bc88-1fbe7339d1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92726E41D0C0A4CBDD22B736E03BBBD" ma:contentTypeVersion="24" ma:contentTypeDescription="Új dokumentum létrehozása." ma:contentTypeScope="" ma:versionID="7b551814e1cd0cee6db24533d538756e">
  <xsd:schema xmlns:xsd="http://www.w3.org/2001/XMLSchema" xmlns:xs="http://www.w3.org/2001/XMLSchema" xmlns:p="http://schemas.microsoft.com/office/2006/metadata/properties" xmlns:ns2="93b5c331-b593-45c8-bc88-1fbe7339d1d1" xmlns:ns3="6e005a41-a88f-4441-9026-a30c18d93dfc" targetNamespace="http://schemas.microsoft.com/office/2006/metadata/properties" ma:root="true" ma:fieldsID="04c4eb6dd1ecaa7aa4b311b4b41caf2e" ns2:_="" ns3:_="">
    <xsd:import namespace="93b5c331-b593-45c8-bc88-1fbe7339d1d1"/>
    <xsd:import namespace="6e005a41-a88f-4441-9026-a30c18d93d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c331-b593-45c8-bc88-1fbe7339d1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df92d23-1df1-4a1d-b97b-a789efe684ea}" ma:internalName="TaxCatchAll" ma:showField="CatchAllData" ma:web="93b5c331-b593-45c8-bc88-1fbe7339d1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05a41-a88f-4441-9026-a30c18d93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59951ad8-fa53-4395-b2e0-9b93736b1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3EAF31-5C58-49E6-9613-790C083D8942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6e005a41-a88f-4441-9026-a30c18d93dfc"/>
    <ds:schemaRef ds:uri="93b5c331-b593-45c8-bc88-1fbe7339d1d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5E82920-1E11-4FB8-81AA-21DC61988F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b5c331-b593-45c8-bc88-1fbe7339d1d1"/>
    <ds:schemaRef ds:uri="6e005a41-a88f-4441-9026-a30c18d93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EC6D0C-E360-47DF-9804-90B13231E5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1190</Words>
  <Application>Microsoft Office PowerPoint</Application>
  <PresentationFormat>Szélesvásznú</PresentationFormat>
  <Paragraphs>278</Paragraphs>
  <Slides>26</Slides>
  <Notes>0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Office-téma</vt:lpstr>
      <vt:lpstr>1_Office-téma</vt:lpstr>
      <vt:lpstr>Magyar múlt a digitális jelenben:  magyar kultúrkincsek feltérképezése a Kárpát-medencében</vt:lpstr>
      <vt:lpstr>Bevezetés</vt:lpstr>
      <vt:lpstr>Előzmények</vt:lpstr>
      <vt:lpstr>A vizsgált országok kulturális örökségre vonatkozó digitális stratégiái</vt:lpstr>
      <vt:lpstr>Horvát Köztársaság</vt:lpstr>
      <vt:lpstr>Horvát Köztársaság</vt:lpstr>
      <vt:lpstr>eKultura</vt:lpstr>
      <vt:lpstr>eKultura: Fiumei Egyetemi Könyvtár</vt:lpstr>
      <vt:lpstr>eKultura: Zágrábi Nemzeti és Egyetemi Könyvtár </vt:lpstr>
      <vt:lpstr>Szlovák Köztársaság</vt:lpstr>
      <vt:lpstr>Szlovák Köztársaság</vt:lpstr>
      <vt:lpstr>Főbb szlovák intézmények összefoglalása</vt:lpstr>
      <vt:lpstr>Szlovákiai Magyar Adatbank</vt:lpstr>
      <vt:lpstr>Slovakiana</vt:lpstr>
      <vt:lpstr>Slovakiana – magyar találatok</vt:lpstr>
      <vt:lpstr>Szerb Köztársaság</vt:lpstr>
      <vt:lpstr>Szerb Köztársaság</vt:lpstr>
      <vt:lpstr>Szerb Matica Könyvtára (мађарски/mađarski )</vt:lpstr>
      <vt:lpstr>Vajdasági Magyar Digitális Archívum</vt:lpstr>
      <vt:lpstr>Szerb Nemzeti Könyvtár (Narodna biblioteka Srbije) </vt:lpstr>
      <vt:lpstr>Europeana-aggregáció összehasonlítása</vt:lpstr>
      <vt:lpstr>A vizsgált országok által elérhető CHO-k az Europeana archívumában (csökkenő sorrendben)</vt:lpstr>
      <vt:lpstr>A vizsgált országok Europeana által akkreditált aggregátorai által szolgáltatott CHO-k  (csökkenő sorrendben)</vt:lpstr>
      <vt:lpstr>Folytatás következik…</vt:lpstr>
      <vt:lpstr>Erdély 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Kálmán Rita</cp:lastModifiedBy>
  <cp:revision>93</cp:revision>
  <dcterms:created xsi:type="dcterms:W3CDTF">2021-04-22T08:34:32Z</dcterms:created>
  <dcterms:modified xsi:type="dcterms:W3CDTF">2026-03-27T10:41:15Z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0x010100F92726E41D0C0A4CBDD22B736E03BBBD</vt:lpwstr>
  </property>
</Properties>
</file>