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122_4E5273FD.xml" ContentType="application/vnd.ms-powerpoint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9"/>
  </p:notesMasterIdLst>
  <p:sldIdLst>
    <p:sldId id="256" r:id="rId5"/>
    <p:sldId id="415" r:id="rId6"/>
    <p:sldId id="257" r:id="rId7"/>
    <p:sldId id="416" r:id="rId8"/>
    <p:sldId id="398" r:id="rId9"/>
    <p:sldId id="392" r:id="rId10"/>
    <p:sldId id="303" r:id="rId11"/>
    <p:sldId id="268" r:id="rId12"/>
    <p:sldId id="278" r:id="rId13"/>
    <p:sldId id="411" r:id="rId14"/>
    <p:sldId id="276" r:id="rId15"/>
    <p:sldId id="290" r:id="rId16"/>
    <p:sldId id="270" r:id="rId17"/>
    <p:sldId id="280" r:id="rId18"/>
    <p:sldId id="394" r:id="rId19"/>
    <p:sldId id="412" r:id="rId20"/>
    <p:sldId id="393" r:id="rId21"/>
    <p:sldId id="286" r:id="rId22"/>
    <p:sldId id="273" r:id="rId23"/>
    <p:sldId id="275" r:id="rId24"/>
    <p:sldId id="399" r:id="rId25"/>
    <p:sldId id="274" r:id="rId26"/>
    <p:sldId id="277" r:id="rId27"/>
    <p:sldId id="400" r:id="rId28"/>
    <p:sldId id="401" r:id="rId29"/>
    <p:sldId id="294" r:id="rId30"/>
    <p:sldId id="402" r:id="rId31"/>
    <p:sldId id="260" r:id="rId32"/>
    <p:sldId id="410" r:id="rId33"/>
    <p:sldId id="406" r:id="rId34"/>
    <p:sldId id="407" r:id="rId35"/>
    <p:sldId id="408" r:id="rId36"/>
    <p:sldId id="409" r:id="rId37"/>
    <p:sldId id="259" r:id="rId38"/>
    <p:sldId id="287" r:id="rId39"/>
    <p:sldId id="405" r:id="rId40"/>
    <p:sldId id="263" r:id="rId41"/>
    <p:sldId id="404" r:id="rId42"/>
    <p:sldId id="413" r:id="rId43"/>
    <p:sldId id="403" r:id="rId44"/>
    <p:sldId id="281" r:id="rId45"/>
    <p:sldId id="283" r:id="rId46"/>
    <p:sldId id="414" r:id="rId47"/>
    <p:sldId id="264" r:id="rId4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B193B931-22D9-42DF-85DE-7711C02DBF33}">
          <p14:sldIdLst>
            <p14:sldId id="256"/>
            <p14:sldId id="415"/>
            <p14:sldId id="257"/>
            <p14:sldId id="416"/>
          </p14:sldIdLst>
        </p14:section>
        <p14:section name="Szövegkiadások" id="{8ED3E8C9-61BF-4076-B115-46D4A9D3B099}">
          <p14:sldIdLst>
            <p14:sldId id="398"/>
            <p14:sldId id="392"/>
            <p14:sldId id="303"/>
            <p14:sldId id="268"/>
            <p14:sldId id="278"/>
            <p14:sldId id="411"/>
            <p14:sldId id="276"/>
            <p14:sldId id="290"/>
            <p14:sldId id="270"/>
            <p14:sldId id="280"/>
            <p14:sldId id="394"/>
            <p14:sldId id="412"/>
            <p14:sldId id="393"/>
            <p14:sldId id="286"/>
            <p14:sldId id="273"/>
            <p14:sldId id="275"/>
            <p14:sldId id="399"/>
            <p14:sldId id="274"/>
            <p14:sldId id="277"/>
            <p14:sldId id="400"/>
            <p14:sldId id="401"/>
            <p14:sldId id="294"/>
          </p14:sldIdLst>
        </p14:section>
        <p14:section name="Kreatív tartalmak" id="{6C011C21-6C79-48F5-87DD-99605A295736}">
          <p14:sldIdLst>
            <p14:sldId id="402"/>
            <p14:sldId id="260"/>
            <p14:sldId id="410"/>
            <p14:sldId id="406"/>
            <p14:sldId id="407"/>
            <p14:sldId id="408"/>
            <p14:sldId id="409"/>
            <p14:sldId id="259"/>
            <p14:sldId id="287"/>
            <p14:sldId id="405"/>
            <p14:sldId id="263"/>
            <p14:sldId id="404"/>
            <p14:sldId id="413"/>
            <p14:sldId id="403"/>
            <p14:sldId id="281"/>
            <p14:sldId id="283"/>
            <p14:sldId id="414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92E85AC-9A4A-46F0-EBC6-DF00DB1EF984}" name="Mihály Eszter" initials="ME" userId="S::mihaly.eszter@oszk.hu::ea2f9893-6945-4cfe-9367-dbd3d1a16a5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3D589B-FCAE-E4F2-23A7-5F4A4AF6C5F4}" v="168" dt="2026-03-28T14:44:31.2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55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/Relationships>
</file>

<file path=ppt/comments/modernComment_122_4E5273F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5AD40D8-152B-407E-AF9F-5566189CFA82}" authorId="{C92E85AC-9A4A-46F0-EBC6-DF00DB1EF984}" created="2025-10-15T14:28:32.564">
    <pc:sldMkLst xmlns:pc="http://schemas.microsoft.com/office/powerpoint/2013/main/command">
      <pc:docMk/>
      <pc:sldMk cId="1314026493" sldId="290"/>
    </pc:sldMkLst>
    <p188:txBody>
      <a:bodyPr/>
      <a:lstStyle/>
      <a:p>
        <a:r>
          <a:rPr lang="en-US"/>
          <a:t>az új 2025-ben elkészült 2.0 modell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A33A0F-A6D8-49B5-A750-7AA42166A767}" type="datetimeFigureOut">
              <a:t>2026.03.30.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C2A32-3DC7-4006-9102-37C7B135F5F5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7273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5a52cd6c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g15a52cd6c9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90" name="Google Shape;90;g15a52cd6c9a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>
          <a:extLst>
            <a:ext uri="{FF2B5EF4-FFF2-40B4-BE49-F238E27FC236}">
              <a16:creationId xmlns:a16="http://schemas.microsoft.com/office/drawing/2014/main" id="{0ACB6ACB-7728-7D6C-6906-B3C4923C9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5a52cd6c9a_0_0:notes">
            <a:extLst>
              <a:ext uri="{FF2B5EF4-FFF2-40B4-BE49-F238E27FC236}">
                <a16:creationId xmlns:a16="http://schemas.microsoft.com/office/drawing/2014/main" id="{679A16F8-B269-CEF1-27C8-A565ABA36F4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g15a52cd6c9a_0_0:notes">
            <a:extLst>
              <a:ext uri="{FF2B5EF4-FFF2-40B4-BE49-F238E27FC236}">
                <a16:creationId xmlns:a16="http://schemas.microsoft.com/office/drawing/2014/main" id="{8F198B9F-AB2F-18CB-5866-D7708FE22B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90" name="Google Shape;90;g15a52cd6c9a_0_0:notes">
            <a:extLst>
              <a:ext uri="{FF2B5EF4-FFF2-40B4-BE49-F238E27FC236}">
                <a16:creationId xmlns:a16="http://schemas.microsoft.com/office/drawing/2014/main" id="{3708FA1D-E3F0-D755-3E96-37FDA36C314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7926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7ccad6be0e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27ccad6be0e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2559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>
          <a:extLst>
            <a:ext uri="{FF2B5EF4-FFF2-40B4-BE49-F238E27FC236}">
              <a16:creationId xmlns:a16="http://schemas.microsoft.com/office/drawing/2014/main" id="{210206EE-7662-B6ED-B0AA-BF9A22990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5a52cd6c9a_0_0:notes">
            <a:extLst>
              <a:ext uri="{FF2B5EF4-FFF2-40B4-BE49-F238E27FC236}">
                <a16:creationId xmlns:a16="http://schemas.microsoft.com/office/drawing/2014/main" id="{BCB0BB9B-E737-FE75-87B8-581D3DE76A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g15a52cd6c9a_0_0:notes">
            <a:extLst>
              <a:ext uri="{FF2B5EF4-FFF2-40B4-BE49-F238E27FC236}">
                <a16:creationId xmlns:a16="http://schemas.microsoft.com/office/drawing/2014/main" id="{1E14ADC8-632F-3F49-4DF3-99C865543A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90" name="Google Shape;90;g15a52cd6c9a_0_0:notes">
            <a:extLst>
              <a:ext uri="{FF2B5EF4-FFF2-40B4-BE49-F238E27FC236}">
                <a16:creationId xmlns:a16="http://schemas.microsoft.com/office/drawing/2014/main" id="{CB8D962A-0311-32D8-BB05-4B3FF7B15ED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2316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1" err="1"/>
              <a:t>Transkribus</a:t>
            </a:r>
            <a:r>
              <a:rPr lang="hu-HU"/>
              <a:t>	kép </a:t>
            </a:r>
            <a:r>
              <a:rPr lang="hu-HU">
                <a:sym typeface="Wingdings" panose="05000000000000000000" pitchFamily="2" charset="2"/>
              </a:rPr>
              <a:t> szöveg</a:t>
            </a:r>
          </a:p>
          <a:p>
            <a:pPr marL="171450" indent="-171450">
              <a:buFontTx/>
              <a:buChar char="-"/>
            </a:pPr>
            <a:r>
              <a:rPr lang="hu-HU">
                <a:sym typeface="Wingdings" panose="05000000000000000000" pitchFamily="2" charset="2"/>
              </a:rPr>
              <a:t>A </a:t>
            </a:r>
            <a:r>
              <a:rPr lang="hu-HU" err="1">
                <a:sym typeface="Wingdings" panose="05000000000000000000" pitchFamily="2" charset="2"/>
              </a:rPr>
              <a:t>Workflow</a:t>
            </a:r>
            <a:r>
              <a:rPr lang="hu-HU">
                <a:sym typeface="Wingdings" panose="05000000000000000000" pitchFamily="2" charset="2"/>
              </a:rPr>
              <a:t> része</a:t>
            </a:r>
          </a:p>
          <a:p>
            <a:pPr marL="171450" indent="-171450">
              <a:buFontTx/>
              <a:buChar char="-"/>
            </a:pPr>
            <a:r>
              <a:rPr lang="hu-HU">
                <a:sym typeface="Wingdings" panose="05000000000000000000" pitchFamily="2" charset="2"/>
              </a:rPr>
              <a:t>Útmutatók, közös fórumok</a:t>
            </a:r>
          </a:p>
          <a:p>
            <a:pPr marL="171450" indent="-171450">
              <a:buFontTx/>
              <a:buChar char="-"/>
            </a:pPr>
            <a:r>
              <a:rPr lang="hu-HU">
                <a:sym typeface="Wingdings" panose="05000000000000000000" pitchFamily="2" charset="2"/>
              </a:rPr>
              <a:t>Átírás</a:t>
            </a:r>
          </a:p>
          <a:p>
            <a:pPr marL="171450" indent="-171450">
              <a:buFontTx/>
              <a:buChar char="-"/>
            </a:pPr>
            <a:r>
              <a:rPr lang="hu-HU">
                <a:sym typeface="Wingdings" panose="05000000000000000000" pitchFamily="2" charset="2"/>
              </a:rPr>
              <a:t>Ellenőrzés</a:t>
            </a:r>
          </a:p>
          <a:p>
            <a:pPr marL="171450" indent="-171450">
              <a:buFontTx/>
              <a:buChar char="-"/>
            </a:pPr>
            <a:r>
              <a:rPr lang="hu-HU">
                <a:sym typeface="Wingdings" panose="05000000000000000000" pitchFamily="2" charset="2"/>
              </a:rPr>
              <a:t>Exportálás </a:t>
            </a:r>
            <a:r>
              <a:rPr lang="hu-HU" err="1">
                <a:sym typeface="Wingdings" panose="05000000000000000000" pitchFamily="2" charset="2"/>
              </a:rPr>
              <a:t>kép+szöveg</a:t>
            </a:r>
            <a:endParaRPr lang="hu-HU">
              <a:sym typeface="Wingdings" panose="05000000000000000000" pitchFamily="2" charset="2"/>
            </a:endParaRPr>
          </a:p>
          <a:p>
            <a:pPr marL="171450" indent="-171450">
              <a:buFontTx/>
              <a:buChar char="-"/>
            </a:pPr>
            <a:r>
              <a:rPr lang="hu-HU" err="1">
                <a:sym typeface="Wingdings" panose="05000000000000000000" pitchFamily="2" charset="2"/>
              </a:rPr>
              <a:t>Oxygen</a:t>
            </a:r>
            <a:r>
              <a:rPr lang="hu-HU">
                <a:sym typeface="Wingdings" panose="05000000000000000000" pitchFamily="2" charset="2"/>
              </a:rPr>
              <a:t> </a:t>
            </a:r>
          </a:p>
          <a:p>
            <a:pPr marL="628650" lvl="1" indent="-171450">
              <a:buFontTx/>
              <a:buChar char="-"/>
            </a:pPr>
            <a:r>
              <a:rPr lang="hu-HU">
                <a:sym typeface="Wingdings" panose="05000000000000000000" pitchFamily="2" charset="2"/>
              </a:rPr>
              <a:t>Metaadatok</a:t>
            </a:r>
          </a:p>
          <a:p>
            <a:pPr marL="628650" lvl="1" indent="-171450">
              <a:buFontTx/>
              <a:buChar char="-"/>
            </a:pPr>
            <a:r>
              <a:rPr lang="hu-HU">
                <a:sym typeface="Wingdings" panose="05000000000000000000" pitchFamily="2" charset="2"/>
              </a:rPr>
              <a:t>Publikáció</a:t>
            </a:r>
          </a:p>
          <a:p>
            <a:pPr marL="0" lvl="0" indent="0">
              <a:buFontTx/>
              <a:buNone/>
            </a:pPr>
            <a:r>
              <a:rPr lang="hu-HU" b="1">
                <a:sym typeface="Wingdings" panose="05000000000000000000" pitchFamily="2" charset="2"/>
              </a:rPr>
              <a:t>HTR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Handwritten Text Recognition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 (HTR: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kézírásos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szöveg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felismerése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)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lehetővé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teszi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 a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gépek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számára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,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hogy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kézzel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írott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szöveget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olvassanak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. A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kéziratok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szkennelt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 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képét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átalakítja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gépi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kódolású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szöveggé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,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amely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kereshető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és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különböző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formátumokban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exportálható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.</a:t>
            </a:r>
          </a:p>
          <a:p>
            <a:pPr marL="0" lvl="0" indent="0">
              <a:buFontTx/>
              <a:buNone/>
            </a:pPr>
            <a:endParaRPr lang="hu-HU" b="1">
              <a:sym typeface="Wingdings" panose="05000000000000000000" pitchFamily="2" charset="2"/>
            </a:endParaRPr>
          </a:p>
          <a:p>
            <a:pPr marL="171450" lvl="0" indent="-171450">
              <a:buFontTx/>
              <a:buChar char="-"/>
            </a:pPr>
            <a:r>
              <a:rPr lang="hu-HU" b="0">
                <a:sym typeface="Wingdings" panose="05000000000000000000" pitchFamily="2" charset="2"/>
              </a:rPr>
              <a:t>Mélytanulás, </a:t>
            </a:r>
            <a:r>
              <a:rPr lang="hu-HU" b="0" err="1">
                <a:sym typeface="Wingdings" panose="05000000000000000000" pitchFamily="2" charset="2"/>
              </a:rPr>
              <a:t>deep</a:t>
            </a:r>
            <a:r>
              <a:rPr lang="hu-HU" b="0">
                <a:sym typeface="Wingdings" panose="05000000000000000000" pitchFamily="2" charset="2"/>
              </a:rPr>
              <a:t> </a:t>
            </a:r>
            <a:r>
              <a:rPr lang="hu-HU" b="0" err="1">
                <a:sym typeface="Wingdings" panose="05000000000000000000" pitchFamily="2" charset="2"/>
              </a:rPr>
              <a:t>learning</a:t>
            </a:r>
            <a:r>
              <a:rPr lang="hu-HU" b="0">
                <a:sym typeface="Wingdings" panose="05000000000000000000" pitchFamily="2" charset="2"/>
              </a:rPr>
              <a:t> egyik fajtája (neurális háló)</a:t>
            </a:r>
          </a:p>
          <a:p>
            <a:pPr marL="171450" lvl="0" indent="-171450">
              <a:buFontTx/>
              <a:buChar char="-"/>
            </a:pPr>
            <a:r>
              <a:rPr lang="hu-HU" b="0">
                <a:sym typeface="Wingdings" panose="05000000000000000000" pitchFamily="2" charset="2"/>
              </a:rPr>
              <a:t>Kézzel írt szöveget gép által is olvashatóvá tesz</a:t>
            </a:r>
          </a:p>
          <a:p>
            <a:pPr marL="171450" lvl="0" indent="-171450">
              <a:buFontTx/>
              <a:buChar char="-"/>
            </a:pPr>
            <a:r>
              <a:rPr lang="hu-HU" b="0">
                <a:sym typeface="Wingdings" panose="05000000000000000000" pitchFamily="2" charset="2"/>
              </a:rPr>
              <a:t>Fontos! Nem egyezik meg az OCR-rel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82F12-632B-4245-B44E-44169B81E43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004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9a1f500a13_0_20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hu-HU"/>
              <a:t>Legtöbbször használt szövegátíró eszköz.</a:t>
            </a:r>
            <a:endParaRPr/>
          </a:p>
        </p:txBody>
      </p:sp>
      <p:sp>
        <p:nvSpPr>
          <p:cNvPr id="333" name="Google Shape;333;g19a1f500a13_0_20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1" err="1"/>
              <a:t>Transkribus</a:t>
            </a:r>
            <a:r>
              <a:rPr lang="hu-HU"/>
              <a:t>	kép </a:t>
            </a:r>
            <a:r>
              <a:rPr lang="hu-HU">
                <a:sym typeface="Wingdings" panose="05000000000000000000" pitchFamily="2" charset="2"/>
              </a:rPr>
              <a:t> szöveg</a:t>
            </a:r>
          </a:p>
          <a:p>
            <a:pPr marL="171450" indent="-171450">
              <a:buFontTx/>
              <a:buChar char="-"/>
            </a:pPr>
            <a:r>
              <a:rPr lang="hu-HU">
                <a:sym typeface="Wingdings" panose="05000000000000000000" pitchFamily="2" charset="2"/>
              </a:rPr>
              <a:t>A </a:t>
            </a:r>
            <a:r>
              <a:rPr lang="hu-HU" err="1">
                <a:sym typeface="Wingdings" panose="05000000000000000000" pitchFamily="2" charset="2"/>
              </a:rPr>
              <a:t>Workflow</a:t>
            </a:r>
            <a:r>
              <a:rPr lang="hu-HU">
                <a:sym typeface="Wingdings" panose="05000000000000000000" pitchFamily="2" charset="2"/>
              </a:rPr>
              <a:t> része</a:t>
            </a:r>
          </a:p>
          <a:p>
            <a:pPr marL="171450" indent="-171450">
              <a:buFontTx/>
              <a:buChar char="-"/>
            </a:pPr>
            <a:r>
              <a:rPr lang="hu-HU">
                <a:sym typeface="Wingdings" panose="05000000000000000000" pitchFamily="2" charset="2"/>
              </a:rPr>
              <a:t>Útmutatók, közös fórumok</a:t>
            </a:r>
          </a:p>
          <a:p>
            <a:pPr marL="171450" indent="-171450">
              <a:buFontTx/>
              <a:buChar char="-"/>
            </a:pPr>
            <a:r>
              <a:rPr lang="hu-HU">
                <a:sym typeface="Wingdings" panose="05000000000000000000" pitchFamily="2" charset="2"/>
              </a:rPr>
              <a:t>Átírás</a:t>
            </a:r>
          </a:p>
          <a:p>
            <a:pPr marL="171450" indent="-171450">
              <a:buFontTx/>
              <a:buChar char="-"/>
            </a:pPr>
            <a:r>
              <a:rPr lang="hu-HU">
                <a:sym typeface="Wingdings" panose="05000000000000000000" pitchFamily="2" charset="2"/>
              </a:rPr>
              <a:t>Ellenőrzés</a:t>
            </a:r>
          </a:p>
          <a:p>
            <a:pPr marL="171450" indent="-171450">
              <a:buFontTx/>
              <a:buChar char="-"/>
            </a:pPr>
            <a:r>
              <a:rPr lang="hu-HU">
                <a:sym typeface="Wingdings" panose="05000000000000000000" pitchFamily="2" charset="2"/>
              </a:rPr>
              <a:t>Exportálás </a:t>
            </a:r>
            <a:r>
              <a:rPr lang="hu-HU" err="1">
                <a:sym typeface="Wingdings" panose="05000000000000000000" pitchFamily="2" charset="2"/>
              </a:rPr>
              <a:t>kép+szöveg</a:t>
            </a:r>
            <a:endParaRPr lang="hu-HU">
              <a:sym typeface="Wingdings" panose="05000000000000000000" pitchFamily="2" charset="2"/>
            </a:endParaRPr>
          </a:p>
          <a:p>
            <a:pPr marL="171450" indent="-171450">
              <a:buFontTx/>
              <a:buChar char="-"/>
            </a:pPr>
            <a:r>
              <a:rPr lang="hu-HU" err="1">
                <a:sym typeface="Wingdings" panose="05000000000000000000" pitchFamily="2" charset="2"/>
              </a:rPr>
              <a:t>Oxygen</a:t>
            </a:r>
            <a:r>
              <a:rPr lang="hu-HU">
                <a:sym typeface="Wingdings" panose="05000000000000000000" pitchFamily="2" charset="2"/>
              </a:rPr>
              <a:t> </a:t>
            </a:r>
          </a:p>
          <a:p>
            <a:pPr marL="628650" lvl="1" indent="-171450">
              <a:buFontTx/>
              <a:buChar char="-"/>
            </a:pPr>
            <a:r>
              <a:rPr lang="hu-HU">
                <a:sym typeface="Wingdings" panose="05000000000000000000" pitchFamily="2" charset="2"/>
              </a:rPr>
              <a:t>Metaadatok</a:t>
            </a:r>
          </a:p>
          <a:p>
            <a:pPr marL="628650" lvl="1" indent="-171450">
              <a:buFontTx/>
              <a:buChar char="-"/>
            </a:pPr>
            <a:r>
              <a:rPr lang="hu-HU">
                <a:sym typeface="Wingdings" panose="05000000000000000000" pitchFamily="2" charset="2"/>
              </a:rPr>
              <a:t>Publikáció</a:t>
            </a:r>
          </a:p>
          <a:p>
            <a:pPr marL="0" lvl="0" indent="0">
              <a:buFontTx/>
              <a:buNone/>
            </a:pPr>
            <a:r>
              <a:rPr lang="hu-HU" b="1">
                <a:sym typeface="Wingdings" panose="05000000000000000000" pitchFamily="2" charset="2"/>
              </a:rPr>
              <a:t>HTR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Handwritten Text Recognition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 (HTR: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kézírásos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szöveg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felismerése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)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lehetővé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teszi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 a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gépek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számára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,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hogy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kézzel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írott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szöveget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olvassanak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. A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kéziratok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szkennelt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 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képét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átalakítja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gépi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kódolású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szöveggé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,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amely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kereshető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és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különböző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formátumokban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GB" sz="1200" err="1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exportálható</a:t>
            </a:r>
            <a:r>
              <a:rPr lang="en-GB" sz="12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.</a:t>
            </a:r>
          </a:p>
          <a:p>
            <a:pPr marL="0" lvl="0" indent="0">
              <a:buFontTx/>
              <a:buNone/>
            </a:pPr>
            <a:endParaRPr lang="hu-HU" b="1">
              <a:sym typeface="Wingdings" panose="05000000000000000000" pitchFamily="2" charset="2"/>
            </a:endParaRPr>
          </a:p>
          <a:p>
            <a:pPr marL="171450" lvl="0" indent="-171450">
              <a:buFontTx/>
              <a:buChar char="-"/>
            </a:pPr>
            <a:r>
              <a:rPr lang="hu-HU" b="0">
                <a:sym typeface="Wingdings" panose="05000000000000000000" pitchFamily="2" charset="2"/>
              </a:rPr>
              <a:t>Mélytanulás, </a:t>
            </a:r>
            <a:r>
              <a:rPr lang="hu-HU" b="0" err="1">
                <a:sym typeface="Wingdings" panose="05000000000000000000" pitchFamily="2" charset="2"/>
              </a:rPr>
              <a:t>deep</a:t>
            </a:r>
            <a:r>
              <a:rPr lang="hu-HU" b="0">
                <a:sym typeface="Wingdings" panose="05000000000000000000" pitchFamily="2" charset="2"/>
              </a:rPr>
              <a:t> </a:t>
            </a:r>
            <a:r>
              <a:rPr lang="hu-HU" b="0" err="1">
                <a:sym typeface="Wingdings" panose="05000000000000000000" pitchFamily="2" charset="2"/>
              </a:rPr>
              <a:t>learning</a:t>
            </a:r>
            <a:r>
              <a:rPr lang="hu-HU" b="0">
                <a:sym typeface="Wingdings" panose="05000000000000000000" pitchFamily="2" charset="2"/>
              </a:rPr>
              <a:t> egyik fajtája (neurális háló)</a:t>
            </a:r>
          </a:p>
          <a:p>
            <a:pPr marL="171450" lvl="0" indent="-171450">
              <a:buFontTx/>
              <a:buChar char="-"/>
            </a:pPr>
            <a:r>
              <a:rPr lang="hu-HU" b="0">
                <a:sym typeface="Wingdings" panose="05000000000000000000" pitchFamily="2" charset="2"/>
              </a:rPr>
              <a:t>Kézzel írt szöveget gép által is olvashatóvá tesz</a:t>
            </a:r>
          </a:p>
          <a:p>
            <a:pPr marL="171450" lvl="0" indent="-171450">
              <a:buFontTx/>
              <a:buChar char="-"/>
            </a:pPr>
            <a:r>
              <a:rPr lang="hu-HU" b="0">
                <a:sym typeface="Wingdings" panose="05000000000000000000" pitchFamily="2" charset="2"/>
              </a:rPr>
              <a:t>Fontos! Nem egyezik meg az OCR-rel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82F12-632B-4245-B44E-44169B81E43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961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9a1f500a13_0_18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9" name="Google Shape;349;g19a1f500a13_0_18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7ccad6be0e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27ccad6be0e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9521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6110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3159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Playfair Display"/>
              <a:buNone/>
              <a:defRPr sz="6400">
                <a:solidFill>
                  <a:srgbClr val="434343"/>
                </a:solidFill>
                <a:latin typeface="Playfair Display" panose="020B0604020202020204" charset="-18"/>
                <a:ea typeface="Playfair Display" panose="020B0604020202020204" charset="-18"/>
                <a:cs typeface="Playfair Display" panose="020B0604020202020204" charset="-18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Playfair Display"/>
              <a:buNone/>
              <a:defRPr sz="64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Playfair Display"/>
              <a:buNone/>
              <a:defRPr sz="64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Playfair Display"/>
              <a:buNone/>
              <a:defRPr sz="64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Playfair Display"/>
              <a:buNone/>
              <a:defRPr sz="64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Playfair Display"/>
              <a:buNone/>
              <a:defRPr sz="64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Playfair Display"/>
              <a:buNone/>
              <a:defRPr sz="64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Playfair Display"/>
              <a:buNone/>
              <a:defRPr sz="64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Playfair Display"/>
              <a:buNone/>
              <a:defRPr sz="64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6458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 1">
  <p:cSld name="PICTURE_WITH_CAPTION_TEXT_1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19a1f500a13_0_21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g19a1f500a13_0_211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47" name="Google Shape;47;g19a1f500a13_0_211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8" name="Google Shape;48;g19a1f500a13_0_21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g19a1f500a13_0_21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g19a1f500a13_0_21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7845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4569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0945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1057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2026.03.30.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6349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2026.03.30.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2496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2026.03.30.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9219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4736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6522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4C706-CD9D-4583-A935-22B39AB35A1E}" type="datetimeFigureOut">
              <a:rPr lang="hu-HU" smtClean="0"/>
              <a:t>2026.03.30.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3035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microsoft.com/office/2018/10/relationships/comments" Target="../comments/modernComment_122_4E5273FD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hyperlink" Target="https://readcoop.eu/transkribus" TargetMode="Externa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hupla.hu/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hyperlink" Target="https://dhupla.hu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hyperlink" Target="https://dhupla.hu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hupla.hu/" TargetMode="Externa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hupla.hu/" TargetMode="Externa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gephi.org/" TargetMode="External"/><Relationship Id="rId3" Type="http://schemas.openxmlformats.org/officeDocument/2006/relationships/image" Target="../media/image47.jpeg"/><Relationship Id="rId7" Type="http://schemas.openxmlformats.org/officeDocument/2006/relationships/image" Target="../media/image49.png"/><Relationship Id="rId12" Type="http://schemas.openxmlformats.org/officeDocument/2006/relationships/hyperlink" Target="https://www.microsoft.com/hu-hu/power-platform/products/power-bi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oyant-tools.org/" TargetMode="External"/><Relationship Id="rId11" Type="http://schemas.openxmlformats.org/officeDocument/2006/relationships/image" Target="../media/image51.png"/><Relationship Id="rId5" Type="http://schemas.openxmlformats.org/officeDocument/2006/relationships/image" Target="../media/image48.jpeg"/><Relationship Id="rId10" Type="http://schemas.openxmlformats.org/officeDocument/2006/relationships/hyperlink" Target="https://www.r-project.org/" TargetMode="External"/><Relationship Id="rId4" Type="http://schemas.openxmlformats.org/officeDocument/2006/relationships/hyperlink" Target="https://www.thinglink.com/" TargetMode="External"/><Relationship Id="rId9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hupla.hu/page/kreativ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hyperlink" Target="https://dhupla.hu/s/dataviz/moricz-kapcsolatihalo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hyperlink" Target="https://dhupla.hu/s/dataviz/moricz-kapcsolatihalo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hyperlink" Target="https://dhupla.hu/page/kreativ/dhupla-map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hupla.hu/page/kreativ/dhupla-map" TargetMode="External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hupla.hu/page/kreativ/dhupla-map" TargetMode="External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hyperlink" Target="https://jokaikert.oszk.hu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mihaly.eszter@oszk.hu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E137A89B-01DA-460F-B046-C0D49697D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5"/>
            <a:ext cx="12192000" cy="6851149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C897EC23-1C08-6E3E-21E1-95EBD4292D59}"/>
              </a:ext>
            </a:extLst>
          </p:cNvPr>
          <p:cNvSpPr>
            <a:spLocks noGrp="1"/>
          </p:cNvSpPr>
          <p:nvPr/>
        </p:nvSpPr>
        <p:spPr>
          <a:xfrm>
            <a:off x="1524000" y="2507455"/>
            <a:ext cx="9144000" cy="184308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5400">
                <a:solidFill>
                  <a:srgbClr val="44546A"/>
                </a:solidFill>
                <a:latin typeface="Playfair Display"/>
              </a:rPr>
              <a:t>Digitális Bölcsészeti Központ</a:t>
            </a:r>
            <a:br>
              <a:rPr lang="hu-HU" sz="5400">
                <a:solidFill>
                  <a:srgbClr val="44546A"/>
                </a:solidFill>
                <a:latin typeface="Playfair Display"/>
              </a:rPr>
            </a:br>
            <a:r>
              <a:rPr lang="hu-HU" sz="3500">
                <a:solidFill>
                  <a:srgbClr val="44546A"/>
                </a:solidFill>
                <a:latin typeface="Playfair Display"/>
              </a:rPr>
              <a:t>Digitális Filológiai és Webarchiválási Osztály</a:t>
            </a:r>
          </a:p>
        </p:txBody>
      </p:sp>
      <p:sp>
        <p:nvSpPr>
          <p:cNvPr id="7" name="Alcím 2">
            <a:extLst>
              <a:ext uri="{FF2B5EF4-FFF2-40B4-BE49-F238E27FC236}">
                <a16:creationId xmlns:a16="http://schemas.microsoft.com/office/drawing/2014/main" id="{0DBD441D-EC8B-C07F-2D15-89FA3EACE9D3}"/>
              </a:ext>
            </a:extLst>
          </p:cNvPr>
          <p:cNvSpPr>
            <a:spLocks noGrp="1"/>
          </p:cNvSpPr>
          <p:nvPr/>
        </p:nvSpPr>
        <p:spPr>
          <a:xfrm>
            <a:off x="1524000" y="4583575"/>
            <a:ext cx="9144000" cy="49570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>
                <a:solidFill>
                  <a:schemeClr val="tx2"/>
                </a:solidFill>
                <a:latin typeface="Playfair Display"/>
              </a:rPr>
              <a:t>2024.12.05.</a:t>
            </a:r>
          </a:p>
          <a:p>
            <a:endParaRPr lang="hu-HU" sz="1800">
              <a:solidFill>
                <a:schemeClr val="tx2"/>
              </a:solidFill>
              <a:latin typeface="Playfair Display"/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77987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szöveg, képernyőkép, szám, szoftver látható&#10;&#10;Automatikusan generált leírás">
            <a:extLst>
              <a:ext uri="{FF2B5EF4-FFF2-40B4-BE49-F238E27FC236}">
                <a16:creationId xmlns:a16="http://schemas.microsoft.com/office/drawing/2014/main" id="{A91261D8-0362-D473-AA89-3D7AD4D8D9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" r="50321"/>
          <a:stretch/>
        </p:blipFill>
        <p:spPr>
          <a:xfrm>
            <a:off x="5646615" y="405231"/>
            <a:ext cx="6056922" cy="60528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Google Shape;741;p87">
            <a:extLst>
              <a:ext uri="{FF2B5EF4-FFF2-40B4-BE49-F238E27FC236}">
                <a16:creationId xmlns:a16="http://schemas.microsoft.com/office/drawing/2014/main" id="{B97C05F8-CCAE-D0BA-9889-7FE673FE678C}"/>
              </a:ext>
            </a:extLst>
          </p:cNvPr>
          <p:cNvSpPr txBox="1"/>
          <p:nvPr/>
        </p:nvSpPr>
        <p:spPr>
          <a:xfrm>
            <a:off x="413638" y="270964"/>
            <a:ext cx="80616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44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Mi </a:t>
            </a:r>
            <a:r>
              <a:rPr lang="hu-HU" sz="44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az</a:t>
            </a:r>
            <a:r>
              <a:rPr lang="en-GB" sz="44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a layout?</a:t>
            </a:r>
            <a:endParaRPr lang="hu-HU" sz="4400">
              <a:solidFill>
                <a:srgbClr val="434343"/>
              </a:solidFill>
              <a:latin typeface="Playfair Display"/>
              <a:ea typeface="Playfair Display"/>
              <a:cs typeface="Playfair Display"/>
            </a:endParaRPr>
          </a:p>
        </p:txBody>
      </p:sp>
      <p:sp>
        <p:nvSpPr>
          <p:cNvPr id="6" name="Google Shape;277;p41">
            <a:extLst>
              <a:ext uri="{FF2B5EF4-FFF2-40B4-BE49-F238E27FC236}">
                <a16:creationId xmlns:a16="http://schemas.microsoft.com/office/drawing/2014/main" id="{D3490938-5742-ED7F-3469-BEB1AD0ED2AD}"/>
              </a:ext>
            </a:extLst>
          </p:cNvPr>
          <p:cNvSpPr txBox="1"/>
          <p:nvPr/>
        </p:nvSpPr>
        <p:spPr>
          <a:xfrm>
            <a:off x="514380" y="1424491"/>
            <a:ext cx="4724387" cy="1431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hu-HU" sz="1800" b="1">
                <a:solidFill>
                  <a:srgbClr val="4C4C4C"/>
                </a:solidFill>
                <a:latin typeface="Inter"/>
                <a:ea typeface="Inter"/>
                <a:cs typeface="Inter"/>
                <a:sym typeface="Inter"/>
              </a:rPr>
              <a:t>Szegmentálás</a:t>
            </a:r>
            <a:r>
              <a:rPr lang="en-GB" sz="1800" b="1">
                <a:solidFill>
                  <a:srgbClr val="4C4C4C"/>
                </a:solidFill>
                <a:latin typeface="Inter"/>
                <a:ea typeface="Inter"/>
                <a:cs typeface="Inter"/>
                <a:sym typeface="Inter"/>
              </a:rPr>
              <a:t>/Layout</a:t>
            </a:r>
            <a:r>
              <a:rPr lang="hu-HU" sz="1800" b="1">
                <a:solidFill>
                  <a:srgbClr val="4C4C4C"/>
                </a:solidFill>
                <a:latin typeface="Inter"/>
                <a:ea typeface="Inter"/>
                <a:cs typeface="Inter"/>
                <a:sym typeface="Inter"/>
              </a:rPr>
              <a:t> kialakítása</a:t>
            </a:r>
            <a:r>
              <a:rPr lang="en-GB" sz="1800">
                <a:solidFill>
                  <a:srgbClr val="4C4C4C"/>
                </a:solidFill>
                <a:latin typeface="Inter"/>
                <a:ea typeface="Inter"/>
                <a:cs typeface="Inter"/>
                <a:sym typeface="Inter"/>
              </a:rPr>
              <a:t>:</a:t>
            </a:r>
            <a:endParaRPr lang="hu-HU" sz="1800">
              <a:solidFill>
                <a:srgbClr val="4C4C4C"/>
              </a:solidFill>
              <a:latin typeface="Inter"/>
              <a:ea typeface="Inter"/>
              <a:cs typeface="Inter"/>
            </a:endParaRPr>
          </a:p>
          <a:p>
            <a:pPr lvl="0">
              <a:lnSpc>
                <a:spcPct val="150000"/>
              </a:lnSpc>
            </a:pPr>
            <a:r>
              <a:rPr lang="en-GB" sz="1800">
                <a:solidFill>
                  <a:srgbClr val="4C4C4C"/>
                </a:solidFill>
                <a:latin typeface="Inter"/>
                <a:ea typeface="Inter"/>
                <a:cs typeface="Inter"/>
                <a:sym typeface="Inter"/>
              </a:rPr>
              <a:t>Az </a:t>
            </a:r>
            <a:r>
              <a:rPr lang="en-GB" sz="1800" err="1">
                <a:solidFill>
                  <a:srgbClr val="4C4C4C"/>
                </a:solidFill>
                <a:latin typeface="Inter"/>
                <a:ea typeface="Inter"/>
                <a:cs typeface="Inter"/>
                <a:sym typeface="Inter"/>
              </a:rPr>
              <a:t>átírás</a:t>
            </a:r>
            <a:r>
              <a:rPr lang="en-GB" sz="1800">
                <a:solidFill>
                  <a:srgbClr val="4C4C4C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GB" sz="1800" err="1">
                <a:solidFill>
                  <a:srgbClr val="4C4C4C"/>
                </a:solidFill>
                <a:latin typeface="Inter"/>
                <a:ea typeface="Inter"/>
                <a:cs typeface="Inter"/>
                <a:sym typeface="Inter"/>
              </a:rPr>
              <a:t>létrehozásának</a:t>
            </a:r>
            <a:r>
              <a:rPr lang="en-GB" sz="1800">
                <a:solidFill>
                  <a:srgbClr val="4C4C4C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GB" sz="1800" err="1">
                <a:solidFill>
                  <a:srgbClr val="4C4C4C"/>
                </a:solidFill>
                <a:latin typeface="Inter"/>
                <a:ea typeface="Inter"/>
                <a:cs typeface="Inter"/>
                <a:sym typeface="Inter"/>
              </a:rPr>
              <a:t>előfeltétele</a:t>
            </a:r>
            <a:r>
              <a:rPr lang="en-GB" sz="1800">
                <a:solidFill>
                  <a:srgbClr val="4C4C4C"/>
                </a:solidFill>
                <a:latin typeface="Inter"/>
                <a:ea typeface="Inter"/>
                <a:cs typeface="Inter"/>
                <a:sym typeface="Inter"/>
              </a:rPr>
              <a:t>: a </a:t>
            </a:r>
            <a:r>
              <a:rPr lang="en-GB" sz="1800" err="1">
                <a:solidFill>
                  <a:srgbClr val="4C4C4C"/>
                </a:solidFill>
                <a:latin typeface="Inter"/>
                <a:ea typeface="Inter"/>
                <a:cs typeface="Inter"/>
                <a:sym typeface="Inter"/>
              </a:rPr>
              <a:t>dokumentum</a:t>
            </a:r>
            <a:r>
              <a:rPr lang="en-GB" sz="1800">
                <a:solidFill>
                  <a:srgbClr val="4C4C4C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GB" sz="1800" err="1">
                <a:solidFill>
                  <a:srgbClr val="4C4C4C"/>
                </a:solidFill>
                <a:latin typeface="Inter"/>
                <a:ea typeface="Inter"/>
                <a:cs typeface="Inter"/>
                <a:sym typeface="Inter"/>
              </a:rPr>
              <a:t>képi</a:t>
            </a:r>
            <a:r>
              <a:rPr lang="en-GB" sz="1800">
                <a:solidFill>
                  <a:srgbClr val="4C4C4C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GB" sz="1800" err="1">
                <a:solidFill>
                  <a:srgbClr val="4C4C4C"/>
                </a:solidFill>
                <a:latin typeface="Inter"/>
                <a:ea typeface="Inter"/>
                <a:cs typeface="Inter"/>
                <a:sym typeface="Inter"/>
              </a:rPr>
              <a:t>elrendezésének</a:t>
            </a:r>
            <a:r>
              <a:rPr lang="en-GB" sz="1800">
                <a:solidFill>
                  <a:srgbClr val="4C4C4C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GB" sz="1800" err="1">
                <a:solidFill>
                  <a:srgbClr val="4C4C4C"/>
                </a:solidFill>
                <a:latin typeface="Inter"/>
                <a:ea typeface="Inter"/>
                <a:cs typeface="Inter"/>
                <a:sym typeface="Inter"/>
              </a:rPr>
              <a:t>jelölése</a:t>
            </a:r>
            <a:endParaRPr sz="1800">
              <a:solidFill>
                <a:srgbClr val="4C4C4C"/>
              </a:solidFill>
              <a:latin typeface="Inter"/>
              <a:ea typeface="Inter"/>
              <a:cs typeface="Inter"/>
            </a:endParaRPr>
          </a:p>
        </p:txBody>
      </p:sp>
      <p:pic>
        <p:nvPicPr>
          <p:cNvPr id="2" name="Kép 1" descr="A képen kézírás, szöveg, Betűtípus, kalligráfia látható&#10;&#10;Automatikusan generált leírás">
            <a:extLst>
              <a:ext uri="{FF2B5EF4-FFF2-40B4-BE49-F238E27FC236}">
                <a16:creationId xmlns:a16="http://schemas.microsoft.com/office/drawing/2014/main" id="{237270BB-2BBE-FF5C-EB74-9C48BF6F8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564" y="5000045"/>
            <a:ext cx="4247661" cy="1226318"/>
          </a:xfrm>
          <a:prstGeom prst="rect">
            <a:avLst/>
          </a:prstGeom>
        </p:spPr>
      </p:pic>
      <p:sp>
        <p:nvSpPr>
          <p:cNvPr id="5" name="Téglalap: lekerekített 4">
            <a:extLst>
              <a:ext uri="{FF2B5EF4-FFF2-40B4-BE49-F238E27FC236}">
                <a16:creationId xmlns:a16="http://schemas.microsoft.com/office/drawing/2014/main" id="{308BDF4F-7B7E-01E1-476E-EC41909CC56F}"/>
              </a:ext>
            </a:extLst>
          </p:cNvPr>
          <p:cNvSpPr/>
          <p:nvPr/>
        </p:nvSpPr>
        <p:spPr>
          <a:xfrm>
            <a:off x="180232" y="3955178"/>
            <a:ext cx="1599276" cy="801716"/>
          </a:xfrm>
          <a:prstGeom prst="roundRect">
            <a:avLst/>
          </a:prstGeom>
          <a:solidFill>
            <a:srgbClr val="DDE5F3"/>
          </a:solidFill>
          <a:ln>
            <a:solidFill>
              <a:srgbClr val="7E7C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hu-HU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hu-HU" sz="1200" b="1">
                <a:solidFill>
                  <a:srgbClr val="7E7C79"/>
                </a:solidFill>
                <a:latin typeface="Playfair Display"/>
              </a:rPr>
              <a:t>Line &amp; </a:t>
            </a:r>
            <a:r>
              <a:rPr lang="hu-HU" sz="1200" b="1" err="1">
                <a:solidFill>
                  <a:srgbClr val="7E7C79"/>
                </a:solidFill>
                <a:latin typeface="Playfair Display"/>
              </a:rPr>
              <a:t>Baseline</a:t>
            </a:r>
            <a:endParaRPr lang="hu-HU" sz="1100" err="1">
              <a:solidFill>
                <a:srgbClr val="7E7C79"/>
              </a:solidFill>
              <a:latin typeface="Playfair Display" panose="020B0604020202020204" charset="-18"/>
            </a:endParaRPr>
          </a:p>
        </p:txBody>
      </p:sp>
      <p:pic>
        <p:nvPicPr>
          <p:cNvPr id="7" name="Kép 6" descr="A képen kézírás, szöveg, Betűtípus, kalligráfia látható&#10;&#10;Automatikusan generált leírás">
            <a:extLst>
              <a:ext uri="{FF2B5EF4-FFF2-40B4-BE49-F238E27FC236}">
                <a16:creationId xmlns:a16="http://schemas.microsoft.com/office/drawing/2014/main" id="{237270BB-2BBE-FF5C-EB74-9C48BF6F8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564" y="5000045"/>
            <a:ext cx="4247661" cy="1226318"/>
          </a:xfrm>
          <a:prstGeom prst="rect">
            <a:avLst/>
          </a:prstGeom>
        </p:spPr>
      </p:pic>
      <p:sp>
        <p:nvSpPr>
          <p:cNvPr id="8" name="Téglalap: lekerekített 7">
            <a:extLst>
              <a:ext uri="{FF2B5EF4-FFF2-40B4-BE49-F238E27FC236}">
                <a16:creationId xmlns:a16="http://schemas.microsoft.com/office/drawing/2014/main" id="{308BDF4F-7B7E-01E1-476E-EC41909CC56F}"/>
              </a:ext>
            </a:extLst>
          </p:cNvPr>
          <p:cNvSpPr/>
          <p:nvPr/>
        </p:nvSpPr>
        <p:spPr>
          <a:xfrm>
            <a:off x="180232" y="3955178"/>
            <a:ext cx="1599276" cy="801716"/>
          </a:xfrm>
          <a:prstGeom prst="roundRect">
            <a:avLst/>
          </a:prstGeom>
          <a:solidFill>
            <a:srgbClr val="DDE5F3"/>
          </a:solidFill>
          <a:ln>
            <a:solidFill>
              <a:srgbClr val="7E7C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hu-HU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hu-HU" sz="1200" b="1">
                <a:solidFill>
                  <a:srgbClr val="7E7C79"/>
                </a:solidFill>
                <a:latin typeface="Playfair Display"/>
              </a:rPr>
              <a:t>Line &amp; </a:t>
            </a:r>
            <a:r>
              <a:rPr lang="hu-HU" sz="1200" b="1" err="1">
                <a:solidFill>
                  <a:srgbClr val="7E7C79"/>
                </a:solidFill>
                <a:latin typeface="Playfair Display"/>
              </a:rPr>
              <a:t>Baseline</a:t>
            </a:r>
            <a:endParaRPr lang="hu-HU" sz="1100" err="1">
              <a:solidFill>
                <a:srgbClr val="7E7C79"/>
              </a:solidFill>
              <a:latin typeface="Playfair Display" panose="020B0604020202020204" charset="-18"/>
            </a:endParaRPr>
          </a:p>
        </p:txBody>
      </p:sp>
      <p:cxnSp>
        <p:nvCxnSpPr>
          <p:cNvPr id="9" name="Egyenes összekötő nyíllal 8">
            <a:extLst>
              <a:ext uri="{FF2B5EF4-FFF2-40B4-BE49-F238E27FC236}">
                <a16:creationId xmlns:a16="http://schemas.microsoft.com/office/drawing/2014/main" id="{80ECA125-5C52-AFBF-9CA2-328671539390}"/>
              </a:ext>
            </a:extLst>
          </p:cNvPr>
          <p:cNvCxnSpPr/>
          <p:nvPr/>
        </p:nvCxnSpPr>
        <p:spPr>
          <a:xfrm>
            <a:off x="849230" y="4743977"/>
            <a:ext cx="601164" cy="769352"/>
          </a:xfrm>
          <a:prstGeom prst="straightConnector1">
            <a:avLst/>
          </a:prstGeom>
          <a:ln w="28575">
            <a:solidFill>
              <a:srgbClr val="7E7C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>
            <a:extLst>
              <a:ext uri="{FF2B5EF4-FFF2-40B4-BE49-F238E27FC236}">
                <a16:creationId xmlns:a16="http://schemas.microsoft.com/office/drawing/2014/main" id="{909C489B-1C2E-7CFA-7BC4-C909F363512B}"/>
              </a:ext>
            </a:extLst>
          </p:cNvPr>
          <p:cNvCxnSpPr>
            <a:cxnSpLocks/>
          </p:cNvCxnSpPr>
          <p:nvPr/>
        </p:nvCxnSpPr>
        <p:spPr>
          <a:xfrm>
            <a:off x="3807322" y="3406332"/>
            <a:ext cx="2675124" cy="1556001"/>
          </a:xfrm>
          <a:prstGeom prst="straightConnector1">
            <a:avLst/>
          </a:prstGeom>
          <a:ln w="28575">
            <a:solidFill>
              <a:srgbClr val="7E7C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églalap: lekerekített 10">
            <a:extLst>
              <a:ext uri="{FF2B5EF4-FFF2-40B4-BE49-F238E27FC236}">
                <a16:creationId xmlns:a16="http://schemas.microsoft.com/office/drawing/2014/main" id="{A03B7F71-4219-069C-CE8F-C10ABE7B27B7}"/>
              </a:ext>
            </a:extLst>
          </p:cNvPr>
          <p:cNvSpPr/>
          <p:nvPr/>
        </p:nvSpPr>
        <p:spPr>
          <a:xfrm>
            <a:off x="1966162" y="3059254"/>
            <a:ext cx="1812636" cy="730596"/>
          </a:xfrm>
          <a:prstGeom prst="roundRect">
            <a:avLst/>
          </a:prstGeom>
          <a:solidFill>
            <a:srgbClr val="DDE5F3"/>
          </a:solidFill>
          <a:ln>
            <a:solidFill>
              <a:srgbClr val="7E7C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hu-HU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hu-HU" sz="1200" b="1">
                <a:solidFill>
                  <a:srgbClr val="7E7C79"/>
                </a:solidFill>
                <a:latin typeface="Playfair Display" panose="020B0604020202020204" charset="-18"/>
              </a:rPr>
              <a:t>Text </a:t>
            </a:r>
            <a:r>
              <a:rPr lang="hu-HU" sz="1200" b="1" err="1">
                <a:solidFill>
                  <a:srgbClr val="7E7C79"/>
                </a:solidFill>
                <a:latin typeface="Playfair Display" panose="020B0604020202020204" charset="-18"/>
              </a:rPr>
              <a:t>Region</a:t>
            </a:r>
            <a:endParaRPr lang="hu-HU" sz="1100">
              <a:solidFill>
                <a:srgbClr val="7E7C79"/>
              </a:solidFill>
              <a:latin typeface="Playfair Display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888748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szöveg, képernyőkép, szám, szoftver látható&#10;&#10;Automatikusan generált leírás">
            <a:extLst>
              <a:ext uri="{FF2B5EF4-FFF2-40B4-BE49-F238E27FC236}">
                <a16:creationId xmlns:a16="http://schemas.microsoft.com/office/drawing/2014/main" id="{A91261D8-0362-D473-AA89-3D7AD4D8D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25" y="820545"/>
            <a:ext cx="12200851" cy="60330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Google Shape;263;p38">
            <a:extLst>
              <a:ext uri="{FF2B5EF4-FFF2-40B4-BE49-F238E27FC236}">
                <a16:creationId xmlns:a16="http://schemas.microsoft.com/office/drawing/2014/main" id="{9B1846EC-1DF3-DDF1-77C5-20E9D5D55EE0}"/>
              </a:ext>
            </a:extLst>
          </p:cNvPr>
          <p:cNvSpPr txBox="1"/>
          <p:nvPr/>
        </p:nvSpPr>
        <p:spPr>
          <a:xfrm>
            <a:off x="4293725" y="850"/>
            <a:ext cx="2868014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hu-HU" sz="2800">
                <a:solidFill>
                  <a:schemeClr val="tx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Képből szöveg</a:t>
            </a:r>
            <a:endParaRPr lang="hu-HU" sz="2800">
              <a:solidFill>
                <a:schemeClr val="tx2"/>
              </a:solidFill>
              <a:latin typeface="Playfair Display"/>
              <a:ea typeface="Playfair Display"/>
              <a:cs typeface="Playfair Display"/>
            </a:endParaRPr>
          </a:p>
        </p:txBody>
      </p:sp>
    </p:spTree>
    <p:extLst>
      <p:ext uri="{BB962C8B-B14F-4D97-AF65-F5344CB8AC3E}">
        <p14:creationId xmlns:p14="http://schemas.microsoft.com/office/powerpoint/2010/main" val="62466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4B6CE9A7-CDBD-451A-B1C5-487D446CC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5"/>
            <a:ext cx="12192000" cy="6851149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FC95F772-0C4B-49F7-8C40-CCA442C51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801" y="1768875"/>
            <a:ext cx="7226136" cy="4049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A5AC46DD-6D9A-D26A-100E-B964ACDB8D98}"/>
              </a:ext>
            </a:extLst>
          </p:cNvPr>
          <p:cNvSpPr txBox="1"/>
          <p:nvPr/>
        </p:nvSpPr>
        <p:spPr>
          <a:xfrm>
            <a:off x="5145077" y="5826223"/>
            <a:ext cx="640805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hu-HU" sz="2800">
                <a:ea typeface="+mn-lt"/>
                <a:cs typeface="+mn-lt"/>
                <a:hlinkClick r:id="rId5"/>
              </a:rPr>
              <a:t>https://readcoop.eu/transkribus</a:t>
            </a:r>
            <a:r>
              <a:rPr lang="hu-HU" sz="2800">
                <a:ea typeface="+mn-lt"/>
                <a:cs typeface="+mn-lt"/>
              </a:rPr>
              <a:t> </a:t>
            </a:r>
            <a:endParaRPr lang="hu-HU" sz="28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6" name="Kép 5" descr="A képen szöveg, képernyőkép látható&#10;&#10;Automatikusan generált leírás">
            <a:extLst>
              <a:ext uri="{FF2B5EF4-FFF2-40B4-BE49-F238E27FC236}">
                <a16:creationId xmlns:a16="http://schemas.microsoft.com/office/drawing/2014/main" id="{CE1DE304-05BB-90A3-079C-87F013553BD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604" r="-288" b="-173"/>
          <a:stretch/>
        </p:blipFill>
        <p:spPr>
          <a:xfrm>
            <a:off x="223147" y="326571"/>
            <a:ext cx="3849638" cy="6318568"/>
          </a:xfrm>
          <a:prstGeom prst="rect">
            <a:avLst/>
          </a:prstGeom>
        </p:spPr>
      </p:pic>
      <p:pic>
        <p:nvPicPr>
          <p:cNvPr id="5" name="Picture 4" descr="A screenshot of a handwritten document&#10;&#10;AI-generated content may be incorrect.">
            <a:extLst>
              <a:ext uri="{FF2B5EF4-FFF2-40B4-BE49-F238E27FC236}">
                <a16:creationId xmlns:a16="http://schemas.microsoft.com/office/drawing/2014/main" id="{A3A5B390-6B57-1163-09C9-CB931E05C1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2649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ép 15">
            <a:extLst>
              <a:ext uri="{FF2B5EF4-FFF2-40B4-BE49-F238E27FC236}">
                <a16:creationId xmlns:a16="http://schemas.microsoft.com/office/drawing/2014/main" id="{D3E71BBF-3D8C-4DAC-9B79-382BC0AF3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5"/>
            <a:ext cx="12192000" cy="6851149"/>
          </a:xfrm>
          <a:prstGeom prst="rect">
            <a:avLst/>
          </a:prstGeom>
        </p:spPr>
      </p:pic>
      <p:sp>
        <p:nvSpPr>
          <p:cNvPr id="4" name="Cím 3">
            <a:extLst>
              <a:ext uri="{FF2B5EF4-FFF2-40B4-BE49-F238E27FC236}">
                <a16:creationId xmlns:a16="http://schemas.microsoft.com/office/drawing/2014/main" id="{3503F0AB-516B-4E04-8942-FB2AE53BB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758" y="365125"/>
            <a:ext cx="10515600" cy="1325563"/>
          </a:xfrm>
        </p:spPr>
        <p:txBody>
          <a:bodyPr>
            <a:normAutofit/>
          </a:bodyPr>
          <a:lstStyle/>
          <a:p>
            <a:r>
              <a:rPr lang="hu-HU" sz="6000" err="1">
                <a:solidFill>
                  <a:schemeClr val="tx2"/>
                </a:solidFill>
                <a:latin typeface="Playfair Display"/>
              </a:rPr>
              <a:t>Workflow</a:t>
            </a:r>
            <a:endParaRPr lang="hu-HU" sz="6000">
              <a:solidFill>
                <a:schemeClr val="tx2"/>
              </a:solidFill>
              <a:latin typeface="Playfair Display"/>
            </a:endParaRPr>
          </a:p>
        </p:txBody>
      </p:sp>
      <p:pic>
        <p:nvPicPr>
          <p:cNvPr id="10" name="Tartalom helye 9">
            <a:extLst>
              <a:ext uri="{FF2B5EF4-FFF2-40B4-BE49-F238E27FC236}">
                <a16:creationId xmlns:a16="http://schemas.microsoft.com/office/drawing/2014/main" id="{479DC10D-ABFD-45F8-822C-C2679235BF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4" y="2987074"/>
            <a:ext cx="823449" cy="1260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s://lh5.googleusercontent.com/l_6IQJpv7soRkAXIeVhj3Ns291a-ei1ygQungogpyMHfTtvJDAgtaNO5m1fW46QGw8btFoYMeEb8wrL_ICR1LLrDW4_t6ir2sdaSt_ZeUUU_-HItZrXFBk3gJs-w4qbMLedH-4hnp5enR580FJ9fKYTTfzSVKbFNTT4Ay9GLvSEu33XD8tE-fn-oKpUw">
            <a:extLst>
              <a:ext uri="{FF2B5EF4-FFF2-40B4-BE49-F238E27FC236}">
                <a16:creationId xmlns:a16="http://schemas.microsoft.com/office/drawing/2014/main" id="{4B78ED94-F4AB-40F9-A1CD-89310ADB7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9850">
            <a:off x="798467" y="1566762"/>
            <a:ext cx="2016425" cy="20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3F283ACA-ECA0-42CF-9090-FBF83F9E59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8255" y="2984799"/>
            <a:ext cx="1684622" cy="1260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FA6C8985-68CE-4A7F-A191-1909E21965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1328" y="2984799"/>
            <a:ext cx="3586469" cy="1260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 descr="https://lh5.googleusercontent.com/l_6IQJpv7soRkAXIeVhj3Ns291a-ei1ygQungogpyMHfTtvJDAgtaNO5m1fW46QGw8btFoYMeEb8wrL_ICR1LLrDW4_t6ir2sdaSt_ZeUUU_-HItZrXFBk3gJs-w4qbMLedH-4hnp5enR580FJ9fKYTTfzSVKbFNTT4Ay9GLvSEu33XD8tE-fn-oKpUw">
            <a:extLst>
              <a:ext uri="{FF2B5EF4-FFF2-40B4-BE49-F238E27FC236}">
                <a16:creationId xmlns:a16="http://schemas.microsoft.com/office/drawing/2014/main" id="{7E5A489F-F97A-4CF7-B098-128324398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9850">
            <a:off x="3300234" y="1526607"/>
            <a:ext cx="2016425" cy="20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26A9203E-7281-44A3-AEDA-9D61704D6D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6248" y="2987073"/>
            <a:ext cx="2082354" cy="1258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" descr="https://lh5.googleusercontent.com/l_6IQJpv7soRkAXIeVhj3Ns291a-ei1ygQungogpyMHfTtvJDAgtaNO5m1fW46QGw8btFoYMeEb8wrL_ICR1LLrDW4_t6ir2sdaSt_ZeUUU_-HItZrXFBk3gJs-w4qbMLedH-4hnp5enR580FJ9fKYTTfzSVKbFNTT4Ay9GLvSEu33XD8tE-fn-oKpUw">
            <a:extLst>
              <a:ext uri="{FF2B5EF4-FFF2-40B4-BE49-F238E27FC236}">
                <a16:creationId xmlns:a16="http://schemas.microsoft.com/office/drawing/2014/main" id="{41195B35-0222-4331-8B13-9F16B1968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9850">
            <a:off x="7835192" y="1606536"/>
            <a:ext cx="2016425" cy="20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Kép 25">
            <a:extLst>
              <a:ext uri="{FF2B5EF4-FFF2-40B4-BE49-F238E27FC236}">
                <a16:creationId xmlns:a16="http://schemas.microsoft.com/office/drawing/2014/main" id="{EC6B92CB-AD2C-432E-94F8-40EC86BB6C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053" y="2307891"/>
            <a:ext cx="1380463" cy="454984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626D9CCB-5617-CE91-07B6-E84636481051}"/>
              </a:ext>
            </a:extLst>
          </p:cNvPr>
          <p:cNvSpPr txBox="1"/>
          <p:nvPr/>
        </p:nvSpPr>
        <p:spPr>
          <a:xfrm>
            <a:off x="533797" y="4482370"/>
            <a:ext cx="143486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hu-HU" sz="2000" b="1">
                <a:cs typeface="Calibri"/>
              </a:rPr>
              <a:t>Digitalizált facsimile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59F2F0AE-F81B-A244-D1EE-210A13F3F8F8}"/>
              </a:ext>
            </a:extLst>
          </p:cNvPr>
          <p:cNvSpPr txBox="1"/>
          <p:nvPr/>
        </p:nvSpPr>
        <p:spPr>
          <a:xfrm>
            <a:off x="2188723" y="4548446"/>
            <a:ext cx="236938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hu-HU" sz="2000" b="1">
                <a:cs typeface="Calibri"/>
              </a:rPr>
              <a:t>Átírás - </a:t>
            </a:r>
            <a:r>
              <a:rPr lang="hu-HU" sz="2000" b="1" err="1">
                <a:cs typeface="Calibri"/>
              </a:rPr>
              <a:t>Transkribu</a:t>
            </a:r>
            <a:r>
              <a:rPr lang="hu-HU" sz="2000" b="1" err="1">
                <a:solidFill>
                  <a:srgbClr val="000000"/>
                </a:solidFill>
                <a:latin typeface="Calibri"/>
                <a:cs typeface="Calibri"/>
              </a:rPr>
              <a:t>s</a:t>
            </a:r>
            <a:r>
              <a:rPr lang="hu-HU" sz="2000" b="1">
                <a:cs typeface="Calibri"/>
              </a:rPr>
              <a:t> 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101B9A79-99AE-57C5-7353-0A0D4F14E550}"/>
              </a:ext>
            </a:extLst>
          </p:cNvPr>
          <p:cNvSpPr txBox="1"/>
          <p:nvPr/>
        </p:nvSpPr>
        <p:spPr>
          <a:xfrm>
            <a:off x="5255995" y="4553951"/>
            <a:ext cx="337580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sz="2000" b="1">
                <a:cs typeface="Calibri"/>
              </a:rPr>
              <a:t>TEI XML szerkesztés - </a:t>
            </a:r>
            <a:r>
              <a:rPr lang="hu-HU" sz="2000" b="1" err="1">
                <a:cs typeface="Calibri"/>
              </a:rPr>
              <a:t>Oxygen</a:t>
            </a:r>
            <a:endParaRPr lang="hu-HU" sz="2000" b="1">
              <a:cs typeface="Calibri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C2D443BE-C844-5214-1A71-65AC5C232DFA}"/>
              </a:ext>
            </a:extLst>
          </p:cNvPr>
          <p:cNvSpPr txBox="1"/>
          <p:nvPr/>
        </p:nvSpPr>
        <p:spPr>
          <a:xfrm>
            <a:off x="10007253" y="4559763"/>
            <a:ext cx="139172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hu-HU" sz="2000" b="1">
                <a:cs typeface="Calibri"/>
              </a:rPr>
              <a:t>Publikálás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A794D739-420B-A172-D3F5-ECAD8AB9B2D8}"/>
              </a:ext>
            </a:extLst>
          </p:cNvPr>
          <p:cNvSpPr txBox="1"/>
          <p:nvPr/>
        </p:nvSpPr>
        <p:spPr>
          <a:xfrm>
            <a:off x="4800814" y="2794407"/>
            <a:ext cx="4281577" cy="161658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7840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DDB17605-076C-616B-0096-8293BFF4A12D}"/>
              </a:ext>
            </a:extLst>
          </p:cNvPr>
          <p:cNvSpPr txBox="1"/>
          <p:nvPr/>
        </p:nvSpPr>
        <p:spPr>
          <a:xfrm>
            <a:off x="1643301" y="228202"/>
            <a:ext cx="9227388" cy="9079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hu-HU" sz="3500">
                <a:solidFill>
                  <a:schemeClr val="dk2"/>
                </a:solidFill>
                <a:latin typeface="Playfair Display"/>
                <a:cs typeface="Calibri"/>
              </a:rPr>
              <a:t>TEI XML kódolás - </a:t>
            </a:r>
            <a:r>
              <a:rPr lang="hu-HU" sz="3500" err="1">
                <a:solidFill>
                  <a:schemeClr val="dk2"/>
                </a:solidFill>
                <a:latin typeface="Playfair Display"/>
                <a:cs typeface="Calibri"/>
              </a:rPr>
              <a:t>Oxygen</a:t>
            </a:r>
            <a:r>
              <a:rPr lang="hu-HU" sz="3500">
                <a:solidFill>
                  <a:schemeClr val="dk2"/>
                </a:solidFill>
                <a:latin typeface="Playfair Display"/>
                <a:cs typeface="Calibri"/>
              </a:rPr>
              <a:t> editor</a:t>
            </a:r>
          </a:p>
          <a:p>
            <a:pPr algn="l"/>
            <a:endParaRPr lang="hu-HU">
              <a:cs typeface="Calibri"/>
            </a:endParaRPr>
          </a:p>
        </p:txBody>
      </p:sp>
      <p:pic>
        <p:nvPicPr>
          <p:cNvPr id="2" name="Kép 1" descr="A képen szöveg, képernyőkép, dokumentum, Betűtípus látható&#10;&#10;Automatikusan generált leírás">
            <a:extLst>
              <a:ext uri="{FF2B5EF4-FFF2-40B4-BE49-F238E27FC236}">
                <a16:creationId xmlns:a16="http://schemas.microsoft.com/office/drawing/2014/main" id="{087355E9-C302-E631-82B0-00BEB8567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" y="-4484"/>
            <a:ext cx="12237543" cy="6849451"/>
          </a:xfrm>
          <a:prstGeom prst="rect">
            <a:avLst/>
          </a:prstGeom>
        </p:spPr>
      </p:pic>
      <p:pic>
        <p:nvPicPr>
          <p:cNvPr id="3" name="Ábra 2">
            <a:extLst>
              <a:ext uri="{FF2B5EF4-FFF2-40B4-BE49-F238E27FC236}">
                <a16:creationId xmlns:a16="http://schemas.microsoft.com/office/drawing/2014/main" id="{10CB020F-4B20-C51F-8868-7EEA9F17A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14015" y="1129312"/>
            <a:ext cx="2743199" cy="1055936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5DA4569F-1627-8E47-AD31-9EA56E82E436}"/>
              </a:ext>
            </a:extLst>
          </p:cNvPr>
          <p:cNvSpPr txBox="1"/>
          <p:nvPr/>
        </p:nvSpPr>
        <p:spPr>
          <a:xfrm>
            <a:off x="7801154" y="454324"/>
            <a:ext cx="423844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sz="2400" b="1">
                <a:solidFill>
                  <a:schemeClr val="tx2"/>
                </a:solidFill>
                <a:latin typeface="Calibri Light"/>
                <a:ea typeface="Calibri Light"/>
                <a:cs typeface="Calibri Light"/>
              </a:rPr>
              <a:t>TEI </a:t>
            </a:r>
            <a:r>
              <a:rPr lang="hu-HU" sz="2400" b="1">
                <a:solidFill>
                  <a:schemeClr val="tx2"/>
                </a:solidFill>
                <a:latin typeface="Calibri Light"/>
                <a:ea typeface="Calibri Light"/>
                <a:cs typeface="Times New Roman"/>
              </a:rPr>
              <a:t>(Text </a:t>
            </a:r>
            <a:r>
              <a:rPr lang="hu-HU" sz="2400" b="1" err="1">
                <a:solidFill>
                  <a:schemeClr val="tx2"/>
                </a:solidFill>
                <a:latin typeface="Calibri Light"/>
                <a:ea typeface="Calibri Light"/>
                <a:cs typeface="Times New Roman"/>
              </a:rPr>
              <a:t>Encoding</a:t>
            </a:r>
            <a:r>
              <a:rPr lang="hu-HU" sz="2400" b="1">
                <a:solidFill>
                  <a:schemeClr val="tx2"/>
                </a:solidFill>
                <a:latin typeface="Calibri Light"/>
                <a:ea typeface="Calibri Light"/>
                <a:cs typeface="Times New Roman"/>
              </a:rPr>
              <a:t> </a:t>
            </a:r>
            <a:r>
              <a:rPr lang="hu-HU" sz="2400" b="1" err="1">
                <a:solidFill>
                  <a:schemeClr val="tx2"/>
                </a:solidFill>
                <a:latin typeface="Calibri Light"/>
                <a:ea typeface="Calibri Light"/>
                <a:cs typeface="Times New Roman"/>
              </a:rPr>
              <a:t>Initiative</a:t>
            </a:r>
            <a:r>
              <a:rPr lang="hu-HU" sz="2400" b="1">
                <a:solidFill>
                  <a:schemeClr val="tx2"/>
                </a:solidFill>
                <a:latin typeface="Calibri Light"/>
                <a:ea typeface="Calibri Light"/>
                <a:cs typeface="Times New Roman"/>
              </a:rPr>
              <a:t>)</a:t>
            </a:r>
            <a:endParaRPr lang="hu-HU" sz="2400" b="1">
              <a:solidFill>
                <a:schemeClr val="tx2"/>
              </a:solidFill>
              <a:latin typeface="Calibri Ligh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297025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g19a1f500a13_0_189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g19a1f500a13_0_1895"/>
          <p:cNvSpPr txBox="1">
            <a:spLocks noGrp="1"/>
          </p:cNvSpPr>
          <p:nvPr>
            <p:ph type="title"/>
          </p:nvPr>
        </p:nvSpPr>
        <p:spPr>
          <a:xfrm>
            <a:off x="838200" y="302550"/>
            <a:ext cx="10515600" cy="605100"/>
          </a:xfrm>
          <a:prstGeom prst="rect">
            <a:avLst/>
          </a:prstGeom>
          <a:solidFill>
            <a:schemeClr val="lt1">
              <a:alpha val="69019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76923"/>
              <a:buFont typeface="Calibri"/>
              <a:buNone/>
            </a:pPr>
            <a:r>
              <a:rPr lang="hu-HU" sz="3900">
                <a:solidFill>
                  <a:schemeClr val="dk2"/>
                </a:solidFill>
                <a:latin typeface="Playfair Display"/>
              </a:rPr>
              <a:t>Szerkesztőségi környezet: </a:t>
            </a:r>
            <a:r>
              <a:rPr lang="hu-HU" sz="3900" err="1">
                <a:solidFill>
                  <a:schemeClr val="dk2"/>
                </a:solidFill>
                <a:latin typeface="Playfair Display"/>
              </a:rPr>
              <a:t>Oxygen-framework</a:t>
            </a:r>
            <a:endParaRPr lang="hu-HU" sz="3000" err="1">
              <a:solidFill>
                <a:schemeClr val="dk2"/>
              </a:solidFill>
              <a:latin typeface="Playfair Display"/>
              <a:ea typeface="Calibri"/>
              <a:cs typeface="Calibri"/>
            </a:endParaRPr>
          </a:p>
        </p:txBody>
      </p:sp>
      <p:sp>
        <p:nvSpPr>
          <p:cNvPr id="353" name="Google Shape;353;g19a1f500a13_0_1895"/>
          <p:cNvSpPr txBox="1"/>
          <p:nvPr/>
        </p:nvSpPr>
        <p:spPr>
          <a:xfrm>
            <a:off x="838200" y="1690688"/>
            <a:ext cx="10515600" cy="4669800"/>
          </a:xfrm>
          <a:prstGeom prst="rect">
            <a:avLst/>
          </a:prstGeom>
          <a:solidFill>
            <a:schemeClr val="lt1">
              <a:alpha val="69019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g19a1f500a13_0_1895"/>
          <p:cNvSpPr txBox="1"/>
          <p:nvPr/>
        </p:nvSpPr>
        <p:spPr>
          <a:xfrm>
            <a:off x="8740575" y="2487700"/>
            <a:ext cx="2084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g19a1f500a13_0_1895"/>
          <p:cNvSpPr txBox="1"/>
          <p:nvPr/>
        </p:nvSpPr>
        <p:spPr>
          <a:xfrm>
            <a:off x="12363850" y="907650"/>
            <a:ext cx="2084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379B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6" name="Google Shape;356;g19a1f500a13_0_1895"/>
          <p:cNvPicPr preferRelativeResize="0"/>
          <p:nvPr/>
        </p:nvPicPr>
        <p:blipFill rotWithShape="1">
          <a:blip r:embed="rId4">
            <a:alphaModFix/>
          </a:blip>
          <a:srcRect t="11626" b="8404"/>
          <a:stretch/>
        </p:blipFill>
        <p:spPr>
          <a:xfrm>
            <a:off x="0" y="1373725"/>
            <a:ext cx="12192000" cy="5484275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g19a1f500a13_0_1895"/>
          <p:cNvSpPr txBox="1"/>
          <p:nvPr/>
        </p:nvSpPr>
        <p:spPr>
          <a:xfrm>
            <a:off x="7785525" y="2445275"/>
            <a:ext cx="27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g19a1f500a13_0_1895"/>
          <p:cNvSpPr txBox="1"/>
          <p:nvPr/>
        </p:nvSpPr>
        <p:spPr>
          <a:xfrm>
            <a:off x="8031525" y="2316050"/>
            <a:ext cx="2645400" cy="4062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B64"/>
              </a:buClr>
              <a:buSzPts val="1400"/>
              <a:buFont typeface="Calibri"/>
              <a:buChar char="●"/>
            </a:pPr>
            <a:r>
              <a:rPr lang="hu-HU" sz="1400" b="1" i="0" u="none" strike="noStrike" cap="none">
                <a:solidFill>
                  <a:srgbClr val="379B64"/>
                </a:solidFill>
                <a:latin typeface="Calibri"/>
                <a:ea typeface="Calibri"/>
                <a:cs typeface="Calibri"/>
                <a:sym typeface="Calibri"/>
              </a:rPr>
              <a:t>szövegtípusok szerint</a:t>
            </a:r>
            <a:r>
              <a:rPr lang="hu-HU" sz="1400" b="0" i="0" u="none" strike="noStrike" cap="none">
                <a:solidFill>
                  <a:srgbClr val="379B64"/>
                </a:solidFill>
                <a:latin typeface="Calibri"/>
                <a:ea typeface="Calibri"/>
                <a:cs typeface="Calibri"/>
                <a:sym typeface="Calibri"/>
              </a:rPr>
              <a:t> kialakítva</a:t>
            </a:r>
            <a:endParaRPr sz="1400" b="0" i="0" u="none" strike="noStrike" cap="none">
              <a:solidFill>
                <a:srgbClr val="379B6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B64"/>
              </a:buClr>
              <a:buSzPts val="1400"/>
              <a:buFont typeface="Calibri"/>
              <a:buChar char="●"/>
            </a:pPr>
            <a:r>
              <a:rPr lang="hu-HU" sz="1400" b="1" i="0" u="none" strike="noStrike" cap="none">
                <a:solidFill>
                  <a:srgbClr val="379B64"/>
                </a:solidFill>
                <a:latin typeface="Calibri"/>
                <a:ea typeface="Calibri"/>
                <a:cs typeface="Calibri"/>
                <a:sym typeface="Calibri"/>
              </a:rPr>
              <a:t>felhasználóbarát</a:t>
            </a:r>
            <a:r>
              <a:rPr lang="hu-HU" sz="1400" b="0" i="0" u="none" strike="noStrike" cap="none">
                <a:solidFill>
                  <a:srgbClr val="379B64"/>
                </a:solidFill>
                <a:latin typeface="Calibri"/>
                <a:ea typeface="Calibri"/>
                <a:cs typeface="Calibri"/>
                <a:sym typeface="Calibri"/>
              </a:rPr>
              <a:t> szerkesztőfelület</a:t>
            </a:r>
            <a:endParaRPr sz="1400" b="0" i="0" u="none" strike="noStrike" cap="none">
              <a:solidFill>
                <a:srgbClr val="379B6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B64"/>
              </a:buClr>
              <a:buSzPts val="1400"/>
              <a:buFont typeface="Calibri"/>
              <a:buChar char="●"/>
            </a:pPr>
            <a:r>
              <a:rPr lang="hu-HU" sz="1400" b="1" i="0" u="none" strike="noStrike" cap="none">
                <a:solidFill>
                  <a:srgbClr val="379B64"/>
                </a:solidFill>
                <a:latin typeface="Calibri"/>
                <a:ea typeface="Calibri"/>
                <a:cs typeface="Calibri"/>
                <a:sym typeface="Calibri"/>
              </a:rPr>
              <a:t>MI alapú automatikus névfelismertetés</a:t>
            </a:r>
            <a:endParaRPr sz="1400" b="1" i="0" u="none" strike="noStrike" cap="none">
              <a:solidFill>
                <a:srgbClr val="379B6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B64"/>
              </a:buClr>
              <a:buSzPts val="1400"/>
              <a:buFont typeface="Calibri"/>
              <a:buChar char="●"/>
            </a:pPr>
            <a:r>
              <a:rPr lang="hu-HU" sz="1400" b="1" i="0" u="none" strike="noStrike" cap="none">
                <a:solidFill>
                  <a:srgbClr val="379B64"/>
                </a:solidFill>
                <a:latin typeface="Calibri"/>
                <a:ea typeface="Calibri"/>
                <a:cs typeface="Calibri"/>
                <a:sym typeface="Calibri"/>
              </a:rPr>
              <a:t>entitásazonosítás</a:t>
            </a:r>
            <a:r>
              <a:rPr lang="hu-HU" sz="1400" b="0" i="0" u="none" strike="noStrike" cap="none">
                <a:solidFill>
                  <a:srgbClr val="379B64"/>
                </a:solidFill>
                <a:latin typeface="Calibri"/>
                <a:ea typeface="Calibri"/>
                <a:cs typeface="Calibri"/>
                <a:sym typeface="Calibri"/>
              </a:rPr>
              <a:t> (közvetlen keresés külső névterekben, adatbázisokban)</a:t>
            </a:r>
            <a:endParaRPr sz="1400" b="0" i="0" u="none" strike="noStrike" cap="none">
              <a:solidFill>
                <a:srgbClr val="379B6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317500">
              <a:buClr>
                <a:srgbClr val="379B64"/>
              </a:buClr>
              <a:buSzPts val="1400"/>
              <a:buFont typeface="Calibri"/>
              <a:buChar char="●"/>
            </a:pPr>
            <a:r>
              <a:rPr lang="hu-HU" sz="1400" b="1">
                <a:solidFill>
                  <a:srgbClr val="379B64"/>
                </a:solidFill>
                <a:latin typeface="Calibri"/>
                <a:ea typeface="Calibri"/>
                <a:cs typeface="Calibri"/>
                <a:sym typeface="Calibri"/>
              </a:rPr>
              <a:t>automatikus transzformációk</a:t>
            </a:r>
            <a:r>
              <a:rPr lang="hu-HU" sz="1400">
                <a:solidFill>
                  <a:srgbClr val="379B64"/>
                </a:solidFill>
                <a:latin typeface="Calibri"/>
                <a:ea typeface="Calibri"/>
                <a:cs typeface="Calibri"/>
                <a:sym typeface="Calibri"/>
              </a:rPr>
              <a:t> (pl. </a:t>
            </a:r>
            <a:r>
              <a:rPr lang="hu-HU" sz="1400" err="1">
                <a:solidFill>
                  <a:srgbClr val="379B64"/>
                </a:solidFill>
                <a:latin typeface="Calibri"/>
                <a:ea typeface="Calibri"/>
                <a:cs typeface="Calibri"/>
                <a:sym typeface="Calibri"/>
              </a:rPr>
              <a:t>Transkribusban</a:t>
            </a:r>
            <a:r>
              <a:rPr lang="hu-HU" sz="1400">
                <a:solidFill>
                  <a:srgbClr val="379B64"/>
                </a:solidFill>
                <a:latin typeface="Calibri"/>
                <a:ea typeface="Calibri"/>
                <a:cs typeface="Calibri"/>
                <a:sym typeface="Calibri"/>
              </a:rPr>
              <a:t> készült anyagokhoz)</a:t>
            </a: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B64"/>
              </a:buClr>
              <a:buSzPts val="1400"/>
              <a:buFont typeface="Calibri"/>
              <a:buChar char="●"/>
            </a:pPr>
            <a:r>
              <a:rPr lang="hu-HU" sz="1400" b="1">
                <a:solidFill>
                  <a:srgbClr val="379B64"/>
                </a:solidFill>
                <a:latin typeface="Calibri"/>
                <a:ea typeface="Calibri"/>
                <a:cs typeface="Calibri"/>
                <a:sym typeface="Calibri"/>
              </a:rPr>
              <a:t>PDF</a:t>
            </a:r>
            <a:r>
              <a:rPr lang="hu-HU" sz="1400" b="1" i="0" u="none" strike="noStrike" cap="none">
                <a:solidFill>
                  <a:srgbClr val="379B64"/>
                </a:solidFill>
                <a:latin typeface="Calibri"/>
                <a:ea typeface="Calibri"/>
                <a:cs typeface="Calibri"/>
                <a:sym typeface="Calibri"/>
              </a:rPr>
              <a:t> előállítás</a:t>
            </a:r>
            <a:endParaRPr sz="1400" b="1" i="0" u="none" strike="noStrike" cap="none">
              <a:solidFill>
                <a:srgbClr val="379B64"/>
              </a:solidFill>
              <a:latin typeface="Calibri"/>
              <a:ea typeface="Calibri"/>
              <a:cs typeface="Calibri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B64"/>
              </a:buClr>
              <a:buSzPts val="1400"/>
              <a:buFont typeface="Calibri"/>
              <a:buChar char="●"/>
            </a:pPr>
            <a:r>
              <a:rPr lang="hu-HU" sz="1400" b="1" i="0" u="none" strike="noStrike" cap="none">
                <a:solidFill>
                  <a:srgbClr val="379B64"/>
                </a:solidFill>
                <a:latin typeface="Calibri"/>
                <a:ea typeface="Calibri"/>
                <a:cs typeface="Calibri"/>
                <a:sym typeface="Calibri"/>
              </a:rPr>
              <a:t>automatikus metaadatkinyerés</a:t>
            </a:r>
            <a:r>
              <a:rPr lang="hu-HU" sz="1400" b="0" i="0" u="none" strike="noStrike" cap="none">
                <a:solidFill>
                  <a:srgbClr val="379B64"/>
                </a:solidFill>
                <a:latin typeface="Calibri"/>
                <a:ea typeface="Calibri"/>
                <a:cs typeface="Calibri"/>
                <a:sym typeface="Calibri"/>
              </a:rPr>
              <a:t> vizualizációkhoz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5870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A képen szöveg, képernyőkép, Betűtípus látható&#10;&#10;Automatikusan generált leírás">
            <a:extLst>
              <a:ext uri="{FF2B5EF4-FFF2-40B4-BE49-F238E27FC236}">
                <a16:creationId xmlns:a16="http://schemas.microsoft.com/office/drawing/2014/main" id="{87643F76-9139-EFC4-8CAD-7286D09EE1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757258"/>
            <a:ext cx="10905066" cy="534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545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aper&#10;&#10;Description automatically generated">
            <a:extLst>
              <a:ext uri="{FF2B5EF4-FFF2-40B4-BE49-F238E27FC236}">
                <a16:creationId xmlns:a16="http://schemas.microsoft.com/office/drawing/2014/main" id="{CAD34AC5-0C05-4623-853E-96D5B86F7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  <p:pic>
        <p:nvPicPr>
          <p:cNvPr id="8" name="Picture 7" descr="A close up of a paper&#10;&#10;Description automatically generated">
            <a:extLst>
              <a:ext uri="{FF2B5EF4-FFF2-40B4-BE49-F238E27FC236}">
                <a16:creationId xmlns:a16="http://schemas.microsoft.com/office/drawing/2014/main" id="{866FF4DC-15D0-D767-E6EB-949770316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  <p:pic>
        <p:nvPicPr>
          <p:cNvPr id="7" name="Kép 6" descr="A képen szöveg, képernyőkép, Betűtípus, tervezés látható&#10;&#10;Automatikusan generált leírás">
            <a:extLst>
              <a:ext uri="{FF2B5EF4-FFF2-40B4-BE49-F238E27FC236}">
                <a16:creationId xmlns:a16="http://schemas.microsoft.com/office/drawing/2014/main" id="{1F14FCE9-59B7-A1C0-F167-5877C5DD7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0720"/>
            <a:ext cx="12192000" cy="6036559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000">
                <a:solidFill>
                  <a:schemeClr val="tx2"/>
                </a:solidFill>
                <a:latin typeface="+mn-lt"/>
              </a:rPr>
              <a:t>Cím helye</a:t>
            </a:r>
            <a:endParaRPr lang="hu-HU" sz="3000">
              <a:latin typeface="+mn-lt"/>
            </a:endParaRPr>
          </a:p>
        </p:txBody>
      </p:sp>
      <p:pic>
        <p:nvPicPr>
          <p:cNvPr id="13" name="Kép 12" descr="A képen szöveg, képernyőkép, Betűtípus, tervezés látható&#10;&#10;Automatikusan generált leírás">
            <a:extLst>
              <a:ext uri="{FF2B5EF4-FFF2-40B4-BE49-F238E27FC236}">
                <a16:creationId xmlns:a16="http://schemas.microsoft.com/office/drawing/2014/main" id="{2181C8D3-B4D9-7EAA-76BA-277B8ECC0E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1" y="0"/>
            <a:ext cx="12160812" cy="6858000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29CF0C0E-CC59-8328-83B1-6858B78948E6}"/>
              </a:ext>
            </a:extLst>
          </p:cNvPr>
          <p:cNvSpPr txBox="1"/>
          <p:nvPr/>
        </p:nvSpPr>
        <p:spPr>
          <a:xfrm>
            <a:off x="6612835" y="4547706"/>
            <a:ext cx="324015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Playfair Display"/>
                <a:hlinkClick r:id="rId6"/>
              </a:rPr>
              <a:t>https://dhupla.hu/</a:t>
            </a:r>
            <a:r>
              <a:rPr lang="en-US" sz="2800">
                <a:latin typeface="Playfair Display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8725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831" y="1825625"/>
            <a:ext cx="6518338" cy="4351338"/>
          </a:xfrm>
        </p:spPr>
      </p:pic>
      <p:pic>
        <p:nvPicPr>
          <p:cNvPr id="4" name="Tartalom hely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1" y="0"/>
            <a:ext cx="12192000" cy="6858000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3E7863BC-34CB-6532-55F9-49C13F29848C}"/>
              </a:ext>
            </a:extLst>
          </p:cNvPr>
          <p:cNvSpPr txBox="1">
            <a:spLocks/>
          </p:cNvSpPr>
          <p:nvPr/>
        </p:nvSpPr>
        <p:spPr>
          <a:xfrm>
            <a:off x="944697" y="340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000">
                <a:solidFill>
                  <a:schemeClr val="tx2"/>
                </a:solidFill>
                <a:latin typeface="Aptos"/>
              </a:rPr>
              <a:t>Egry József</a:t>
            </a:r>
            <a:r>
              <a:rPr lang="hu-HU" sz="3000">
                <a:solidFill>
                  <a:schemeClr val="tx2"/>
                </a:solidFill>
                <a:latin typeface="Aptos"/>
                <a:ea typeface="+mj-lt"/>
                <a:cs typeface="+mj-lt"/>
              </a:rPr>
              <a:t> </a:t>
            </a:r>
            <a:r>
              <a:rPr lang="hu-HU" sz="3000">
                <a:solidFill>
                  <a:schemeClr val="tx2"/>
                </a:solidFill>
                <a:ea typeface="+mj-lt"/>
                <a:cs typeface="+mj-lt"/>
              </a:rPr>
              <a:t>–</a:t>
            </a:r>
            <a:r>
              <a:rPr lang="hu-HU" sz="3000">
                <a:solidFill>
                  <a:schemeClr val="tx2"/>
                </a:solidFill>
                <a:latin typeface="Calibri Light"/>
                <a:cs typeface="Calibri Light"/>
              </a:rPr>
              <a:t> </a:t>
            </a:r>
            <a:r>
              <a:rPr lang="hu-HU" sz="3000" err="1">
                <a:solidFill>
                  <a:schemeClr val="tx2"/>
                </a:solidFill>
                <a:latin typeface="Aptos"/>
              </a:rPr>
              <a:t>Keresztury</a:t>
            </a:r>
            <a:r>
              <a:rPr lang="hu-HU" sz="3000">
                <a:solidFill>
                  <a:schemeClr val="tx2"/>
                </a:solidFill>
                <a:latin typeface="Aptos"/>
              </a:rPr>
              <a:t> Dezső levelezése a </a:t>
            </a:r>
            <a:r>
              <a:rPr lang="hu-HU" sz="3000" err="1">
                <a:solidFill>
                  <a:schemeClr val="tx2"/>
                </a:solidFill>
                <a:latin typeface="Aptos"/>
              </a:rPr>
              <a:t>dHUplán</a:t>
            </a:r>
            <a:endParaRPr lang="hu-HU" sz="3000">
              <a:solidFill>
                <a:schemeClr val="tx2"/>
              </a:solidFill>
              <a:latin typeface="Aptos"/>
            </a:endParaRPr>
          </a:p>
          <a:p>
            <a:pPr algn="ctr"/>
            <a:r>
              <a:rPr lang="hu-HU" sz="2400" u="sng">
                <a:solidFill>
                  <a:srgbClr val="0070C0"/>
                </a:solidFill>
                <a:ea typeface="+mj-lt"/>
                <a:cs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https://dhupla.hu/</a:t>
            </a:r>
            <a:r>
              <a:rPr lang="hu-HU" sz="2400" u="sng">
                <a:solidFill>
                  <a:srgbClr val="0070C0"/>
                </a:solidFill>
                <a:ea typeface="+mj-lt"/>
                <a:cs typeface="+mj-lt"/>
              </a:rPr>
              <a:t>/collection/keresztury-dezso-levelezes</a:t>
            </a:r>
            <a:r>
              <a:rPr lang="hu-HU" sz="3000" u="sng">
                <a:solidFill>
                  <a:srgbClr val="0070C0"/>
                </a:solidFill>
                <a:ea typeface="+mj-lt"/>
                <a:cs typeface="+mj-lt"/>
              </a:rPr>
              <a:t> </a:t>
            </a:r>
            <a:endParaRPr lang="hu-HU" u="sng">
              <a:solidFill>
                <a:srgbClr val="0070C0"/>
              </a:solidFill>
            </a:endParaRPr>
          </a:p>
        </p:txBody>
      </p:sp>
      <p:pic>
        <p:nvPicPr>
          <p:cNvPr id="3" name="Kép 2" descr="A képen szöveg, képernyőkép, szám, dokumentum látható&#10;&#10;Automatikusan generált leírás">
            <a:extLst>
              <a:ext uri="{FF2B5EF4-FFF2-40B4-BE49-F238E27FC236}">
                <a16:creationId xmlns:a16="http://schemas.microsoft.com/office/drawing/2014/main" id="{AFFAC4D9-2B78-8C7E-DE7B-0C8887588FB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72" r="114"/>
          <a:stretch/>
        </p:blipFill>
        <p:spPr>
          <a:xfrm>
            <a:off x="2851875" y="1285300"/>
            <a:ext cx="6699416" cy="5572703"/>
          </a:xfrm>
          <a:prstGeom prst="rect">
            <a:avLst/>
          </a:prstGeom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3DF2719A-6C3D-9609-27E4-82A91381D171}"/>
              </a:ext>
            </a:extLst>
          </p:cNvPr>
          <p:cNvSpPr/>
          <p:nvPr/>
        </p:nvSpPr>
        <p:spPr>
          <a:xfrm>
            <a:off x="7596666" y="2891830"/>
            <a:ext cx="1748254" cy="39265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0257CE68-4561-ABA5-8262-75F643C57387}"/>
              </a:ext>
            </a:extLst>
          </p:cNvPr>
          <p:cNvSpPr/>
          <p:nvPr/>
        </p:nvSpPr>
        <p:spPr>
          <a:xfrm>
            <a:off x="7596666" y="2129831"/>
            <a:ext cx="1628906" cy="7592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9FEB7727-CEE6-FE4C-8123-FBCC3A153B25}"/>
              </a:ext>
            </a:extLst>
          </p:cNvPr>
          <p:cNvSpPr/>
          <p:nvPr/>
        </p:nvSpPr>
        <p:spPr>
          <a:xfrm>
            <a:off x="3333138" y="2135340"/>
            <a:ext cx="4263773" cy="47252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C761FFBC-44F8-C7E2-E99A-A91D0D7ABCDA}"/>
              </a:ext>
            </a:extLst>
          </p:cNvPr>
          <p:cNvSpPr/>
          <p:nvPr/>
        </p:nvSpPr>
        <p:spPr>
          <a:xfrm>
            <a:off x="3333138" y="1290714"/>
            <a:ext cx="5888761" cy="8418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321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7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831" y="1825625"/>
            <a:ext cx="6518338" cy="4351338"/>
          </a:xfrm>
        </p:spPr>
      </p:pic>
      <p:pic>
        <p:nvPicPr>
          <p:cNvPr id="4" name="Tartalom hely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5947964E-2620-8D37-C140-13F765C7D7E6}"/>
              </a:ext>
            </a:extLst>
          </p:cNvPr>
          <p:cNvSpPr txBox="1">
            <a:spLocks/>
          </p:cNvSpPr>
          <p:nvPr/>
        </p:nvSpPr>
        <p:spPr>
          <a:xfrm>
            <a:off x="843709" y="-1893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>
                <a:solidFill>
                  <a:schemeClr val="tx2"/>
                </a:solidFill>
                <a:latin typeface="Playfair Display"/>
              </a:rPr>
              <a:t>Egry József</a:t>
            </a:r>
            <a:r>
              <a:rPr lang="hu-HU" sz="2800">
                <a:solidFill>
                  <a:schemeClr val="tx2"/>
                </a:solidFill>
                <a:latin typeface="Playfair Display"/>
                <a:ea typeface="+mj-lt"/>
                <a:cs typeface="+mj-lt"/>
              </a:rPr>
              <a:t> –</a:t>
            </a:r>
            <a:r>
              <a:rPr lang="hu-HU" sz="2800">
                <a:solidFill>
                  <a:schemeClr val="tx2"/>
                </a:solidFill>
                <a:latin typeface="Playfair Display"/>
                <a:cs typeface="Calibri Light"/>
              </a:rPr>
              <a:t> </a:t>
            </a:r>
            <a:r>
              <a:rPr lang="hu-HU" sz="2800" err="1">
                <a:solidFill>
                  <a:schemeClr val="tx2"/>
                </a:solidFill>
                <a:latin typeface="Playfair Display"/>
              </a:rPr>
              <a:t>Keresztury</a:t>
            </a:r>
            <a:r>
              <a:rPr lang="hu-HU" sz="2800">
                <a:solidFill>
                  <a:schemeClr val="tx2"/>
                </a:solidFill>
                <a:latin typeface="Playfair Display"/>
              </a:rPr>
              <a:t> Dezső levelezése a </a:t>
            </a:r>
            <a:r>
              <a:rPr lang="hu-HU" sz="2800" err="1">
                <a:solidFill>
                  <a:schemeClr val="tx2"/>
                </a:solidFill>
                <a:latin typeface="Playfair Display"/>
              </a:rPr>
              <a:t>dHUplán</a:t>
            </a:r>
            <a:endParaRPr lang="hu-HU" sz="2800">
              <a:solidFill>
                <a:schemeClr val="tx2"/>
              </a:solidFill>
              <a:latin typeface="Playfair Display"/>
            </a:endParaRPr>
          </a:p>
          <a:p>
            <a:pPr algn="ctr"/>
            <a:r>
              <a:rPr lang="hu-HU" sz="2400" u="sng">
                <a:solidFill>
                  <a:srgbClr val="0070C0"/>
                </a:solidFill>
                <a:latin typeface="Playfair Display"/>
                <a:ea typeface="+mj-lt"/>
                <a:cs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https://dhupla.hu/</a:t>
            </a:r>
            <a:r>
              <a:rPr lang="hu-HU" sz="2400" u="sng">
                <a:solidFill>
                  <a:srgbClr val="0070C0"/>
                </a:solidFill>
                <a:latin typeface="Playfair Display"/>
                <a:ea typeface="+mj-lt"/>
                <a:cs typeface="+mj-lt"/>
              </a:rPr>
              <a:t>/collection/keresztury-dezso-levelezes </a:t>
            </a:r>
            <a:endParaRPr lang="hu-HU" sz="2400" u="sng">
              <a:solidFill>
                <a:srgbClr val="0070C0"/>
              </a:solidFill>
              <a:latin typeface="Playfair Display"/>
            </a:endParaRPr>
          </a:p>
        </p:txBody>
      </p:sp>
      <p:pic>
        <p:nvPicPr>
          <p:cNvPr id="6" name="Kép 5" descr="A képen szöveg, képernyőkép, Betűtípus, szám látható&#10;&#10;Automatikusan generált leírás">
            <a:extLst>
              <a:ext uri="{FF2B5EF4-FFF2-40B4-BE49-F238E27FC236}">
                <a16:creationId xmlns:a16="http://schemas.microsoft.com/office/drawing/2014/main" id="{D64BFBC5-6952-9DF9-09EC-F21D43D2A9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9" y="851655"/>
            <a:ext cx="12191998" cy="600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07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96819-E7BE-12F1-1700-1A67F2134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105A9C9B-59F9-4956-2A76-C9BD35789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5"/>
            <a:ext cx="12192000" cy="6851149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D1A2079D-4BC5-4D09-B4E6-D01ECB6904CF}"/>
              </a:ext>
            </a:extLst>
          </p:cNvPr>
          <p:cNvSpPr>
            <a:spLocks noGrp="1"/>
          </p:cNvSpPr>
          <p:nvPr/>
        </p:nvSpPr>
        <p:spPr>
          <a:xfrm>
            <a:off x="1524000" y="1484496"/>
            <a:ext cx="9144000" cy="119591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000">
                <a:solidFill>
                  <a:srgbClr val="44546A"/>
                </a:solidFill>
                <a:latin typeface="Playfair Display"/>
                <a:ea typeface="+mj-lt"/>
                <a:cs typeface="+mj-lt"/>
              </a:rPr>
              <a:t>Gyűjteménytől a digitális kutatási infrastruktúráig:  a dHUpla bemutatása</a:t>
            </a:r>
            <a:endParaRPr lang="hu-HU" sz="4000">
              <a:solidFill>
                <a:srgbClr val="44546A"/>
              </a:solidFill>
              <a:latin typeface="Playfair Display"/>
            </a:endParaRPr>
          </a:p>
        </p:txBody>
      </p:sp>
      <p:sp>
        <p:nvSpPr>
          <p:cNvPr id="7" name="Alcím 2">
            <a:extLst>
              <a:ext uri="{FF2B5EF4-FFF2-40B4-BE49-F238E27FC236}">
                <a16:creationId xmlns:a16="http://schemas.microsoft.com/office/drawing/2014/main" id="{737CADAC-3DB6-DEEB-DCF6-4B34446AFA98}"/>
              </a:ext>
            </a:extLst>
          </p:cNvPr>
          <p:cNvSpPr>
            <a:spLocks noGrp="1"/>
          </p:cNvSpPr>
          <p:nvPr/>
        </p:nvSpPr>
        <p:spPr>
          <a:xfrm>
            <a:off x="1524000" y="4583575"/>
            <a:ext cx="9144000" cy="136208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>
                <a:solidFill>
                  <a:schemeClr val="tx2"/>
                </a:solidFill>
                <a:latin typeface="Playfair Display"/>
              </a:rPr>
              <a:t>Szentkereszti Máté</a:t>
            </a:r>
            <a:endParaRPr lang="en-US"/>
          </a:p>
          <a:p>
            <a:r>
              <a:rPr lang="hu-HU">
                <a:solidFill>
                  <a:srgbClr val="44546A"/>
                </a:solidFill>
                <a:latin typeface="Playfair Display"/>
                <a:ea typeface="+mn-lt"/>
                <a:cs typeface="+mn-lt"/>
              </a:rPr>
              <a:t>digitális tartalomfejlesztő</a:t>
            </a:r>
            <a:endParaRPr lang="hu-HU">
              <a:solidFill>
                <a:srgbClr val="000000"/>
              </a:solidFill>
              <a:latin typeface="Calibri" panose="020F0502020204030204"/>
              <a:ea typeface="+mn-lt"/>
              <a:cs typeface="+mn-lt"/>
            </a:endParaRPr>
          </a:p>
          <a:p>
            <a:r>
              <a:rPr lang="hu-HU">
                <a:solidFill>
                  <a:srgbClr val="44546A"/>
                </a:solidFill>
                <a:latin typeface="Playfair Display"/>
                <a:ea typeface="+mn-lt"/>
                <a:cs typeface="+mn-lt"/>
              </a:rPr>
              <a:t>MNMKK OSZK Digitális Bölcsészeti </a:t>
            </a:r>
            <a:r>
              <a:rPr lang="hu-HU" dirty="0">
                <a:solidFill>
                  <a:srgbClr val="44546A"/>
                </a:solidFill>
                <a:latin typeface="Playfair Display"/>
                <a:ea typeface="+mn-lt"/>
                <a:cs typeface="+mn-lt"/>
              </a:rPr>
              <a:t>Központ</a:t>
            </a:r>
            <a:endParaRPr lang="hu-HU">
              <a:ea typeface="Calibri"/>
              <a:cs typeface="Calibri"/>
            </a:endParaRPr>
          </a:p>
          <a:p>
            <a:endParaRPr lang="hu-HU" sz="1800">
              <a:solidFill>
                <a:schemeClr val="tx2"/>
              </a:solidFill>
              <a:latin typeface="Playfair Display"/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646483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831" y="1825625"/>
            <a:ext cx="6518338" cy="4351338"/>
          </a:xfrm>
        </p:spPr>
      </p:pic>
      <p:pic>
        <p:nvPicPr>
          <p:cNvPr id="4" name="Tartalom hely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Kép 2" descr="A képen szöveg, Betűtípus, képernyőkép, kézírás látható&#10;&#10;Automatikusan generált leírás">
            <a:extLst>
              <a:ext uri="{FF2B5EF4-FFF2-40B4-BE49-F238E27FC236}">
                <a16:creationId xmlns:a16="http://schemas.microsoft.com/office/drawing/2014/main" id="{5C332E91-15C5-1191-3193-346EEB3C00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75" b="1212"/>
          <a:stretch/>
        </p:blipFill>
        <p:spPr>
          <a:xfrm>
            <a:off x="-9906" y="872933"/>
            <a:ext cx="12201191" cy="5988142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93D5410B-3352-E98E-699A-9166B3C25DE9}"/>
              </a:ext>
            </a:extLst>
          </p:cNvPr>
          <p:cNvSpPr txBox="1">
            <a:spLocks/>
          </p:cNvSpPr>
          <p:nvPr/>
        </p:nvSpPr>
        <p:spPr>
          <a:xfrm>
            <a:off x="843709" y="-1802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>
                <a:solidFill>
                  <a:schemeClr val="tx2"/>
                </a:solidFill>
                <a:latin typeface="Playfair Display"/>
              </a:rPr>
              <a:t>Egry József</a:t>
            </a:r>
            <a:r>
              <a:rPr lang="hu-HU" sz="2800">
                <a:solidFill>
                  <a:schemeClr val="tx2"/>
                </a:solidFill>
                <a:latin typeface="Playfair Display"/>
                <a:ea typeface="+mj-lt"/>
                <a:cs typeface="+mj-lt"/>
              </a:rPr>
              <a:t> –</a:t>
            </a:r>
            <a:r>
              <a:rPr lang="hu-HU" sz="2800">
                <a:solidFill>
                  <a:schemeClr val="tx2"/>
                </a:solidFill>
                <a:latin typeface="Playfair Display"/>
                <a:cs typeface="Calibri Light"/>
              </a:rPr>
              <a:t> </a:t>
            </a:r>
            <a:r>
              <a:rPr lang="hu-HU" sz="2800" err="1">
                <a:solidFill>
                  <a:schemeClr val="tx2"/>
                </a:solidFill>
                <a:latin typeface="Playfair Display"/>
              </a:rPr>
              <a:t>Keresztury</a:t>
            </a:r>
            <a:r>
              <a:rPr lang="hu-HU" sz="2800">
                <a:solidFill>
                  <a:schemeClr val="tx2"/>
                </a:solidFill>
                <a:latin typeface="Playfair Display"/>
              </a:rPr>
              <a:t> Dezső levelezése a </a:t>
            </a:r>
            <a:r>
              <a:rPr lang="hu-HU" sz="2800" err="1">
                <a:solidFill>
                  <a:schemeClr val="tx2"/>
                </a:solidFill>
                <a:latin typeface="Playfair Display"/>
              </a:rPr>
              <a:t>dHUplán</a:t>
            </a:r>
            <a:endParaRPr lang="hu-HU" sz="2800">
              <a:solidFill>
                <a:schemeClr val="tx2"/>
              </a:solidFill>
              <a:latin typeface="Playfair Display"/>
            </a:endParaRPr>
          </a:p>
          <a:p>
            <a:pPr algn="ctr"/>
            <a:r>
              <a:rPr lang="hu-HU" sz="2400" u="sng">
                <a:solidFill>
                  <a:srgbClr val="0070C0"/>
                </a:solidFill>
                <a:latin typeface="Playfair Display"/>
                <a:ea typeface="+mj-lt"/>
                <a:cs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https://dhupla.hu/</a:t>
            </a:r>
            <a:r>
              <a:rPr lang="hu-HU" sz="2400" u="sng">
                <a:solidFill>
                  <a:srgbClr val="0070C0"/>
                </a:solidFill>
                <a:latin typeface="Playfair Display"/>
                <a:ea typeface="+mj-lt"/>
                <a:cs typeface="+mj-lt"/>
              </a:rPr>
              <a:t>/collection/keresztury-dezso-levelezes </a:t>
            </a:r>
            <a:endParaRPr lang="hu-HU" sz="2400" u="sng">
              <a:solidFill>
                <a:srgbClr val="0070C0"/>
              </a:solidFill>
              <a:latin typeface="Playfair Display"/>
            </a:endParaRPr>
          </a:p>
        </p:txBody>
      </p:sp>
    </p:spTree>
    <p:extLst>
      <p:ext uri="{BB962C8B-B14F-4D97-AF65-F5344CB8AC3E}">
        <p14:creationId xmlns:p14="http://schemas.microsoft.com/office/powerpoint/2010/main" val="3495325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831" y="1825625"/>
            <a:ext cx="6518338" cy="4351338"/>
          </a:xfrm>
        </p:spPr>
      </p:pic>
      <p:pic>
        <p:nvPicPr>
          <p:cNvPr id="4" name="Tartalom hely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Kép 1" descr="A képen szöveg, kézírás, Betűtípus, képernyőkép látható&#10;&#10;Automatikusan generált leírás">
            <a:extLst>
              <a:ext uri="{FF2B5EF4-FFF2-40B4-BE49-F238E27FC236}">
                <a16:creationId xmlns:a16="http://schemas.microsoft.com/office/drawing/2014/main" id="{45A46F6D-DBC4-98E5-8B02-AC8A5A389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1" y="826023"/>
            <a:ext cx="12192000" cy="6028108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8B96C294-1551-5973-6282-D3181B7F331D}"/>
              </a:ext>
            </a:extLst>
          </p:cNvPr>
          <p:cNvSpPr txBox="1">
            <a:spLocks/>
          </p:cNvSpPr>
          <p:nvPr/>
        </p:nvSpPr>
        <p:spPr>
          <a:xfrm>
            <a:off x="843709" y="-1802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>
                <a:solidFill>
                  <a:schemeClr val="tx2"/>
                </a:solidFill>
                <a:latin typeface="Playfair Display"/>
              </a:rPr>
              <a:t>Egry József</a:t>
            </a:r>
            <a:r>
              <a:rPr lang="hu-HU" sz="2800">
                <a:solidFill>
                  <a:schemeClr val="tx2"/>
                </a:solidFill>
                <a:latin typeface="Playfair Display"/>
                <a:ea typeface="+mj-lt"/>
                <a:cs typeface="+mj-lt"/>
              </a:rPr>
              <a:t> –</a:t>
            </a:r>
            <a:r>
              <a:rPr lang="hu-HU" sz="2800">
                <a:solidFill>
                  <a:schemeClr val="tx2"/>
                </a:solidFill>
                <a:latin typeface="Playfair Display"/>
                <a:cs typeface="Calibri Light"/>
              </a:rPr>
              <a:t> </a:t>
            </a:r>
            <a:r>
              <a:rPr lang="hu-HU" sz="2800" err="1">
                <a:solidFill>
                  <a:schemeClr val="tx2"/>
                </a:solidFill>
                <a:latin typeface="Playfair Display"/>
              </a:rPr>
              <a:t>Keresztury</a:t>
            </a:r>
            <a:r>
              <a:rPr lang="hu-HU" sz="2800">
                <a:solidFill>
                  <a:schemeClr val="tx2"/>
                </a:solidFill>
                <a:latin typeface="Playfair Display"/>
              </a:rPr>
              <a:t> Dezső levelezése a </a:t>
            </a:r>
            <a:r>
              <a:rPr lang="hu-HU" sz="2800" err="1">
                <a:solidFill>
                  <a:schemeClr val="tx2"/>
                </a:solidFill>
                <a:latin typeface="Playfair Display"/>
              </a:rPr>
              <a:t>dHUplán</a:t>
            </a:r>
            <a:endParaRPr lang="hu-HU" sz="2800">
              <a:solidFill>
                <a:schemeClr val="tx2"/>
              </a:solidFill>
              <a:latin typeface="Playfair Display"/>
            </a:endParaRPr>
          </a:p>
          <a:p>
            <a:pPr algn="ctr"/>
            <a:r>
              <a:rPr lang="hu-HU" sz="2400" u="sng">
                <a:solidFill>
                  <a:srgbClr val="0070C0"/>
                </a:solidFill>
                <a:latin typeface="Playfair Display"/>
                <a:ea typeface="+mj-lt"/>
                <a:cs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https://dhupla.hu/</a:t>
            </a:r>
            <a:r>
              <a:rPr lang="hu-HU" sz="2400" u="sng">
                <a:solidFill>
                  <a:srgbClr val="0070C0"/>
                </a:solidFill>
                <a:latin typeface="Playfair Display"/>
                <a:ea typeface="+mj-lt"/>
                <a:cs typeface="+mj-lt"/>
              </a:rPr>
              <a:t>/collection/keresztury-dezso-levelezes </a:t>
            </a:r>
            <a:endParaRPr lang="hu-HU" sz="2400" u="sng">
              <a:solidFill>
                <a:srgbClr val="0070C0"/>
              </a:solidFill>
              <a:latin typeface="Playfair Display"/>
            </a:endParaRPr>
          </a:p>
        </p:txBody>
      </p:sp>
    </p:spTree>
    <p:extLst>
      <p:ext uri="{BB962C8B-B14F-4D97-AF65-F5344CB8AC3E}">
        <p14:creationId xmlns:p14="http://schemas.microsoft.com/office/powerpoint/2010/main" val="922219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831" y="1825625"/>
            <a:ext cx="6518338" cy="4351338"/>
          </a:xfrm>
        </p:spPr>
      </p:pic>
      <p:pic>
        <p:nvPicPr>
          <p:cNvPr id="4" name="Tartalom hely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Kép 1" descr="A képen szöveg, képernyőkép, szoftver, Számítógépes ikon látható&#10;&#10;Automatikusan generált leírás">
            <a:extLst>
              <a:ext uri="{FF2B5EF4-FFF2-40B4-BE49-F238E27FC236}">
                <a16:creationId xmlns:a16="http://schemas.microsoft.com/office/drawing/2014/main" id="{08D6DD9A-41EC-84E3-518A-FD92CBA709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86" t="1879" r="3460"/>
          <a:stretch/>
        </p:blipFill>
        <p:spPr>
          <a:xfrm>
            <a:off x="2" y="148257"/>
            <a:ext cx="12197315" cy="6714004"/>
          </a:xfrm>
          <a:prstGeom prst="rect">
            <a:avLst/>
          </a:prstGeom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9BB0187B-6C33-0511-7129-0543094C0787}"/>
              </a:ext>
            </a:extLst>
          </p:cNvPr>
          <p:cNvSpPr/>
          <p:nvPr/>
        </p:nvSpPr>
        <p:spPr>
          <a:xfrm>
            <a:off x="5004319" y="1026330"/>
            <a:ext cx="401469" cy="2461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26336990-307A-7D8A-9F2F-9A10845A23FE}"/>
              </a:ext>
            </a:extLst>
          </p:cNvPr>
          <p:cNvSpPr/>
          <p:nvPr/>
        </p:nvSpPr>
        <p:spPr>
          <a:xfrm>
            <a:off x="4403585" y="1808384"/>
            <a:ext cx="401469" cy="2461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330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831" y="1825625"/>
            <a:ext cx="6518338" cy="4351338"/>
          </a:xfrm>
        </p:spPr>
      </p:pic>
      <p:pic>
        <p:nvPicPr>
          <p:cNvPr id="4" name="Tartalom hely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Kép 1" descr="A képen szöveg, képernyőkép, Betűtípus látható&#10;&#10;Automatikusan generált leírás">
            <a:extLst>
              <a:ext uri="{FF2B5EF4-FFF2-40B4-BE49-F238E27FC236}">
                <a16:creationId xmlns:a16="http://schemas.microsoft.com/office/drawing/2014/main" id="{420BD057-5F70-CA26-876C-D6B520B1B2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37" r="1350" b="171"/>
          <a:stretch/>
        </p:blipFill>
        <p:spPr>
          <a:xfrm>
            <a:off x="1928" y="833382"/>
            <a:ext cx="12195214" cy="5340004"/>
          </a:xfrm>
          <a:prstGeom prst="rect">
            <a:avLst/>
          </a:prstGeom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219CB63E-98F7-789D-234E-16E699898B84}"/>
              </a:ext>
            </a:extLst>
          </p:cNvPr>
          <p:cNvSpPr/>
          <p:nvPr/>
        </p:nvSpPr>
        <p:spPr>
          <a:xfrm>
            <a:off x="1261966" y="4957493"/>
            <a:ext cx="1674810" cy="7775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445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831" y="1825625"/>
            <a:ext cx="6518338" cy="4351338"/>
          </a:xfrm>
        </p:spPr>
      </p:pic>
      <p:pic>
        <p:nvPicPr>
          <p:cNvPr id="4" name="Tartalom hely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Kép 2" descr="A képen szöveg, képernyőkép, Betűtípus, szám látható&#10;&#10;Automatikusan generált leírás">
            <a:extLst>
              <a:ext uri="{FF2B5EF4-FFF2-40B4-BE49-F238E27FC236}">
                <a16:creationId xmlns:a16="http://schemas.microsoft.com/office/drawing/2014/main" id="{F5155244-6FD5-DB05-EF90-A7C21E4351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916" b="301"/>
          <a:stretch/>
        </p:blipFill>
        <p:spPr>
          <a:xfrm>
            <a:off x="0" y="1380533"/>
            <a:ext cx="12192000" cy="4097364"/>
          </a:xfrm>
          <a:prstGeom prst="rect">
            <a:avLst/>
          </a:prstGeom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05FAD87A-AD83-3426-3AC8-5E789B914C65}"/>
              </a:ext>
            </a:extLst>
          </p:cNvPr>
          <p:cNvSpPr/>
          <p:nvPr/>
        </p:nvSpPr>
        <p:spPr>
          <a:xfrm>
            <a:off x="683582" y="4223036"/>
            <a:ext cx="1133146" cy="3001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848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831" y="1825625"/>
            <a:ext cx="6518338" cy="4351338"/>
          </a:xfrm>
        </p:spPr>
      </p:pic>
      <p:pic>
        <p:nvPicPr>
          <p:cNvPr id="4" name="Tartalom hely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Kép 1" descr="A képen szöveg, képernyőkép, szoftver, Betűtípus látható&#10;&#10;Automatikusan generált leírás">
            <a:extLst>
              <a:ext uri="{FF2B5EF4-FFF2-40B4-BE49-F238E27FC236}">
                <a16:creationId xmlns:a16="http://schemas.microsoft.com/office/drawing/2014/main" id="{42B22302-0CB5-A1A3-1D84-0F14369060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55" r="918"/>
          <a:stretch/>
        </p:blipFill>
        <p:spPr>
          <a:xfrm>
            <a:off x="0" y="0"/>
            <a:ext cx="12204451" cy="686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220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23C1047-6892-416D-B033-9FD4CFF29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0963" y="419750"/>
            <a:ext cx="2995601" cy="1066802"/>
          </a:xfrm>
        </p:spPr>
        <p:txBody>
          <a:bodyPr anchor="b">
            <a:normAutofit/>
          </a:bodyPr>
          <a:lstStyle/>
          <a:p>
            <a:r>
              <a:rPr lang="hu-HU" sz="4000">
                <a:solidFill>
                  <a:schemeClr val="tx2"/>
                </a:solidFill>
                <a:latin typeface="Playfair Display"/>
                <a:cs typeface="Calibri Light"/>
              </a:rPr>
              <a:t>Az adatok</a:t>
            </a:r>
          </a:p>
        </p:txBody>
      </p:sp>
      <p:pic>
        <p:nvPicPr>
          <p:cNvPr id="16" name="Tartalom helye 7">
            <a:extLst>
              <a:ext uri="{FF2B5EF4-FFF2-40B4-BE49-F238E27FC236}">
                <a16:creationId xmlns:a16="http://schemas.microsoft.com/office/drawing/2014/main" id="{9AC190C3-6D4A-4A07-BDAC-112628BC75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426" y="1869863"/>
            <a:ext cx="5761727" cy="4260392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95E4763B-4016-4329-A187-1F6A9B249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406" y="3596"/>
            <a:ext cx="6092594" cy="4180330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22FD0E9A-F982-45A7-BA7C-9A5F730E19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2" r="1105"/>
          <a:stretch/>
        </p:blipFill>
        <p:spPr>
          <a:xfrm>
            <a:off x="6426206" y="3242457"/>
            <a:ext cx="5761727" cy="3615543"/>
          </a:xfrm>
          <a:prstGeom prst="rect">
            <a:avLst/>
          </a:prstGeom>
        </p:spPr>
      </p:pic>
      <p:sp>
        <p:nvSpPr>
          <p:cNvPr id="11" name="Téglalap 10">
            <a:extLst>
              <a:ext uri="{FF2B5EF4-FFF2-40B4-BE49-F238E27FC236}">
                <a16:creationId xmlns:a16="http://schemas.microsoft.com/office/drawing/2014/main" id="{AAC933AB-660C-42B9-ADE6-AC685CA69D0D}"/>
              </a:ext>
            </a:extLst>
          </p:cNvPr>
          <p:cNvSpPr/>
          <p:nvPr/>
        </p:nvSpPr>
        <p:spPr>
          <a:xfrm>
            <a:off x="10765766" y="3242456"/>
            <a:ext cx="1425929" cy="94147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Téglalap 19">
            <a:extLst>
              <a:ext uri="{FF2B5EF4-FFF2-40B4-BE49-F238E27FC236}">
                <a16:creationId xmlns:a16="http://schemas.microsoft.com/office/drawing/2014/main" id="{2A9F7AEA-2F4B-479F-BB27-B2485848AE7C}"/>
              </a:ext>
            </a:extLst>
          </p:cNvPr>
          <p:cNvSpPr/>
          <p:nvPr/>
        </p:nvSpPr>
        <p:spPr>
          <a:xfrm>
            <a:off x="10762005" y="4815787"/>
            <a:ext cx="1425929" cy="94147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6" name="Egyenes összekötő nyíllal 5">
            <a:extLst>
              <a:ext uri="{FF2B5EF4-FFF2-40B4-BE49-F238E27FC236}">
                <a16:creationId xmlns:a16="http://schemas.microsoft.com/office/drawing/2014/main" id="{7D0868C9-3D87-4BCF-AA39-FDD17ACA9F95}"/>
              </a:ext>
            </a:extLst>
          </p:cNvPr>
          <p:cNvCxnSpPr>
            <a:cxnSpLocks/>
          </p:cNvCxnSpPr>
          <p:nvPr/>
        </p:nvCxnSpPr>
        <p:spPr>
          <a:xfrm flipV="1">
            <a:off x="6021238" y="4063042"/>
            <a:ext cx="4537494" cy="113006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Kép 8" descr="Text&#10;&#10;Description automatically generated">
            <a:extLst>
              <a:ext uri="{FF2B5EF4-FFF2-40B4-BE49-F238E27FC236}">
                <a16:creationId xmlns:a16="http://schemas.microsoft.com/office/drawing/2014/main" id="{E5CC64BC-C2BA-2DFD-7FF4-CFF77D1175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5768975"/>
            <a:ext cx="11191875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3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060"/>
        </a:solidFill>
        <a:effectLst/>
      </p:bgPr>
    </p:bg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7"/>
          <p:cNvSpPr txBox="1"/>
          <p:nvPr/>
        </p:nvSpPr>
        <p:spPr>
          <a:xfrm>
            <a:off x="2585600" y="5016433"/>
            <a:ext cx="7020800" cy="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3450" err="1">
                <a:solidFill>
                  <a:schemeClr val="lt1"/>
                </a:solidFill>
                <a:latin typeface="Playfair Display"/>
              </a:rPr>
              <a:t>Kreatív</a:t>
            </a:r>
            <a:r>
              <a:rPr lang="en-GB" sz="3450">
                <a:solidFill>
                  <a:schemeClr val="lt1"/>
                </a:solidFill>
                <a:latin typeface="Playfair Display"/>
              </a:rPr>
              <a:t> </a:t>
            </a:r>
            <a:r>
              <a:rPr lang="en-GB" sz="3450" err="1">
                <a:solidFill>
                  <a:schemeClr val="lt1"/>
                </a:solidFill>
                <a:latin typeface="Playfair Display"/>
              </a:rPr>
              <a:t>tartalmak</a:t>
            </a:r>
            <a:endParaRPr lang="hu-HU" err="1"/>
          </a:p>
        </p:txBody>
      </p:sp>
      <p:pic>
        <p:nvPicPr>
          <p:cNvPr id="3" name="Kép 2" descr="A képen rajz, virág, vázlat, Gyermekrajz látható&#10;&#10;Automatikusan generált leírás">
            <a:extLst>
              <a:ext uri="{FF2B5EF4-FFF2-40B4-BE49-F238E27FC236}">
                <a16:creationId xmlns:a16="http://schemas.microsoft.com/office/drawing/2014/main" id="{6B63259D-8BD7-23F5-F05F-3F655515E9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91" r="6884" b="-300"/>
          <a:stretch/>
        </p:blipFill>
        <p:spPr>
          <a:xfrm>
            <a:off x="3346174" y="1095052"/>
            <a:ext cx="5378179" cy="36960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181417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88179D37-D027-60CD-7DCB-A0E574F9E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277811"/>
            <a:ext cx="9833548" cy="1066802"/>
          </a:xfrm>
        </p:spPr>
        <p:txBody>
          <a:bodyPr anchor="b">
            <a:normAutofit/>
          </a:bodyPr>
          <a:lstStyle/>
          <a:p>
            <a:r>
              <a:rPr lang="hu-HU" sz="4000">
                <a:solidFill>
                  <a:schemeClr val="tx2"/>
                </a:solidFill>
                <a:latin typeface="Playfair Display"/>
                <a:cs typeface="Calibri Light"/>
              </a:rPr>
              <a:t>Adatelemző és -vizualizációs eszközök</a:t>
            </a:r>
          </a:p>
        </p:txBody>
      </p:sp>
      <p:pic>
        <p:nvPicPr>
          <p:cNvPr id="8" name="Kép 7" descr="A képen szöveg, képernyőkép, Grafika, kör látható&#10;&#10;Automatikusan generált leírás">
            <a:extLst>
              <a:ext uri="{FF2B5EF4-FFF2-40B4-BE49-F238E27FC236}">
                <a16:creationId xmlns:a16="http://schemas.microsoft.com/office/drawing/2014/main" id="{DEFB796E-2004-B655-86E1-555B8224E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229" y="1713341"/>
            <a:ext cx="1046760" cy="1068225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F4449098-0741-8CAF-C3AC-568F1E8BCA91}"/>
              </a:ext>
            </a:extLst>
          </p:cNvPr>
          <p:cNvSpPr txBox="1"/>
          <p:nvPr/>
        </p:nvSpPr>
        <p:spPr>
          <a:xfrm>
            <a:off x="7873775" y="2775372"/>
            <a:ext cx="364291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4"/>
              </a:rPr>
              <a:t>https://www.thinglink.com/</a:t>
            </a:r>
            <a:r>
              <a:rPr lang="en-US"/>
              <a:t> </a:t>
            </a:r>
            <a:endParaRPr lang="hu-HU"/>
          </a:p>
        </p:txBody>
      </p:sp>
      <p:pic>
        <p:nvPicPr>
          <p:cNvPr id="12" name="Kép 11" descr="A képen szöveg, Betűtípus, embléma, Grafika látható&#10;&#10;Automatikusan generált leírás">
            <a:extLst>
              <a:ext uri="{FF2B5EF4-FFF2-40B4-BE49-F238E27FC236}">
                <a16:creationId xmlns:a16="http://schemas.microsoft.com/office/drawing/2014/main" id="{A8440726-3807-338A-A60E-59AC2F058B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3149" y="1947534"/>
            <a:ext cx="2380906" cy="712539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F4553506-D43C-D892-0920-8226B0B24AE9}"/>
              </a:ext>
            </a:extLst>
          </p:cNvPr>
          <p:cNvSpPr txBox="1"/>
          <p:nvPr/>
        </p:nvSpPr>
        <p:spPr>
          <a:xfrm>
            <a:off x="1175856" y="2662617"/>
            <a:ext cx="26358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6"/>
              </a:rPr>
              <a:t>https://voyant-tools.org/</a:t>
            </a:r>
            <a:r>
              <a:rPr lang="en-US"/>
              <a:t> </a:t>
            </a:r>
            <a:endParaRPr lang="hu-HU"/>
          </a:p>
        </p:txBody>
      </p:sp>
      <p:pic>
        <p:nvPicPr>
          <p:cNvPr id="16" name="Kép 15" descr="A képen Betűtípus, Grafika, tipográfia, embléma látható&#10;&#10;Automatikusan generált leírás">
            <a:extLst>
              <a:ext uri="{FF2B5EF4-FFF2-40B4-BE49-F238E27FC236}">
                <a16:creationId xmlns:a16="http://schemas.microsoft.com/office/drawing/2014/main" id="{7A0C5B83-1A35-056F-A041-7DB01007C1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8743" y="4405602"/>
            <a:ext cx="1868622" cy="709212"/>
          </a:xfrm>
          <a:prstGeom prst="rect">
            <a:avLst/>
          </a:prstGeom>
        </p:spPr>
      </p:pic>
      <p:sp>
        <p:nvSpPr>
          <p:cNvPr id="17" name="Szövegdoboz 16">
            <a:extLst>
              <a:ext uri="{FF2B5EF4-FFF2-40B4-BE49-F238E27FC236}">
                <a16:creationId xmlns:a16="http://schemas.microsoft.com/office/drawing/2014/main" id="{E2FD7E8A-5336-9EA5-FD48-FD5F06637C29}"/>
              </a:ext>
            </a:extLst>
          </p:cNvPr>
          <p:cNvSpPr txBox="1"/>
          <p:nvPr/>
        </p:nvSpPr>
        <p:spPr>
          <a:xfrm>
            <a:off x="8345871" y="512731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8"/>
              </a:rPr>
              <a:t>https://gephi.org/</a:t>
            </a:r>
            <a:r>
              <a:rPr lang="en-US"/>
              <a:t> </a:t>
            </a:r>
            <a:endParaRPr lang="hu-HU"/>
          </a:p>
        </p:txBody>
      </p:sp>
      <p:pic>
        <p:nvPicPr>
          <p:cNvPr id="18" name="Kép 17" descr="A képen szimbólum, embléma, Grafika, Betűtípus látható&#10;&#10;Automatikusan generált leírás">
            <a:extLst>
              <a:ext uri="{FF2B5EF4-FFF2-40B4-BE49-F238E27FC236}">
                <a16:creationId xmlns:a16="http://schemas.microsoft.com/office/drawing/2014/main" id="{C5237C3D-0131-9C49-519E-FF0D4C1A688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9578" t="-1605" r="21084"/>
          <a:stretch/>
        </p:blipFill>
        <p:spPr>
          <a:xfrm>
            <a:off x="5278435" y="2955289"/>
            <a:ext cx="1076995" cy="946096"/>
          </a:xfrm>
          <a:prstGeom prst="rect">
            <a:avLst/>
          </a:prstGeom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E57AB3A3-2DBB-EC02-7DFB-6DF9C8DF3963}"/>
              </a:ext>
            </a:extLst>
          </p:cNvPr>
          <p:cNvSpPr txBox="1"/>
          <p:nvPr/>
        </p:nvSpPr>
        <p:spPr>
          <a:xfrm>
            <a:off x="4447427" y="390602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10"/>
              </a:rPr>
              <a:t>https://www.r-project.org/</a:t>
            </a:r>
            <a:r>
              <a:rPr lang="en-US"/>
              <a:t> </a:t>
            </a:r>
            <a:endParaRPr lang="hu-HU"/>
          </a:p>
        </p:txBody>
      </p:sp>
      <p:pic>
        <p:nvPicPr>
          <p:cNvPr id="2" name="Kép 1" descr="A képen szöveg, sárga, Betűtípus, embléma látható&#10;&#10;Automatikusan generált leírás">
            <a:extLst>
              <a:ext uri="{FF2B5EF4-FFF2-40B4-BE49-F238E27FC236}">
                <a16:creationId xmlns:a16="http://schemas.microsoft.com/office/drawing/2014/main" id="{F6F052C7-E01E-C43A-A0D7-A689CDE284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84715" y="4229746"/>
            <a:ext cx="1077500" cy="911894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C8B1B5C8-D2C1-6573-940A-D0D34922C5E3}"/>
              </a:ext>
            </a:extLst>
          </p:cNvPr>
          <p:cNvSpPr txBox="1"/>
          <p:nvPr/>
        </p:nvSpPr>
        <p:spPr>
          <a:xfrm>
            <a:off x="1038534" y="5145938"/>
            <a:ext cx="37530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12"/>
              </a:rPr>
              <a:t>https://www.microsoft.com/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7" name="Alcím 2">
            <a:extLst>
              <a:ext uri="{FF2B5EF4-FFF2-40B4-BE49-F238E27FC236}">
                <a16:creationId xmlns:a16="http://schemas.microsoft.com/office/drawing/2014/main" id="{F58466EB-933B-0095-0FF4-49ED9654D646}"/>
              </a:ext>
            </a:extLst>
          </p:cNvPr>
          <p:cNvSpPr txBox="1">
            <a:spLocks/>
          </p:cNvSpPr>
          <p:nvPr/>
        </p:nvSpPr>
        <p:spPr>
          <a:xfrm>
            <a:off x="833581" y="3027082"/>
            <a:ext cx="3160167" cy="73158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1600">
                <a:solidFill>
                  <a:schemeClr val="tx2"/>
                </a:solidFill>
                <a:latin typeface="Playfair Display"/>
              </a:rPr>
              <a:t>szövegelemzés, szógyakoriság, statisztikák, szófelhők</a:t>
            </a:r>
            <a:endParaRPr lang="hu-HU" sz="1600">
              <a:solidFill>
                <a:schemeClr val="tx2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9" name="Alcím 2">
            <a:extLst>
              <a:ext uri="{FF2B5EF4-FFF2-40B4-BE49-F238E27FC236}">
                <a16:creationId xmlns:a16="http://schemas.microsoft.com/office/drawing/2014/main" id="{2B9EF4B9-ED01-81A6-0C12-4B1232313095}"/>
              </a:ext>
            </a:extLst>
          </p:cNvPr>
          <p:cNvSpPr txBox="1">
            <a:spLocks/>
          </p:cNvSpPr>
          <p:nvPr/>
        </p:nvSpPr>
        <p:spPr>
          <a:xfrm>
            <a:off x="4239628" y="4321563"/>
            <a:ext cx="3160167" cy="73158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1600">
                <a:solidFill>
                  <a:schemeClr val="tx2"/>
                </a:solidFill>
                <a:latin typeface="Playfair Display"/>
              </a:rPr>
              <a:t>statisztikai elemzés, </a:t>
            </a:r>
            <a:r>
              <a:rPr lang="hu-HU" sz="1600" err="1">
                <a:solidFill>
                  <a:schemeClr val="tx2"/>
                </a:solidFill>
                <a:latin typeface="Playfair Display"/>
              </a:rPr>
              <a:t>klaszterezés</a:t>
            </a:r>
            <a:r>
              <a:rPr lang="hu-HU" sz="1600">
                <a:solidFill>
                  <a:schemeClr val="tx2"/>
                </a:solidFill>
                <a:latin typeface="Playfair Display"/>
              </a:rPr>
              <a:t>, adatvizualizációk</a:t>
            </a:r>
            <a:endParaRPr lang="hu-HU" sz="1600">
              <a:solidFill>
                <a:schemeClr val="tx2"/>
              </a:solidFill>
              <a:latin typeface="Playfair Display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1" name="Alcím 2">
            <a:extLst>
              <a:ext uri="{FF2B5EF4-FFF2-40B4-BE49-F238E27FC236}">
                <a16:creationId xmlns:a16="http://schemas.microsoft.com/office/drawing/2014/main" id="{395C41AE-37C0-9324-D7B6-0F14913441E1}"/>
              </a:ext>
            </a:extLst>
          </p:cNvPr>
          <p:cNvSpPr txBox="1">
            <a:spLocks/>
          </p:cNvSpPr>
          <p:nvPr/>
        </p:nvSpPr>
        <p:spPr>
          <a:xfrm>
            <a:off x="7737484" y="3155611"/>
            <a:ext cx="3095902" cy="74994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1600">
                <a:solidFill>
                  <a:schemeClr val="tx2"/>
                </a:solidFill>
                <a:latin typeface="Playfair Display"/>
              </a:rPr>
              <a:t>Interaktív vizuális tartalomkészítés, virtuális séták, oktatóanyagok</a:t>
            </a:r>
            <a:endParaRPr lang="hu-HU">
              <a:solidFill>
                <a:schemeClr val="tx2"/>
              </a:solidFill>
            </a:endParaRPr>
          </a:p>
        </p:txBody>
      </p:sp>
      <p:sp>
        <p:nvSpPr>
          <p:cNvPr id="13" name="Alcím 2">
            <a:extLst>
              <a:ext uri="{FF2B5EF4-FFF2-40B4-BE49-F238E27FC236}">
                <a16:creationId xmlns:a16="http://schemas.microsoft.com/office/drawing/2014/main" id="{23FEFA4C-AE31-0295-057A-747C0CBE015D}"/>
              </a:ext>
            </a:extLst>
          </p:cNvPr>
          <p:cNvSpPr txBox="1">
            <a:spLocks/>
          </p:cNvSpPr>
          <p:nvPr/>
        </p:nvSpPr>
        <p:spPr>
          <a:xfrm>
            <a:off x="7737483" y="5515056"/>
            <a:ext cx="3095902" cy="74994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1600">
                <a:solidFill>
                  <a:schemeClr val="tx2"/>
                </a:solidFill>
                <a:latin typeface="Playfair Display"/>
              </a:rPr>
              <a:t>Hálózatelemzés, </a:t>
            </a:r>
            <a:r>
              <a:rPr lang="hu-HU" sz="1600" err="1">
                <a:solidFill>
                  <a:schemeClr val="tx2"/>
                </a:solidFill>
                <a:latin typeface="Playfair Display"/>
              </a:rPr>
              <a:t>klaszterezés</a:t>
            </a:r>
            <a:r>
              <a:rPr lang="hu-HU" sz="1600">
                <a:solidFill>
                  <a:schemeClr val="tx2"/>
                </a:solidFill>
                <a:latin typeface="Playfair Display"/>
              </a:rPr>
              <a:t>, gráf alapú adatvizualizációk</a:t>
            </a:r>
            <a:endParaRPr lang="hu-HU">
              <a:solidFill>
                <a:schemeClr val="tx2"/>
              </a:solidFill>
            </a:endParaRPr>
          </a:p>
        </p:txBody>
      </p:sp>
      <p:sp>
        <p:nvSpPr>
          <p:cNvPr id="15" name="Alcím 2">
            <a:extLst>
              <a:ext uri="{FF2B5EF4-FFF2-40B4-BE49-F238E27FC236}">
                <a16:creationId xmlns:a16="http://schemas.microsoft.com/office/drawing/2014/main" id="{3D77BF57-CD31-BDC7-70C7-9143AFA8220F}"/>
              </a:ext>
            </a:extLst>
          </p:cNvPr>
          <p:cNvSpPr txBox="1">
            <a:spLocks/>
          </p:cNvSpPr>
          <p:nvPr/>
        </p:nvSpPr>
        <p:spPr>
          <a:xfrm>
            <a:off x="897844" y="5505874"/>
            <a:ext cx="3095902" cy="74994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1600">
                <a:solidFill>
                  <a:schemeClr val="tx2"/>
                </a:solidFill>
                <a:latin typeface="Playfair Display"/>
              </a:rPr>
              <a:t>Adatelemzés, interaktív vizualizáció, adatmodellezés, gépi tanulási funkciók</a:t>
            </a:r>
          </a:p>
        </p:txBody>
      </p:sp>
    </p:spTree>
    <p:extLst>
      <p:ext uri="{BB962C8B-B14F-4D97-AF65-F5344CB8AC3E}">
        <p14:creationId xmlns:p14="http://schemas.microsoft.com/office/powerpoint/2010/main" val="30950306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Kép 1" descr="A képen szöveg, képernyőkép, Betűtípus, szám látható&#10;&#10;Automatikusan generált leírás">
            <a:extLst>
              <a:ext uri="{FF2B5EF4-FFF2-40B4-BE49-F238E27FC236}">
                <a16:creationId xmlns:a16="http://schemas.microsoft.com/office/drawing/2014/main" id="{A583F6CE-63C4-C6FB-F4CB-0BF5AFB87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33" y="1714870"/>
            <a:ext cx="9795709" cy="3428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07760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g15a52cd6c9a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g15a52cd6c9a_0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040400"/>
          </a:xfrm>
          <a:prstGeom prst="rect">
            <a:avLst/>
          </a:prstGeom>
          <a:solidFill>
            <a:schemeClr val="lt1">
              <a:alpha val="69411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sz="3900">
                <a:solidFill>
                  <a:schemeClr val="dk2"/>
                </a:solidFill>
                <a:latin typeface="Playfair Display"/>
              </a:rPr>
              <a:t>Digitális Bölcsészeti Központ</a:t>
            </a:r>
            <a:endParaRPr sz="2800">
              <a:solidFill>
                <a:schemeClr val="dk2"/>
              </a:solidFill>
              <a:latin typeface="Playfair Display"/>
            </a:endParaRPr>
          </a:p>
        </p:txBody>
      </p:sp>
      <p:sp>
        <p:nvSpPr>
          <p:cNvPr id="94" name="Google Shape;94;g15a52cd6c9a_0_0"/>
          <p:cNvSpPr txBox="1">
            <a:spLocks noGrp="1"/>
          </p:cNvSpPr>
          <p:nvPr>
            <p:ph type="body" idx="1"/>
          </p:nvPr>
        </p:nvSpPr>
        <p:spPr>
          <a:xfrm>
            <a:off x="834988" y="1407823"/>
            <a:ext cx="6659061" cy="14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hu-HU" sz="1800"/>
              <a:t>2020: Petőfi Irodalmi Múzeum</a:t>
            </a:r>
            <a:endParaRPr lang="en-US" sz="1800">
              <a:ea typeface="Calibri"/>
              <a:cs typeface="Calibri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hu-HU" sz="1800"/>
              <a:t>2021 december: Országos Széchényi Könyvtár</a:t>
            </a:r>
            <a:endParaRPr sz="1800">
              <a:ea typeface="Calibri"/>
              <a:cs typeface="Calibri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hu-HU" sz="1800"/>
              <a:t>egyik szakterület: </a:t>
            </a:r>
            <a:r>
              <a:rPr lang="hu-HU" sz="1800" b="1"/>
              <a:t>digitális filológia</a:t>
            </a:r>
            <a:endParaRPr sz="1800" b="1">
              <a:ea typeface="Calibri"/>
              <a:cs typeface="Calibri"/>
            </a:endParaRPr>
          </a:p>
          <a:p>
            <a:pPr marL="457200" indent="-323850">
              <a:lnSpc>
                <a:spcPct val="150000"/>
              </a:lnSpc>
              <a:spcBef>
                <a:spcPts val="0"/>
              </a:spcBef>
              <a:buSzPts val="1500"/>
            </a:pPr>
            <a:endParaRPr sz="2200" i="1" err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5" name="Google Shape;95;g15a52cd6c9a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35226" y="3026277"/>
            <a:ext cx="5413304" cy="15680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94;g15a52cd6c9a_0_0">
            <a:extLst>
              <a:ext uri="{FF2B5EF4-FFF2-40B4-BE49-F238E27FC236}">
                <a16:creationId xmlns:a16="http://schemas.microsoft.com/office/drawing/2014/main" id="{F1A95295-D61E-D36C-874D-D0E6E51417C5}"/>
              </a:ext>
            </a:extLst>
          </p:cNvPr>
          <p:cNvSpPr txBox="1">
            <a:spLocks/>
          </p:cNvSpPr>
          <p:nvPr/>
        </p:nvSpPr>
        <p:spPr>
          <a:xfrm>
            <a:off x="1031562" y="4144397"/>
            <a:ext cx="6780536" cy="216306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999"/>
              </a:lnSpc>
              <a:buSzPts val="1500"/>
              <a:buFont typeface="Arial" panose="020B0604020202020204" pitchFamily="34" charset="0"/>
              <a:buNone/>
            </a:pPr>
            <a:r>
              <a:rPr lang="hu-HU" sz="1800">
                <a:cs typeface="Calibri"/>
              </a:rPr>
              <a:t>dhupla.hu (</a:t>
            </a:r>
            <a:r>
              <a:rPr lang="hu-HU" sz="1800" b="1">
                <a:cs typeface="Calibri"/>
              </a:rPr>
              <a:t>D</a:t>
            </a:r>
            <a:r>
              <a:rPr lang="hu-HU" sz="1800">
                <a:cs typeface="Calibri"/>
              </a:rPr>
              <a:t>igital </a:t>
            </a:r>
            <a:r>
              <a:rPr lang="hu-HU" sz="1800" b="1" err="1">
                <a:cs typeface="Calibri"/>
              </a:rPr>
              <a:t>Hu</a:t>
            </a:r>
            <a:r>
              <a:rPr lang="hu-HU" sz="1800" err="1">
                <a:cs typeface="Calibri"/>
              </a:rPr>
              <a:t>manities</a:t>
            </a:r>
            <a:r>
              <a:rPr lang="hu-HU" sz="1800">
                <a:cs typeface="Calibri"/>
              </a:rPr>
              <a:t> </a:t>
            </a:r>
            <a:r>
              <a:rPr lang="hu-HU" sz="1800" b="1">
                <a:cs typeface="Calibri"/>
              </a:rPr>
              <a:t>Pla</a:t>
            </a:r>
            <a:r>
              <a:rPr lang="hu-HU" sz="1800">
                <a:cs typeface="Calibri"/>
              </a:rPr>
              <a:t>tform)</a:t>
            </a:r>
            <a:endParaRPr lang="hu-HU"/>
          </a:p>
          <a:p>
            <a:pPr marL="457200" indent="-323850">
              <a:lnSpc>
                <a:spcPct val="150000"/>
              </a:lnSpc>
              <a:spcBef>
                <a:spcPts val="0"/>
              </a:spcBef>
              <a:buSzPts val="1500"/>
            </a:pPr>
            <a:r>
              <a:rPr lang="hu-HU" sz="1800">
                <a:cs typeface="Calibri"/>
              </a:rPr>
              <a:t>digitális</a:t>
            </a:r>
            <a:r>
              <a:rPr lang="hu-HU" sz="1800"/>
              <a:t> forráskiadások, kritikai kiadások, népszerűsítő kiadások</a:t>
            </a:r>
          </a:p>
          <a:p>
            <a:pPr marL="457200" indent="-323850">
              <a:lnSpc>
                <a:spcPct val="150000"/>
              </a:lnSpc>
              <a:spcBef>
                <a:spcPts val="0"/>
              </a:spcBef>
              <a:buSzPts val="1500"/>
            </a:pPr>
            <a:r>
              <a:rPr lang="hu-HU" sz="1800"/>
              <a:t>kreatív</a:t>
            </a:r>
            <a:r>
              <a:rPr lang="hu-HU" sz="1800">
                <a:latin typeface="Calibri"/>
                <a:ea typeface="Times New Roman"/>
                <a:cs typeface="Calibri"/>
              </a:rPr>
              <a:t> tartalmak, adatvizualizációk</a:t>
            </a:r>
          </a:p>
          <a:p>
            <a:pPr marL="177800" indent="0">
              <a:lnSpc>
                <a:spcPct val="115000"/>
              </a:lnSpc>
              <a:buClr>
                <a:schemeClr val="dk1"/>
              </a:buClr>
              <a:buSzPts val="2800"/>
              <a:buNone/>
            </a:pPr>
            <a:endParaRPr lang="hu-HU" sz="2200" i="1"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Kép 1" descr="A képen szöveg, képernyőkép, Betűtípus, szám látható&#10;&#10;Automatikusan generált leírás">
            <a:extLst>
              <a:ext uri="{FF2B5EF4-FFF2-40B4-BE49-F238E27FC236}">
                <a16:creationId xmlns:a16="http://schemas.microsoft.com/office/drawing/2014/main" id="{A583F6CE-63C4-C6FB-F4CB-0BF5AFB87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33" y="1714870"/>
            <a:ext cx="9795709" cy="3428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D1A71290-B24F-2C7C-3729-EE6890444204}"/>
              </a:ext>
            </a:extLst>
          </p:cNvPr>
          <p:cNvSpPr/>
          <p:nvPr/>
        </p:nvSpPr>
        <p:spPr>
          <a:xfrm>
            <a:off x="3394668" y="2261081"/>
            <a:ext cx="1676587" cy="164331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75521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Kép 1" descr="A képen szöveg, képernyőkép, Betűtípus, szám látható&#10;&#10;Automatikusan generált leírás">
            <a:extLst>
              <a:ext uri="{FF2B5EF4-FFF2-40B4-BE49-F238E27FC236}">
                <a16:creationId xmlns:a16="http://schemas.microsoft.com/office/drawing/2014/main" id="{A583F6CE-63C4-C6FB-F4CB-0BF5AFB87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33" y="1714870"/>
            <a:ext cx="9795709" cy="3428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églalap 10">
            <a:extLst>
              <a:ext uri="{FF2B5EF4-FFF2-40B4-BE49-F238E27FC236}">
                <a16:creationId xmlns:a16="http://schemas.microsoft.com/office/drawing/2014/main" id="{AAB1546F-3C41-A8BD-7D09-32CC0DC75FAC}"/>
              </a:ext>
            </a:extLst>
          </p:cNvPr>
          <p:cNvSpPr/>
          <p:nvPr/>
        </p:nvSpPr>
        <p:spPr>
          <a:xfrm>
            <a:off x="5271594" y="2553849"/>
            <a:ext cx="2087665" cy="163328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96579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Kép 1" descr="A képen szöveg, képernyőkép, Betűtípus, szám látható&#10;&#10;Automatikusan generált leírás">
            <a:extLst>
              <a:ext uri="{FF2B5EF4-FFF2-40B4-BE49-F238E27FC236}">
                <a16:creationId xmlns:a16="http://schemas.microsoft.com/office/drawing/2014/main" id="{A583F6CE-63C4-C6FB-F4CB-0BF5AFB87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33" y="1714870"/>
            <a:ext cx="9795709" cy="3428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églalap 12">
            <a:extLst>
              <a:ext uri="{FF2B5EF4-FFF2-40B4-BE49-F238E27FC236}">
                <a16:creationId xmlns:a16="http://schemas.microsoft.com/office/drawing/2014/main" id="{89496C3F-A744-406D-93A2-7DD5102BFAC0}"/>
              </a:ext>
            </a:extLst>
          </p:cNvPr>
          <p:cNvSpPr/>
          <p:nvPr/>
        </p:nvSpPr>
        <p:spPr>
          <a:xfrm>
            <a:off x="7399178" y="2235013"/>
            <a:ext cx="1666560" cy="163328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296585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Kép 1" descr="A képen szöveg, képernyőkép, Betűtípus, szám látható&#10;&#10;Automatikusan generált leírás">
            <a:extLst>
              <a:ext uri="{FF2B5EF4-FFF2-40B4-BE49-F238E27FC236}">
                <a16:creationId xmlns:a16="http://schemas.microsoft.com/office/drawing/2014/main" id="{A583F6CE-63C4-C6FB-F4CB-0BF5AFB87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33" y="1714870"/>
            <a:ext cx="9795709" cy="3428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Téglalap 14">
            <a:extLst>
              <a:ext uri="{FF2B5EF4-FFF2-40B4-BE49-F238E27FC236}">
                <a16:creationId xmlns:a16="http://schemas.microsoft.com/office/drawing/2014/main" id="{C19185B4-97C4-C1AD-5F56-D5DA0A24BA81}"/>
              </a:ext>
            </a:extLst>
          </p:cNvPr>
          <p:cNvSpPr/>
          <p:nvPr/>
        </p:nvSpPr>
        <p:spPr>
          <a:xfrm>
            <a:off x="9075579" y="2457598"/>
            <a:ext cx="1666560" cy="163328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69806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Alcím 2"/>
          <p:cNvSpPr txBox="1">
            <a:spLocks/>
          </p:cNvSpPr>
          <p:nvPr/>
        </p:nvSpPr>
        <p:spPr>
          <a:xfrm>
            <a:off x="838200" y="2739819"/>
            <a:ext cx="10515600" cy="362064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u-HU" sz="1800"/>
          </a:p>
        </p:txBody>
      </p:sp>
      <p:pic>
        <p:nvPicPr>
          <p:cNvPr id="10" name="Kép 9" descr="A képen szöveg, képernyőkép, térkép látható&#10;&#10;Automatikusan generált leírás">
            <a:extLst>
              <a:ext uri="{FF2B5EF4-FFF2-40B4-BE49-F238E27FC236}">
                <a16:creationId xmlns:a16="http://schemas.microsoft.com/office/drawing/2014/main" id="{40B808C8-A194-D7C9-E1E1-5E77611206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" r="50"/>
          <a:stretch/>
        </p:blipFill>
        <p:spPr>
          <a:xfrm>
            <a:off x="-1658" y="0"/>
            <a:ext cx="12195332" cy="6858000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731C42EE-EBF1-D4A5-5173-BB5BDB614AEC}"/>
              </a:ext>
            </a:extLst>
          </p:cNvPr>
          <p:cNvSpPr txBox="1"/>
          <p:nvPr/>
        </p:nvSpPr>
        <p:spPr>
          <a:xfrm>
            <a:off x="3816591" y="683184"/>
            <a:ext cx="797080" cy="49347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hu-HU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A28F6B23-1A7B-C2D2-917F-C51EAB780512}"/>
              </a:ext>
            </a:extLst>
          </p:cNvPr>
          <p:cNvSpPr txBox="1"/>
          <p:nvPr/>
        </p:nvSpPr>
        <p:spPr>
          <a:xfrm>
            <a:off x="6238374" y="1345532"/>
            <a:ext cx="396641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4"/>
              </a:rPr>
              <a:t>https://dhupla.hu/page/kreativ/</a:t>
            </a:r>
            <a:r>
              <a:rPr lang="en-US"/>
              <a:t> 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910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3">
            <a:extLst>
              <a:ext uri="{FF2B5EF4-FFF2-40B4-BE49-F238E27FC236}">
                <a16:creationId xmlns:a16="http://schemas.microsoft.com/office/drawing/2014/main" id="{A4E9996C-FBC1-88BA-E42D-3E5CD6B00E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" y="0"/>
            <a:ext cx="12192000" cy="6858000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95192EBA-BBE6-ADE8-CD50-079B4184E390}"/>
              </a:ext>
            </a:extLst>
          </p:cNvPr>
          <p:cNvSpPr txBox="1">
            <a:spLocks/>
          </p:cNvSpPr>
          <p:nvPr/>
        </p:nvSpPr>
        <p:spPr>
          <a:xfrm>
            <a:off x="1006564" y="-134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000">
                <a:solidFill>
                  <a:schemeClr val="tx2"/>
                </a:solidFill>
                <a:latin typeface="Aptos"/>
              </a:rPr>
              <a:t>Kiss József kapcsolatainak vizualizációja</a:t>
            </a:r>
            <a:endParaRPr lang="en-US" sz="3000">
              <a:solidFill>
                <a:schemeClr val="tx2"/>
              </a:solidFill>
              <a:latin typeface="Aptos"/>
            </a:endParaRPr>
          </a:p>
          <a:p>
            <a:pPr algn="ctr"/>
            <a:r>
              <a:rPr lang="hu-HU" sz="2000">
                <a:solidFill>
                  <a:srgbClr val="0070C0"/>
                </a:solidFill>
                <a:ea typeface="+mj-lt"/>
                <a:cs typeface="+mj-lt"/>
              </a:rPr>
              <a:t>https://dhupla.hu/s/dataviz/kissjozsef-kapcsolatihalo/</a:t>
            </a:r>
            <a:endParaRPr lang="hu-HU">
              <a:ea typeface="+mj-lt"/>
              <a:cs typeface="+mj-lt"/>
            </a:endParaRPr>
          </a:p>
          <a:p>
            <a:pPr algn="ctr"/>
            <a:endParaRPr lang="hu-HU" sz="3000">
              <a:solidFill>
                <a:schemeClr val="tx2"/>
              </a:solidFill>
              <a:latin typeface="Aptos"/>
            </a:endParaRPr>
          </a:p>
        </p:txBody>
      </p:sp>
      <p:pic>
        <p:nvPicPr>
          <p:cNvPr id="6" name="Tartalom helye 5" descr="A képen szöveg, képernyőkép, Grafikus tervezés, tervezés látható&#10;&#10;Automatikusan generált leírás">
            <a:extLst>
              <a:ext uri="{FF2B5EF4-FFF2-40B4-BE49-F238E27FC236}">
                <a16:creationId xmlns:a16="http://schemas.microsoft.com/office/drawing/2014/main" id="{2227058E-4A64-1A40-65EA-806F6B5CB4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560"/>
          <a:stretch/>
        </p:blipFill>
        <p:spPr>
          <a:xfrm>
            <a:off x="536" y="772783"/>
            <a:ext cx="12190802" cy="6087540"/>
          </a:xfr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AFC32C3E-FB54-C893-6CD1-C004CBC0BDBB}"/>
              </a:ext>
            </a:extLst>
          </p:cNvPr>
          <p:cNvSpPr txBox="1"/>
          <p:nvPr/>
        </p:nvSpPr>
        <p:spPr>
          <a:xfrm>
            <a:off x="161199" y="4548400"/>
            <a:ext cx="1691602" cy="103460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207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3">
            <a:extLst>
              <a:ext uri="{FF2B5EF4-FFF2-40B4-BE49-F238E27FC236}">
                <a16:creationId xmlns:a16="http://schemas.microsoft.com/office/drawing/2014/main" id="{A4E9996C-FBC1-88BA-E42D-3E5CD6B00E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" y="0"/>
            <a:ext cx="12192000" cy="6858000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95192EBA-BBE6-ADE8-CD50-079B4184E390}"/>
              </a:ext>
            </a:extLst>
          </p:cNvPr>
          <p:cNvSpPr txBox="1">
            <a:spLocks/>
          </p:cNvSpPr>
          <p:nvPr/>
        </p:nvSpPr>
        <p:spPr>
          <a:xfrm>
            <a:off x="1006564" y="-134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000">
                <a:solidFill>
                  <a:schemeClr val="tx2"/>
                </a:solidFill>
                <a:latin typeface="Aptos"/>
              </a:rPr>
              <a:t>Kiss József kapcsolatainak vizualizációja</a:t>
            </a:r>
            <a:endParaRPr lang="en-US" sz="3000">
              <a:solidFill>
                <a:schemeClr val="tx2"/>
              </a:solidFill>
              <a:latin typeface="Aptos"/>
            </a:endParaRPr>
          </a:p>
          <a:p>
            <a:pPr algn="ctr"/>
            <a:r>
              <a:rPr lang="hu-HU" sz="2000">
                <a:solidFill>
                  <a:srgbClr val="0070C0"/>
                </a:solidFill>
                <a:ea typeface="+mj-lt"/>
                <a:cs typeface="+mj-lt"/>
              </a:rPr>
              <a:t>https://dhupla.hu/s/dataviz/kissjozsef-kapcsolatihalo/</a:t>
            </a:r>
            <a:endParaRPr lang="hu-HU">
              <a:ea typeface="+mj-lt"/>
              <a:cs typeface="+mj-lt"/>
            </a:endParaRPr>
          </a:p>
          <a:p>
            <a:pPr algn="ctr"/>
            <a:endParaRPr lang="hu-HU" sz="3000">
              <a:solidFill>
                <a:schemeClr val="tx2"/>
              </a:solidFill>
              <a:latin typeface="Aptos"/>
            </a:endParaRPr>
          </a:p>
        </p:txBody>
      </p:sp>
      <p:pic>
        <p:nvPicPr>
          <p:cNvPr id="8" name="Tartalom helye 7" descr="A képen szöveg, képernyőkép, szoftver, Multimédiás szoftver látható&#10;&#10;Automatikusan generált leírás">
            <a:extLst>
              <a:ext uri="{FF2B5EF4-FFF2-40B4-BE49-F238E27FC236}">
                <a16:creationId xmlns:a16="http://schemas.microsoft.com/office/drawing/2014/main" id="{63378DE2-9A6C-8BA5-134A-BF16269DC2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912379"/>
            <a:ext cx="12191998" cy="5945916"/>
          </a:xfr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AFC32C3E-FB54-C893-6CD1-C004CBC0BDBB}"/>
              </a:ext>
            </a:extLst>
          </p:cNvPr>
          <p:cNvSpPr txBox="1"/>
          <p:nvPr/>
        </p:nvSpPr>
        <p:spPr>
          <a:xfrm>
            <a:off x="161199" y="4206052"/>
            <a:ext cx="1525950" cy="85791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88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831" y="1825625"/>
            <a:ext cx="6518338" cy="4351338"/>
          </a:xfrm>
        </p:spPr>
      </p:pic>
      <p:pic>
        <p:nvPicPr>
          <p:cNvPr id="4" name="Tartalom hely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240230D1-475A-0294-C669-5421152CC350}"/>
              </a:ext>
            </a:extLst>
          </p:cNvPr>
          <p:cNvSpPr txBox="1">
            <a:spLocks/>
          </p:cNvSpPr>
          <p:nvPr/>
        </p:nvSpPr>
        <p:spPr>
          <a:xfrm>
            <a:off x="1050737" y="-134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000">
                <a:solidFill>
                  <a:schemeClr val="tx2"/>
                </a:solidFill>
                <a:latin typeface="Aptos"/>
              </a:rPr>
              <a:t>Móricz Zsigmond kapcsolatainak vizualizációja</a:t>
            </a:r>
            <a:endParaRPr lang="en-US" sz="3000">
              <a:solidFill>
                <a:schemeClr val="tx2"/>
              </a:solidFill>
              <a:latin typeface="Aptos"/>
            </a:endParaRPr>
          </a:p>
          <a:p>
            <a:pPr algn="ctr"/>
            <a:r>
              <a:rPr lang="hu-HU" sz="2000">
                <a:solidFill>
                  <a:srgbClr val="0070C0"/>
                </a:solidFill>
                <a:ea typeface="+mj-lt"/>
                <a:cs typeface="+mj-lt"/>
                <a:hlinkClick r:id="rId4"/>
              </a:rPr>
              <a:t>https://dhupla.hu/s/dataviz/moricz-kapcsolatihalo</a:t>
            </a:r>
            <a:r>
              <a:rPr lang="hu-HU" sz="2000">
                <a:solidFill>
                  <a:srgbClr val="0070C0"/>
                </a:solidFill>
                <a:ea typeface="+mj-lt"/>
                <a:cs typeface="+mj-lt"/>
              </a:rPr>
              <a:t> </a:t>
            </a:r>
            <a:endParaRPr lang="hu-HU">
              <a:ea typeface="+mj-lt"/>
              <a:cs typeface="+mj-lt"/>
            </a:endParaRPr>
          </a:p>
          <a:p>
            <a:pPr algn="ctr"/>
            <a:endParaRPr lang="hu-HU" sz="3000">
              <a:solidFill>
                <a:schemeClr val="tx2"/>
              </a:solidFill>
              <a:latin typeface="Aptos"/>
            </a:endParaRPr>
          </a:p>
        </p:txBody>
      </p:sp>
      <p:pic>
        <p:nvPicPr>
          <p:cNvPr id="7" name="Kép 6" descr="A képen szöveg, képernyőkép, tűzijáték, Szilveszter látható&#10;&#10;Automatikusan generált leírás">
            <a:extLst>
              <a:ext uri="{FF2B5EF4-FFF2-40B4-BE49-F238E27FC236}">
                <a16:creationId xmlns:a16="http://schemas.microsoft.com/office/drawing/2014/main" id="{F2B1A84D-BB96-972F-2DD9-B578ECB50B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92935"/>
            <a:ext cx="12192000" cy="606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922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831" y="1825625"/>
            <a:ext cx="6518338" cy="4351338"/>
          </a:xfrm>
        </p:spPr>
      </p:pic>
      <p:pic>
        <p:nvPicPr>
          <p:cNvPr id="4" name="Tartalom hely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240230D1-475A-0294-C669-5421152CC350}"/>
              </a:ext>
            </a:extLst>
          </p:cNvPr>
          <p:cNvSpPr txBox="1">
            <a:spLocks/>
          </p:cNvSpPr>
          <p:nvPr/>
        </p:nvSpPr>
        <p:spPr>
          <a:xfrm>
            <a:off x="1017607" y="1311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000">
                <a:solidFill>
                  <a:schemeClr val="tx2"/>
                </a:solidFill>
                <a:latin typeface="Aptos"/>
              </a:rPr>
              <a:t>Móricz Zsigmond kapcsolatainak vizualizációja</a:t>
            </a:r>
            <a:endParaRPr lang="en-US" sz="3000">
              <a:solidFill>
                <a:schemeClr val="tx2"/>
              </a:solidFill>
              <a:latin typeface="Aptos"/>
            </a:endParaRPr>
          </a:p>
          <a:p>
            <a:pPr algn="ctr"/>
            <a:r>
              <a:rPr lang="hu-HU" sz="2000">
                <a:solidFill>
                  <a:srgbClr val="0070C0"/>
                </a:solidFill>
                <a:ea typeface="+mj-lt"/>
                <a:cs typeface="+mj-lt"/>
                <a:hlinkClick r:id="rId4"/>
              </a:rPr>
              <a:t>https://dhupla.hu/s/dataviz/moricz-kapcsolatihalo</a:t>
            </a:r>
            <a:r>
              <a:rPr lang="hu-HU" sz="2000">
                <a:solidFill>
                  <a:srgbClr val="0070C0"/>
                </a:solidFill>
                <a:ea typeface="+mj-lt"/>
                <a:cs typeface="+mj-lt"/>
              </a:rPr>
              <a:t> </a:t>
            </a:r>
            <a:endParaRPr lang="hu-HU">
              <a:ea typeface="+mj-lt"/>
              <a:cs typeface="+mj-lt"/>
            </a:endParaRPr>
          </a:p>
          <a:p>
            <a:pPr algn="ctr"/>
            <a:endParaRPr lang="hu-HU" sz="3000">
              <a:solidFill>
                <a:schemeClr val="tx2"/>
              </a:solidFill>
              <a:latin typeface="Aptos"/>
            </a:endParaRPr>
          </a:p>
        </p:txBody>
      </p:sp>
      <p:pic>
        <p:nvPicPr>
          <p:cNvPr id="8" name="Kép 7" descr="A képen szöveg, képernyőkép, szoftver, Multimédiás szoftver látható&#10;&#10;Automatikusan generált leírás">
            <a:extLst>
              <a:ext uri="{FF2B5EF4-FFF2-40B4-BE49-F238E27FC236}">
                <a16:creationId xmlns:a16="http://schemas.microsoft.com/office/drawing/2014/main" id="{D8EBFBCE-0674-BEAD-A04C-C03AFF07F09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-146" b="3982"/>
          <a:stretch/>
        </p:blipFill>
        <p:spPr>
          <a:xfrm>
            <a:off x="0" y="1027734"/>
            <a:ext cx="12191962" cy="583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740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F36CA75-CFBF-4844-B719-8FE9EBADA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4A84B9-E564-4DD0-97F8-DBF1C460C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A599609-F5C2-4A0B-A992-913F814A6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02382E0-0A09-46AE-B955-B911CAFE7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DE75D4A-0965-4973-BE75-DECCAC9A9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8B01F49-4D53-6402-0D9B-BDEB9AEC3FA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 l="4769" r="5444"/>
          <a:stretch>
            <a:fillRect/>
          </a:stretch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8254B1B-4F6E-5DD1-CBCF-D3F25E4B817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rcRect l="7565" r="33990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EE8651-FB4D-3F88-E1DB-20E812480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965" y="552807"/>
            <a:ext cx="9801854" cy="2790331"/>
          </a:xfrm>
        </p:spPr>
        <p:txBody>
          <a:bodyPr anchor="b">
            <a:normAutofit/>
          </a:bodyPr>
          <a:lstStyle/>
          <a:p>
            <a:pPr algn="ctr"/>
            <a:endParaRPr lang="en-US" sz="4800">
              <a:solidFill>
                <a:srgbClr val="FFFFFF"/>
              </a:solidFill>
            </a:endParaRPr>
          </a:p>
        </p:txBody>
      </p:sp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AB65CD5E-4DE5-8CCA-F9C5-D6ED972C5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966" y="3510476"/>
            <a:ext cx="9801854" cy="2614231"/>
          </a:xfrm>
        </p:spPr>
        <p:txBody>
          <a:bodyPr anchor="t">
            <a:normAutofit/>
          </a:bodyPr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082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5C68C389-C922-4C1F-B193-42775A921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g15a52cd6c9a_0_0">
            <a:extLst>
              <a:ext uri="{FF2B5EF4-FFF2-40B4-BE49-F238E27FC236}">
                <a16:creationId xmlns:a16="http://schemas.microsoft.com/office/drawing/2014/main" id="{54E853F2-6F2F-E433-82D8-39992DA4619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g15a52cd6c9a_0_0">
            <a:extLst>
              <a:ext uri="{FF2B5EF4-FFF2-40B4-BE49-F238E27FC236}">
                <a16:creationId xmlns:a16="http://schemas.microsoft.com/office/drawing/2014/main" id="{5FB757FE-26CE-B7E1-FB6F-43020649444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80952" y="-846"/>
            <a:ext cx="2824592" cy="826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EF2A8A-83A8-EAE1-CAC9-E8CAB3E497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0329"/>
            <a:ext cx="12192000" cy="646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5874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831" y="1825625"/>
            <a:ext cx="6518338" cy="4351338"/>
          </a:xfrm>
        </p:spPr>
      </p:pic>
      <p:pic>
        <p:nvPicPr>
          <p:cNvPr id="4" name="Tartalom hely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" y="0"/>
            <a:ext cx="12192000" cy="6858000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3E7863BC-34CB-6532-55F9-49C13F29848C}"/>
              </a:ext>
            </a:extLst>
          </p:cNvPr>
          <p:cNvSpPr txBox="1">
            <a:spLocks/>
          </p:cNvSpPr>
          <p:nvPr/>
        </p:nvSpPr>
        <p:spPr>
          <a:xfrm>
            <a:off x="844798" y="-2478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000">
                <a:solidFill>
                  <a:schemeClr val="tx2"/>
                </a:solidFill>
                <a:latin typeface="Aptos"/>
              </a:rPr>
              <a:t>Térképes vizualizáció</a:t>
            </a:r>
          </a:p>
          <a:p>
            <a:pPr algn="ctr"/>
            <a:r>
              <a:rPr lang="hu-HU" sz="2000">
                <a:solidFill>
                  <a:srgbClr val="0070C0"/>
                </a:solidFill>
                <a:ea typeface="+mj-lt"/>
                <a:cs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https://dhupla.hu/page/kreativ/dhupla-map</a:t>
            </a:r>
            <a:r>
              <a:rPr lang="hu-HU" sz="2000">
                <a:solidFill>
                  <a:srgbClr val="0070C0"/>
                </a:solidFill>
                <a:ea typeface="+mj-lt"/>
                <a:cs typeface="+mj-lt"/>
              </a:rPr>
              <a:t> </a:t>
            </a:r>
          </a:p>
        </p:txBody>
      </p:sp>
      <p:pic>
        <p:nvPicPr>
          <p:cNvPr id="2" name="Kép 1" descr="A képen szöveg, térkép, képernyőkép, atlasz látható&#10;&#10;Automatikusan generált leírás">
            <a:extLst>
              <a:ext uri="{FF2B5EF4-FFF2-40B4-BE49-F238E27FC236}">
                <a16:creationId xmlns:a16="http://schemas.microsoft.com/office/drawing/2014/main" id="{3C43427A-0CF8-E44A-7113-76C72F73E7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56449"/>
            <a:ext cx="12192000" cy="611190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C62BE46B-B5C1-DFEC-38F1-DFE2A1414D11}"/>
              </a:ext>
            </a:extLst>
          </p:cNvPr>
          <p:cNvSpPr txBox="1"/>
          <p:nvPr/>
        </p:nvSpPr>
        <p:spPr>
          <a:xfrm>
            <a:off x="128071" y="1069707"/>
            <a:ext cx="1824121" cy="75851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hu-HU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82775E54-A4A8-C38E-0300-D5F7D3426D17}"/>
              </a:ext>
            </a:extLst>
          </p:cNvPr>
          <p:cNvSpPr txBox="1"/>
          <p:nvPr/>
        </p:nvSpPr>
        <p:spPr>
          <a:xfrm>
            <a:off x="128070" y="1923514"/>
            <a:ext cx="1814941" cy="120837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hu-HU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E213D905-2D0E-B3C0-C292-0953495CB439}"/>
              </a:ext>
            </a:extLst>
          </p:cNvPr>
          <p:cNvSpPr txBox="1"/>
          <p:nvPr/>
        </p:nvSpPr>
        <p:spPr>
          <a:xfrm>
            <a:off x="128071" y="3337345"/>
            <a:ext cx="1824121" cy="75851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hu-HU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E6440063-F9B1-9EF5-54F5-4D723C712EEE}"/>
              </a:ext>
            </a:extLst>
          </p:cNvPr>
          <p:cNvSpPr txBox="1"/>
          <p:nvPr/>
        </p:nvSpPr>
        <p:spPr>
          <a:xfrm>
            <a:off x="3414769" y="6174188"/>
            <a:ext cx="4174386" cy="69425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hu-HU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12582B2F-480E-0623-A144-1AD709D2B60F}"/>
              </a:ext>
            </a:extLst>
          </p:cNvPr>
          <p:cNvSpPr txBox="1"/>
          <p:nvPr/>
        </p:nvSpPr>
        <p:spPr>
          <a:xfrm>
            <a:off x="128070" y="4181972"/>
            <a:ext cx="1814941" cy="267728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0538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831" y="1825625"/>
            <a:ext cx="6518338" cy="4351338"/>
          </a:xfrm>
        </p:spPr>
      </p:pic>
      <p:pic>
        <p:nvPicPr>
          <p:cNvPr id="4" name="Tartalom hely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" y="0"/>
            <a:ext cx="12192000" cy="6858000"/>
          </a:xfrm>
          <a:prstGeom prst="rect">
            <a:avLst/>
          </a:prstGeom>
        </p:spPr>
      </p:pic>
      <p:pic>
        <p:nvPicPr>
          <p:cNvPr id="3" name="Kép 2" descr="A képen szöveg, képernyőkép, térkép látható&#10;&#10;Automatikusan generált leírás">
            <a:extLst>
              <a:ext uri="{FF2B5EF4-FFF2-40B4-BE49-F238E27FC236}">
                <a16:creationId xmlns:a16="http://schemas.microsoft.com/office/drawing/2014/main" id="{FA365858-81AA-71DE-EBD3-44B652EE1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1636"/>
            <a:ext cx="12192000" cy="6089643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086EDF9E-0413-82FA-3EFE-AB8E3D62E757}"/>
              </a:ext>
            </a:extLst>
          </p:cNvPr>
          <p:cNvSpPr txBox="1">
            <a:spLocks/>
          </p:cNvSpPr>
          <p:nvPr/>
        </p:nvSpPr>
        <p:spPr>
          <a:xfrm>
            <a:off x="844798" y="-2478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000">
                <a:solidFill>
                  <a:schemeClr val="tx2"/>
                </a:solidFill>
                <a:latin typeface="Aptos"/>
              </a:rPr>
              <a:t>Térképes vizualizáció</a:t>
            </a:r>
          </a:p>
          <a:p>
            <a:pPr algn="ctr"/>
            <a:r>
              <a:rPr lang="hu-HU" sz="2000">
                <a:solidFill>
                  <a:srgbClr val="0070C0"/>
                </a:solidFill>
                <a:ea typeface="+mj-lt"/>
                <a:cs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https://dhupla.hu/page/kreativ/dhupla-map</a:t>
            </a:r>
            <a:r>
              <a:rPr lang="hu-HU" sz="2000">
                <a:solidFill>
                  <a:srgbClr val="0070C0"/>
                </a:solidFill>
                <a:ea typeface="+mj-lt"/>
                <a:cs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25888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831" y="1825625"/>
            <a:ext cx="6518338" cy="4351338"/>
          </a:xfrm>
        </p:spPr>
      </p:pic>
      <p:pic>
        <p:nvPicPr>
          <p:cNvPr id="4" name="Tartalom hely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" y="0"/>
            <a:ext cx="12192000" cy="6858000"/>
          </a:xfrm>
          <a:prstGeom prst="rect">
            <a:avLst/>
          </a:prstGeom>
        </p:spPr>
      </p:pic>
      <p:pic>
        <p:nvPicPr>
          <p:cNvPr id="2" name="Kép 1" descr="A képen szöveg, képernyőkép, térkép látható&#10;&#10;Automatikusan generált leírás">
            <a:extLst>
              <a:ext uri="{FF2B5EF4-FFF2-40B4-BE49-F238E27FC236}">
                <a16:creationId xmlns:a16="http://schemas.microsoft.com/office/drawing/2014/main" id="{BF5E69D4-478F-E858-E2CD-53B82510E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5175"/>
            <a:ext cx="12191999" cy="6089649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7A538291-51FC-6820-FB4E-2C0C60E4AB70}"/>
              </a:ext>
            </a:extLst>
          </p:cNvPr>
          <p:cNvSpPr txBox="1">
            <a:spLocks/>
          </p:cNvSpPr>
          <p:nvPr/>
        </p:nvSpPr>
        <p:spPr>
          <a:xfrm>
            <a:off x="844798" y="-2478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000">
                <a:solidFill>
                  <a:schemeClr val="tx2"/>
                </a:solidFill>
                <a:latin typeface="Aptos"/>
              </a:rPr>
              <a:t>Térképes vizualizáció</a:t>
            </a:r>
          </a:p>
          <a:p>
            <a:pPr algn="ctr"/>
            <a:r>
              <a:rPr lang="hu-HU" sz="2000">
                <a:solidFill>
                  <a:srgbClr val="0070C0"/>
                </a:solidFill>
                <a:ea typeface="+mj-lt"/>
                <a:cs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https://dhupla.hu/page/kreativ/dhupla-map</a:t>
            </a:r>
            <a:r>
              <a:rPr lang="hu-HU" sz="2000">
                <a:solidFill>
                  <a:srgbClr val="0070C0"/>
                </a:solidFill>
                <a:ea typeface="+mj-lt"/>
                <a:cs typeface="+mj-lt"/>
              </a:rPr>
              <a:t> 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CFB84598-9C50-01E1-7899-CE7A3B90D707}"/>
              </a:ext>
            </a:extLst>
          </p:cNvPr>
          <p:cNvSpPr txBox="1"/>
          <p:nvPr/>
        </p:nvSpPr>
        <p:spPr>
          <a:xfrm>
            <a:off x="4140047" y="4282960"/>
            <a:ext cx="1824121" cy="75851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hu-HU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C9C180FA-51B7-C33D-5839-E6E73D08E779}"/>
              </a:ext>
            </a:extLst>
          </p:cNvPr>
          <p:cNvSpPr txBox="1"/>
          <p:nvPr/>
        </p:nvSpPr>
        <p:spPr>
          <a:xfrm>
            <a:off x="9988168" y="5825320"/>
            <a:ext cx="1254917" cy="35456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254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7BC3D-1C21-A082-D152-23520C6C1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rtalom helye 8">
            <a:extLst>
              <a:ext uri="{FF2B5EF4-FFF2-40B4-BE49-F238E27FC236}">
                <a16:creationId xmlns:a16="http://schemas.microsoft.com/office/drawing/2014/main" id="{6300053B-BB31-1851-EF52-94694F9949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831" y="1825625"/>
            <a:ext cx="6518338" cy="4351338"/>
          </a:xfrm>
        </p:spPr>
      </p:pic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225F93DC-A3C6-4F1A-1DF3-80D252CAA9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" y="0"/>
            <a:ext cx="12192000" cy="6858000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FF943E03-89B5-7702-CA2A-9520A46EDCCA}"/>
              </a:ext>
            </a:extLst>
          </p:cNvPr>
          <p:cNvSpPr txBox="1">
            <a:spLocks/>
          </p:cNvSpPr>
          <p:nvPr/>
        </p:nvSpPr>
        <p:spPr>
          <a:xfrm>
            <a:off x="844798" y="-2478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000">
                <a:solidFill>
                  <a:schemeClr val="tx2"/>
                </a:solidFill>
                <a:latin typeface="Aptos"/>
              </a:rPr>
              <a:t>Jókai gazda kertje</a:t>
            </a:r>
            <a:endParaRPr lang="hu-HU" sz="3000" dirty="0">
              <a:solidFill>
                <a:schemeClr val="tx2"/>
              </a:solidFill>
              <a:latin typeface="Aptos"/>
            </a:endParaRPr>
          </a:p>
          <a:p>
            <a:pPr algn="ctr"/>
            <a:r>
              <a:rPr lang="hu-HU" sz="2000" dirty="0">
                <a:solidFill>
                  <a:srgbClr val="0070C0"/>
                </a:solidFill>
                <a:ea typeface="+mj-lt"/>
                <a:cs typeface="+mj-lt"/>
                <a:hlinkClick r:id="rId4"/>
              </a:rPr>
              <a:t>https://jokaikert.oszk.hu</a:t>
            </a:r>
            <a:endParaRPr lang="hu-H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4790BA-DBDB-7E9F-036F-B7148DC37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1919"/>
            <a:ext cx="12192000" cy="604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1275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artalom helye 10">
            <a:extLst>
              <a:ext uri="{FF2B5EF4-FFF2-40B4-BE49-F238E27FC236}">
                <a16:creationId xmlns:a16="http://schemas.microsoft.com/office/drawing/2014/main" id="{B24CAA87-05BD-4FCB-91C8-0F64FCDD0D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90" cy="6858000"/>
          </a:xfrm>
        </p:spPr>
      </p:pic>
      <p:sp>
        <p:nvSpPr>
          <p:cNvPr id="6" name="Alcím 2"/>
          <p:cNvSpPr txBox="1">
            <a:spLocks/>
          </p:cNvSpPr>
          <p:nvPr/>
        </p:nvSpPr>
        <p:spPr>
          <a:xfrm>
            <a:off x="1524000" y="3184485"/>
            <a:ext cx="9144000" cy="61937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600">
                <a:solidFill>
                  <a:schemeClr val="tx2"/>
                </a:solidFill>
                <a:latin typeface="Playfair Display"/>
              </a:rPr>
              <a:t>Köszönjük a figyelmet!</a:t>
            </a:r>
          </a:p>
        </p:txBody>
      </p:sp>
      <p:sp>
        <p:nvSpPr>
          <p:cNvPr id="2" name="Alcím 2">
            <a:extLst>
              <a:ext uri="{FF2B5EF4-FFF2-40B4-BE49-F238E27FC236}">
                <a16:creationId xmlns:a16="http://schemas.microsoft.com/office/drawing/2014/main" id="{B6EFFBFA-8B93-AFC1-8481-DBEC652D5E90}"/>
              </a:ext>
            </a:extLst>
          </p:cNvPr>
          <p:cNvSpPr txBox="1">
            <a:spLocks/>
          </p:cNvSpPr>
          <p:nvPr/>
        </p:nvSpPr>
        <p:spPr>
          <a:xfrm>
            <a:off x="8370955" y="4918311"/>
            <a:ext cx="3114262" cy="72079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800">
                <a:solidFill>
                  <a:schemeClr val="tx2"/>
                </a:solidFill>
                <a:latin typeface="Playfair Display"/>
              </a:rPr>
              <a:t>Szentkereszti Máté: szentkereszti.mate@oszk.hu</a:t>
            </a:r>
            <a:r>
              <a:rPr lang="hu-HU" sz="1800" dirty="0">
                <a:solidFill>
                  <a:schemeClr val="tx2"/>
                </a:solidFill>
                <a:latin typeface="Playfair Display"/>
              </a:rPr>
              <a:t> </a:t>
            </a:r>
            <a:endParaRPr lang="hu-HU" dirty="0">
              <a:solidFill>
                <a:schemeClr val="tx2"/>
              </a:solidFill>
              <a:latin typeface="Calibri"/>
              <a:cs typeface="Calibri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909482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060"/>
        </a:solidFill>
        <a:effectLst/>
      </p:bgPr>
    </p:bg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épen szöveg, kézírás, szirom, növény látható&#10;&#10;Automatikusan generált leírás">
            <a:extLst>
              <a:ext uri="{FF2B5EF4-FFF2-40B4-BE49-F238E27FC236}">
                <a16:creationId xmlns:a16="http://schemas.microsoft.com/office/drawing/2014/main" id="{0FE5A4D8-132B-DF85-2E83-05A04EBA1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333" y="643291"/>
            <a:ext cx="6096000" cy="3990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Google Shape;373;p47">
            <a:extLst>
              <a:ext uri="{FF2B5EF4-FFF2-40B4-BE49-F238E27FC236}">
                <a16:creationId xmlns:a16="http://schemas.microsoft.com/office/drawing/2014/main" id="{FAF487A3-821E-82A3-60C9-F8C0F077DDEE}"/>
              </a:ext>
            </a:extLst>
          </p:cNvPr>
          <p:cNvSpPr txBox="1"/>
          <p:nvPr/>
        </p:nvSpPr>
        <p:spPr>
          <a:xfrm>
            <a:off x="2585600" y="4806607"/>
            <a:ext cx="7020800" cy="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3467" err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</a:rPr>
              <a:t>Digitális</a:t>
            </a:r>
            <a:r>
              <a:rPr lang="en-GB" sz="3467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</a:rPr>
              <a:t> </a:t>
            </a:r>
            <a:r>
              <a:rPr lang="en-GB" sz="3467" err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</a:rPr>
              <a:t>szövegkiadás</a:t>
            </a:r>
          </a:p>
        </p:txBody>
      </p:sp>
    </p:spTree>
    <p:extLst>
      <p:ext uri="{BB962C8B-B14F-4D97-AF65-F5344CB8AC3E}">
        <p14:creationId xmlns:p14="http://schemas.microsoft.com/office/powerpoint/2010/main" val="2494734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B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szöveg, kézírás, papír, Pergamen látható&#10;&#10;Automatikusan generált leírás">
            <a:extLst>
              <a:ext uri="{FF2B5EF4-FFF2-40B4-BE49-F238E27FC236}">
                <a16:creationId xmlns:a16="http://schemas.microsoft.com/office/drawing/2014/main" id="{CCEA1C2D-336F-DF20-E401-B22E3B893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31" y="552091"/>
            <a:ext cx="3328048" cy="4114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Kép 5" descr="A képen szöveg, kézírás, papír, dokumentum látható&#10;&#10;Automatikusan generált leírás">
            <a:extLst>
              <a:ext uri="{FF2B5EF4-FFF2-40B4-BE49-F238E27FC236}">
                <a16:creationId xmlns:a16="http://schemas.microsoft.com/office/drawing/2014/main" id="{523BE190-A2FC-726E-BCB6-9A663A187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5691" y="1089942"/>
            <a:ext cx="3657600" cy="456309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Kép 6" descr="A képen szöveg, képernyőkép, Betűtípus, szám látható&#10;&#10;Automatikusan generált leírás">
            <a:extLst>
              <a:ext uri="{FF2B5EF4-FFF2-40B4-BE49-F238E27FC236}">
                <a16:creationId xmlns:a16="http://schemas.microsoft.com/office/drawing/2014/main" id="{16CD4068-5461-A7EF-C909-4B63CDBC1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672" y="1815204"/>
            <a:ext cx="3657600" cy="4492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Kép 3" descr="A képen szöveg, levél, képernyőkép, kézírás látható&#10;&#10;Automatikusan generált leírás">
            <a:extLst>
              <a:ext uri="{FF2B5EF4-FFF2-40B4-BE49-F238E27FC236}">
                <a16:creationId xmlns:a16="http://schemas.microsoft.com/office/drawing/2014/main" id="{AE96F45F-2B67-5E31-A388-080B125B4E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1585" y="3769338"/>
            <a:ext cx="6096000" cy="28849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005847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6721E869-A1D3-213E-157C-0E9ADC5FA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g15a52cd6c9a_0_0">
            <a:extLst>
              <a:ext uri="{FF2B5EF4-FFF2-40B4-BE49-F238E27FC236}">
                <a16:creationId xmlns:a16="http://schemas.microsoft.com/office/drawing/2014/main" id="{62B70555-B742-1B34-3F64-EE8AF747976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g15a52cd6c9a_0_0">
            <a:extLst>
              <a:ext uri="{FF2B5EF4-FFF2-40B4-BE49-F238E27FC236}">
                <a16:creationId xmlns:a16="http://schemas.microsoft.com/office/drawing/2014/main" id="{A35C3ED8-CBE4-9AAD-F66D-1063B51C00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040400"/>
          </a:xfrm>
          <a:prstGeom prst="rect">
            <a:avLst/>
          </a:prstGeom>
          <a:solidFill>
            <a:schemeClr val="lt1">
              <a:alpha val="69411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hu-HU" sz="3900">
                <a:solidFill>
                  <a:schemeClr val="dk2"/>
                </a:solidFill>
                <a:ea typeface="Calibri Light" panose="020F0302020204030204"/>
                <a:cs typeface="Calibri Light" panose="020F0302020204030204"/>
              </a:rPr>
              <a:t>Miért jó a digitális szövegkiadás?</a:t>
            </a:r>
          </a:p>
        </p:txBody>
      </p:sp>
      <p:sp>
        <p:nvSpPr>
          <p:cNvPr id="94" name="Google Shape;94;g15a52cd6c9a_0_0">
            <a:extLst>
              <a:ext uri="{FF2B5EF4-FFF2-40B4-BE49-F238E27FC236}">
                <a16:creationId xmlns:a16="http://schemas.microsoft.com/office/drawing/2014/main" id="{FDCABCE2-095E-DD82-35D9-00078CA306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25270" y="1125599"/>
            <a:ext cx="11368000" cy="5585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Font typeface="Arial"/>
              <a:buChar char="•"/>
            </a:pPr>
            <a:r>
              <a:rPr lang="hu-HU" dirty="0">
                <a:ea typeface="+mn-lt"/>
                <a:cs typeface="+mn-lt"/>
              </a:rPr>
              <a:t>rugalmas, </a:t>
            </a:r>
            <a:r>
              <a:rPr lang="hu-HU" b="1" dirty="0">
                <a:ea typeface="+mn-lt"/>
                <a:cs typeface="+mn-lt"/>
              </a:rPr>
              <a:t>változó</a:t>
            </a:r>
            <a:r>
              <a:rPr lang="hu-HU" dirty="0">
                <a:ea typeface="+mn-lt"/>
                <a:cs typeface="+mn-lt"/>
              </a:rPr>
              <a:t>, javítható  </a:t>
            </a:r>
            <a:r>
              <a:rPr lang="hu-HU" dirty="0">
                <a:solidFill>
                  <a:srgbClr val="FF0000"/>
                </a:solidFill>
                <a:ea typeface="+mn-lt"/>
                <a:cs typeface="+mn-lt"/>
              </a:rPr>
              <a:t>+1: analóg világban nincs helye</a:t>
            </a:r>
          </a:p>
          <a:p>
            <a:pPr>
              <a:buFont typeface="Arial"/>
              <a:buChar char="•"/>
            </a:pPr>
            <a:r>
              <a:rPr lang="hu-HU" dirty="0">
                <a:ea typeface="+mn-lt"/>
                <a:cs typeface="+mn-lt"/>
              </a:rPr>
              <a:t>nincs terjedelemhatár</a:t>
            </a:r>
          </a:p>
          <a:p>
            <a:pPr>
              <a:buFont typeface="Arial"/>
              <a:buChar char="•"/>
            </a:pPr>
            <a:r>
              <a:rPr lang="hu-HU" dirty="0">
                <a:ea typeface="+mn-lt"/>
                <a:cs typeface="+mn-lt"/>
              </a:rPr>
              <a:t>annotálható</a:t>
            </a:r>
          </a:p>
          <a:p>
            <a:pPr>
              <a:buFont typeface="Arial"/>
              <a:buChar char="•"/>
            </a:pPr>
            <a:r>
              <a:rPr lang="hu-HU" dirty="0">
                <a:ea typeface="+mn-lt"/>
                <a:cs typeface="+mn-lt"/>
              </a:rPr>
              <a:t>összeköthető egyéb tudástárakkal (pl. névtér)</a:t>
            </a:r>
          </a:p>
          <a:p>
            <a:pPr>
              <a:buFont typeface="Arial"/>
              <a:buChar char="•"/>
            </a:pPr>
            <a:r>
              <a:rPr lang="hu-HU" dirty="0">
                <a:ea typeface="+mn-lt"/>
                <a:cs typeface="+mn-lt"/>
              </a:rPr>
              <a:t>több formában, több szinten és folyamatosan publikálható</a:t>
            </a:r>
          </a:p>
          <a:p>
            <a:pPr>
              <a:buFont typeface="Arial"/>
              <a:buChar char="•"/>
            </a:pPr>
            <a:r>
              <a:rPr lang="hu-HU" dirty="0">
                <a:ea typeface="+mn-lt"/>
                <a:cs typeface="+mn-lt"/>
              </a:rPr>
              <a:t>virtuális hagyatékegyesítésre alkalmas</a:t>
            </a:r>
          </a:p>
          <a:p>
            <a:pPr>
              <a:buFont typeface="Arial"/>
              <a:buChar char="•"/>
            </a:pPr>
            <a:r>
              <a:rPr lang="hu-HU" dirty="0">
                <a:ea typeface="+mn-lt"/>
                <a:cs typeface="+mn-lt"/>
              </a:rPr>
              <a:t>műveletek végezhetők vele (keresés, szűrés, szövegbányászat, adatvizualizáció stb.)</a:t>
            </a:r>
          </a:p>
          <a:p>
            <a:pPr>
              <a:buFont typeface="Arial"/>
              <a:buChar char="•"/>
            </a:pPr>
            <a:r>
              <a:rPr lang="hu-HU" dirty="0">
                <a:ea typeface="+mn-lt"/>
                <a:cs typeface="+mn-lt"/>
              </a:rPr>
              <a:t>új módszerekkel kutatható, olvasható (</a:t>
            </a:r>
            <a:r>
              <a:rPr lang="hu-HU" dirty="0" err="1">
                <a:ea typeface="+mn-lt"/>
                <a:cs typeface="+mn-lt"/>
              </a:rPr>
              <a:t>distant</a:t>
            </a:r>
            <a:r>
              <a:rPr lang="hu-HU" dirty="0">
                <a:ea typeface="+mn-lt"/>
                <a:cs typeface="+mn-lt"/>
              </a:rPr>
              <a:t> </a:t>
            </a:r>
            <a:r>
              <a:rPr lang="hu-HU" dirty="0" err="1">
                <a:ea typeface="+mn-lt"/>
                <a:cs typeface="+mn-lt"/>
              </a:rPr>
              <a:t>reading</a:t>
            </a:r>
            <a:r>
              <a:rPr lang="hu-HU" dirty="0">
                <a:ea typeface="+mn-lt"/>
                <a:cs typeface="+mn-lt"/>
              </a:rPr>
              <a:t>)</a:t>
            </a:r>
          </a:p>
          <a:p>
            <a:pPr>
              <a:buFont typeface="Arial"/>
              <a:buChar char="•"/>
            </a:pPr>
            <a:r>
              <a:rPr lang="hu-HU" dirty="0">
                <a:ea typeface="+mn-lt"/>
                <a:cs typeface="+mn-lt"/>
              </a:rPr>
              <a:t>archiválásra alkalmas</a:t>
            </a:r>
          </a:p>
          <a:p>
            <a:pPr>
              <a:buFont typeface="Arial"/>
              <a:buChar char="•"/>
            </a:pPr>
            <a:r>
              <a:rPr lang="hu-HU" dirty="0">
                <a:ea typeface="+mn-lt"/>
                <a:cs typeface="+mn-lt"/>
              </a:rPr>
              <a:t>MI tanítókorpuszok létrehozására alkalmas</a:t>
            </a:r>
          </a:p>
          <a:p>
            <a:pPr>
              <a:buFont typeface="Arial"/>
              <a:buChar char="•"/>
            </a:pPr>
            <a:endParaRPr lang="hu-HU" dirty="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88307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ép 15">
            <a:extLst>
              <a:ext uri="{FF2B5EF4-FFF2-40B4-BE49-F238E27FC236}">
                <a16:creationId xmlns:a16="http://schemas.microsoft.com/office/drawing/2014/main" id="{D3E71BBF-3D8C-4DAC-9B79-382BC0AF3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5"/>
            <a:ext cx="12192000" cy="6851149"/>
          </a:xfrm>
          <a:prstGeom prst="rect">
            <a:avLst/>
          </a:prstGeom>
        </p:spPr>
      </p:pic>
      <p:sp>
        <p:nvSpPr>
          <p:cNvPr id="4" name="Cím 3">
            <a:extLst>
              <a:ext uri="{FF2B5EF4-FFF2-40B4-BE49-F238E27FC236}">
                <a16:creationId xmlns:a16="http://schemas.microsoft.com/office/drawing/2014/main" id="{3503F0AB-516B-4E04-8942-FB2AE53BB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758" y="365125"/>
            <a:ext cx="10515600" cy="1325563"/>
          </a:xfrm>
        </p:spPr>
        <p:txBody>
          <a:bodyPr>
            <a:normAutofit/>
          </a:bodyPr>
          <a:lstStyle/>
          <a:p>
            <a:r>
              <a:rPr lang="hu-HU" sz="6000">
                <a:solidFill>
                  <a:schemeClr val="tx2"/>
                </a:solidFill>
                <a:latin typeface="Playfair Display"/>
              </a:rPr>
              <a:t>A munkafolyamat</a:t>
            </a:r>
          </a:p>
        </p:txBody>
      </p:sp>
      <p:pic>
        <p:nvPicPr>
          <p:cNvPr id="10" name="Tartalom helye 9">
            <a:extLst>
              <a:ext uri="{FF2B5EF4-FFF2-40B4-BE49-F238E27FC236}">
                <a16:creationId xmlns:a16="http://schemas.microsoft.com/office/drawing/2014/main" id="{479DC10D-ABFD-45F8-822C-C2679235BF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4" y="2987074"/>
            <a:ext cx="823449" cy="1260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s://lh5.googleusercontent.com/l_6IQJpv7soRkAXIeVhj3Ns291a-ei1ygQungogpyMHfTtvJDAgtaNO5m1fW46QGw8btFoYMeEb8wrL_ICR1LLrDW4_t6ir2sdaSt_ZeUUU_-HItZrXFBk3gJs-w4qbMLedH-4hnp5enR580FJ9fKYTTfzSVKbFNTT4Ay9GLvSEu33XD8tE-fn-oKpUw">
            <a:extLst>
              <a:ext uri="{FF2B5EF4-FFF2-40B4-BE49-F238E27FC236}">
                <a16:creationId xmlns:a16="http://schemas.microsoft.com/office/drawing/2014/main" id="{4B78ED94-F4AB-40F9-A1CD-89310ADB7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9850">
            <a:off x="798467" y="1566762"/>
            <a:ext cx="2016425" cy="20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3F283ACA-ECA0-42CF-9090-FBF83F9E59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8255" y="2984799"/>
            <a:ext cx="1684622" cy="1260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FA6C8985-68CE-4A7F-A191-1909E21965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1328" y="2984799"/>
            <a:ext cx="3586469" cy="1260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 descr="https://lh5.googleusercontent.com/l_6IQJpv7soRkAXIeVhj3Ns291a-ei1ygQungogpyMHfTtvJDAgtaNO5m1fW46QGw8btFoYMeEb8wrL_ICR1LLrDW4_t6ir2sdaSt_ZeUUU_-HItZrXFBk3gJs-w4qbMLedH-4hnp5enR580FJ9fKYTTfzSVKbFNTT4Ay9GLvSEu33XD8tE-fn-oKpUw">
            <a:extLst>
              <a:ext uri="{FF2B5EF4-FFF2-40B4-BE49-F238E27FC236}">
                <a16:creationId xmlns:a16="http://schemas.microsoft.com/office/drawing/2014/main" id="{7E5A489F-F97A-4CF7-B098-128324398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9850">
            <a:off x="3300234" y="1526607"/>
            <a:ext cx="2016425" cy="20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26A9203E-7281-44A3-AEDA-9D61704D6D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6248" y="2987073"/>
            <a:ext cx="2082354" cy="1258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" descr="https://lh5.googleusercontent.com/l_6IQJpv7soRkAXIeVhj3Ns291a-ei1ygQungogpyMHfTtvJDAgtaNO5m1fW46QGw8btFoYMeEb8wrL_ICR1LLrDW4_t6ir2sdaSt_ZeUUU_-HItZrXFBk3gJs-w4qbMLedH-4hnp5enR580FJ9fKYTTfzSVKbFNTT4Ay9GLvSEu33XD8tE-fn-oKpUw">
            <a:extLst>
              <a:ext uri="{FF2B5EF4-FFF2-40B4-BE49-F238E27FC236}">
                <a16:creationId xmlns:a16="http://schemas.microsoft.com/office/drawing/2014/main" id="{41195B35-0222-4331-8B13-9F16B1968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9850">
            <a:off x="7835192" y="1606536"/>
            <a:ext cx="2016425" cy="20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Kép 25">
            <a:extLst>
              <a:ext uri="{FF2B5EF4-FFF2-40B4-BE49-F238E27FC236}">
                <a16:creationId xmlns:a16="http://schemas.microsoft.com/office/drawing/2014/main" id="{EC6B92CB-AD2C-432E-94F8-40EC86BB6C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053" y="2307891"/>
            <a:ext cx="1380463" cy="454984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626D9CCB-5617-CE91-07B6-E84636481051}"/>
              </a:ext>
            </a:extLst>
          </p:cNvPr>
          <p:cNvSpPr txBox="1"/>
          <p:nvPr/>
        </p:nvSpPr>
        <p:spPr>
          <a:xfrm>
            <a:off x="533797" y="4482370"/>
            <a:ext cx="143486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hu-HU" sz="2000" b="1">
                <a:cs typeface="Calibri"/>
              </a:rPr>
              <a:t>Digitalizált facsimile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59F2F0AE-F81B-A244-D1EE-210A13F3F8F8}"/>
              </a:ext>
            </a:extLst>
          </p:cNvPr>
          <p:cNvSpPr txBox="1"/>
          <p:nvPr/>
        </p:nvSpPr>
        <p:spPr>
          <a:xfrm>
            <a:off x="2188723" y="4548446"/>
            <a:ext cx="236938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hu-HU" sz="2000" b="1">
                <a:cs typeface="Calibri"/>
              </a:rPr>
              <a:t>Átírás - </a:t>
            </a:r>
            <a:r>
              <a:rPr lang="hu-HU" sz="2000" b="1" err="1">
                <a:cs typeface="Calibri"/>
              </a:rPr>
              <a:t>Transkribu</a:t>
            </a:r>
            <a:r>
              <a:rPr lang="hu-HU" sz="2000" b="1" err="1">
                <a:solidFill>
                  <a:srgbClr val="000000"/>
                </a:solidFill>
                <a:latin typeface="Calibri"/>
                <a:cs typeface="Calibri"/>
              </a:rPr>
              <a:t>s</a:t>
            </a:r>
            <a:r>
              <a:rPr lang="hu-HU" sz="2000" b="1">
                <a:cs typeface="Calibri"/>
              </a:rPr>
              <a:t> 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101B9A79-99AE-57C5-7353-0A0D4F14E550}"/>
              </a:ext>
            </a:extLst>
          </p:cNvPr>
          <p:cNvSpPr txBox="1"/>
          <p:nvPr/>
        </p:nvSpPr>
        <p:spPr>
          <a:xfrm>
            <a:off x="5255995" y="4553951"/>
            <a:ext cx="337580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sz="2000" b="1">
                <a:cs typeface="Calibri"/>
              </a:rPr>
              <a:t>TEI XML szerkesztés - </a:t>
            </a:r>
            <a:r>
              <a:rPr lang="hu-HU" sz="2000" b="1" err="1">
                <a:cs typeface="Calibri"/>
              </a:rPr>
              <a:t>Oxygen</a:t>
            </a:r>
            <a:endParaRPr lang="hu-HU" sz="2000" b="1">
              <a:cs typeface="Calibri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C2D443BE-C844-5214-1A71-65AC5C232DFA}"/>
              </a:ext>
            </a:extLst>
          </p:cNvPr>
          <p:cNvSpPr txBox="1"/>
          <p:nvPr/>
        </p:nvSpPr>
        <p:spPr>
          <a:xfrm>
            <a:off x="10007253" y="4559763"/>
            <a:ext cx="139172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hu-HU" sz="2000" b="1">
                <a:cs typeface="Calibri"/>
              </a:rPr>
              <a:t>Publikálás</a:t>
            </a:r>
          </a:p>
        </p:txBody>
      </p:sp>
      <p:sp>
        <p:nvSpPr>
          <p:cNvPr id="8" name="Szövegdoboz 6">
            <a:extLst>
              <a:ext uri="{FF2B5EF4-FFF2-40B4-BE49-F238E27FC236}">
                <a16:creationId xmlns:a16="http://schemas.microsoft.com/office/drawing/2014/main" id="{B0259B1D-57BD-DC6B-B601-D6D648BCBE43}"/>
              </a:ext>
            </a:extLst>
          </p:cNvPr>
          <p:cNvSpPr txBox="1"/>
          <p:nvPr/>
        </p:nvSpPr>
        <p:spPr>
          <a:xfrm>
            <a:off x="2483498" y="2867475"/>
            <a:ext cx="1703305" cy="160615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4957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9B64"/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1F7E4F-8569-7990-392D-CA5C50476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8" y="-633"/>
            <a:ext cx="12181562" cy="6869705"/>
          </a:xfrm>
          <a:prstGeom prst="rect">
            <a:avLst/>
          </a:prstGeom>
        </p:spPr>
      </p:pic>
      <p:pic>
        <p:nvPicPr>
          <p:cNvPr id="336" name="Google Shape;336;g19a1f500a13_0_20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81110" y="939253"/>
            <a:ext cx="5198028" cy="56248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699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23a362c-c89b-4522-9061-67c16863ffa8">
      <Terms xmlns="http://schemas.microsoft.com/office/infopath/2007/PartnerControls"/>
    </lcf76f155ced4ddcb4097134ff3c332f>
    <TaxCatchAll xmlns="7cd7facb-0211-4b65-bd28-37ca4dfdd33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3F5F133A89BB9E48977BE55389E1D3B7" ma:contentTypeVersion="15" ma:contentTypeDescription="Új dokumentum létrehozása." ma:contentTypeScope="" ma:versionID="5e9d9b5f79a91258e12f2de7fa08cfaf">
  <xsd:schema xmlns:xsd="http://www.w3.org/2001/XMLSchema" xmlns:xs="http://www.w3.org/2001/XMLSchema" xmlns:p="http://schemas.microsoft.com/office/2006/metadata/properties" xmlns:ns2="423a362c-c89b-4522-9061-67c16863ffa8" xmlns:ns3="7cd7facb-0211-4b65-bd28-37ca4dfdd33c" targetNamespace="http://schemas.microsoft.com/office/2006/metadata/properties" ma:root="true" ma:fieldsID="657a79f0588c1be3094cca40de3d6a3e" ns2:_="" ns3:_="">
    <xsd:import namespace="423a362c-c89b-4522-9061-67c16863ffa8"/>
    <xsd:import namespace="7cd7facb-0211-4b65-bd28-37ca4dfdd3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3a362c-c89b-4522-9061-67c16863ff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Képcímkék" ma:readOnly="false" ma:fieldId="{5cf76f15-5ced-4ddc-b409-7134ff3c332f}" ma:taxonomyMulti="true" ma:sspId="59951ad8-fa53-4395-b2e0-9b93736b1c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d7facb-0211-4b65-bd28-37ca4dfdd33c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b3b36407-9bf0-42fa-9191-8012ea21230d}" ma:internalName="TaxCatchAll" ma:showField="CatchAllData" ma:web="7cd7facb-0211-4b65-bd28-37ca4dfdd33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3EAF31-5C58-49E6-9613-790C083D8942}">
  <ds:schemaRefs>
    <ds:schemaRef ds:uri="423a362c-c89b-4522-9061-67c16863ffa8"/>
    <ds:schemaRef ds:uri="6e005a41-a88f-4441-9026-a30c18d93dfc"/>
    <ds:schemaRef ds:uri="7cd7facb-0211-4b65-bd28-37ca4dfdd33c"/>
    <ds:schemaRef ds:uri="93b5c331-b593-45c8-bc88-1fbe7339d1d1"/>
    <ds:schemaRef ds:uri="fb1ffc79-e81e-4af2-ab5f-595655f3028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7EC6D0C-E360-47DF-9804-90B13231E5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454FFA5-5694-42BF-8139-CB4BCD21AE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3a362c-c89b-4522-9061-67c16863ffa8"/>
    <ds:schemaRef ds:uri="7cd7facb-0211-4b65-bd28-37ca4dfdd3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722</Words>
  <Application>Microsoft Office PowerPoint</Application>
  <PresentationFormat>Szélesvásznú</PresentationFormat>
  <Paragraphs>131</Paragraphs>
  <Slides>44</Slides>
  <Notes>9</Notes>
  <HiddenSlides>10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44</vt:i4>
      </vt:variant>
    </vt:vector>
  </HeadingPairs>
  <TitlesOfParts>
    <vt:vector size="54" baseType="lpstr">
      <vt:lpstr>Aptos</vt:lpstr>
      <vt:lpstr>Arial</vt:lpstr>
      <vt:lpstr>Calibri</vt:lpstr>
      <vt:lpstr>Calibri Light</vt:lpstr>
      <vt:lpstr>Inter</vt:lpstr>
      <vt:lpstr>Inter Light</vt:lpstr>
      <vt:lpstr>Playfair Display</vt:lpstr>
      <vt:lpstr>Times New Roman</vt:lpstr>
      <vt:lpstr>Wingdings</vt:lpstr>
      <vt:lpstr>Office-téma</vt:lpstr>
      <vt:lpstr>PowerPoint-bemutató</vt:lpstr>
      <vt:lpstr>PowerPoint-bemutató</vt:lpstr>
      <vt:lpstr>Digitális Bölcsészeti Központ</vt:lpstr>
      <vt:lpstr>PowerPoint-bemutató</vt:lpstr>
      <vt:lpstr>PowerPoint-bemutató</vt:lpstr>
      <vt:lpstr>PowerPoint-bemutató</vt:lpstr>
      <vt:lpstr>Miért jó a digitális szövegkiadás?</vt:lpstr>
      <vt:lpstr>A munkafolyamat</vt:lpstr>
      <vt:lpstr>PowerPoint-bemutató</vt:lpstr>
      <vt:lpstr>PowerPoint-bemutató</vt:lpstr>
      <vt:lpstr>PowerPoint-bemutató</vt:lpstr>
      <vt:lpstr>PowerPoint-bemutató</vt:lpstr>
      <vt:lpstr>Workflow</vt:lpstr>
      <vt:lpstr>PowerPoint-bemutató</vt:lpstr>
      <vt:lpstr>Szerkesztőségi környezet: Oxygen-framework</vt:lpstr>
      <vt:lpstr>PowerPoint-bemutató</vt:lpstr>
      <vt:lpstr>Cím helye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Az adatok</vt:lpstr>
      <vt:lpstr>PowerPoint-bemutató</vt:lpstr>
      <vt:lpstr>Adatelemző és -vizualizációs eszközök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user</dc:creator>
  <cp:lastModifiedBy>Kálmán Rita</cp:lastModifiedBy>
  <cp:revision>82</cp:revision>
  <dcterms:created xsi:type="dcterms:W3CDTF">2021-04-22T08:34:32Z</dcterms:created>
  <dcterms:modified xsi:type="dcterms:W3CDTF">2026-03-30T06:08:42Z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0x0101003F5F133A89BB9E48977BE55389E1D3B7</vt:lpwstr>
  </property>
  <property fmtid="{D5CDD505-2E9C-101B-9397-08002B2CF9AE}" pid="3" name="MediaServiceImageTags">
    <vt:lpwstr/>
  </property>
</Properties>
</file>