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294" r:id="rId6"/>
    <p:sldId id="303" r:id="rId7"/>
    <p:sldId id="304" r:id="rId8"/>
    <p:sldId id="305" r:id="rId9"/>
    <p:sldId id="270" r:id="rId10"/>
    <p:sldId id="293" r:id="rId11"/>
    <p:sldId id="302" r:id="rId12"/>
    <p:sldId id="295" r:id="rId13"/>
    <p:sldId id="296" r:id="rId14"/>
    <p:sldId id="261" r:id="rId15"/>
    <p:sldId id="297" r:id="rId16"/>
    <p:sldId id="299" r:id="rId17"/>
    <p:sldId id="300" r:id="rId18"/>
    <p:sldId id="301" r:id="rId19"/>
    <p:sldId id="286" r:id="rId20"/>
    <p:sldId id="285" r:id="rId21"/>
  </p:sldIdLst>
  <p:sldSz cx="9144000" cy="5143500" type="screen16x9"/>
  <p:notesSz cx="6858000" cy="9144000"/>
  <p:embeddedFontLst>
    <p:embeddedFont>
      <p:font typeface="Segoe UI Semibold" panose="020B070204020402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01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68E5E-4406-4E0B-92D0-A97943E20497}" v="1" dt="2026-03-29T20:01:51.375"/>
  </p1510:revLst>
</p1510:revInfo>
</file>

<file path=ppt/tableStyles.xml><?xml version="1.0" encoding="utf-8"?>
<a:tblStyleLst xmlns:a="http://schemas.openxmlformats.org/drawingml/2006/main" def="{FE464744-5EF8-4A23-BA49-EC68D10D153F}">
  <a:tblStyle styleId="{FE464744-5EF8-4A23-BA49-EC68D10D153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8" autoAdjust="0"/>
    <p:restoredTop sz="94694" autoAdjust="0"/>
  </p:normalViewPr>
  <p:slideViewPr>
    <p:cSldViewPr snapToGrid="0">
      <p:cViewPr varScale="1">
        <p:scale>
          <a:sx n="86" d="100"/>
          <a:sy n="86" d="100"/>
        </p:scale>
        <p:origin x="108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97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7798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dirty="0"/>
              <a:t>Köszöntés. Korábbi előadásokra utalás. Útközben cím indoklása.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996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E81C4726-99B3-2CC4-C99D-27FB58526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2E21B0C8-718A-C296-F290-1D4F8E4673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7F527449-8885-68CE-8DF6-A7C7AC5C3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/>
              <a:t>Elsődleges kulcs: Neptun-kód, másodlagos kulcs: </a:t>
            </a:r>
            <a:r>
              <a:rPr lang="hu-HU" dirty="0" err="1"/>
              <a:t>vezetéknév-keresztnév+születési</a:t>
            </a:r>
            <a:r>
              <a:rPr lang="hu-HU" dirty="0"/>
              <a:t> dátum. </a:t>
            </a:r>
          </a:p>
          <a:p>
            <a:pPr lvl="0" rtl="0">
              <a:spcBef>
                <a:spcPts val="0"/>
              </a:spcBef>
              <a:buNone/>
            </a:pPr>
            <a:r>
              <a:rPr lang="hu-HU" dirty="0"/>
              <a:t>Az összevonás után minden folyamatban lévő kölcsönzés és tartozás átkerült a megmaradó rekordba. A régi rekordok nem törlődtek, inaktív státuszt kaptak. Közel 130 e rekord feldolgozás, 50+ tábla érintésével (napi működés közbeni végrehajtás)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92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8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F26DB000-E9AF-2803-C842-7433D107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286E4BF8-2AAD-CAAF-021E-80D8C4E2EF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2E59B8FE-263B-7570-F2D2-B54C9C0890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72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74DE5EA6-C373-09EE-2E6B-2B16ABB84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7339E26F-0E65-EFE6-4267-8AD4BA5CF5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547FDD08-7D9F-56AB-5C4D-4AC3EBD44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92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BAD9F91E-FFCD-E17A-3395-FAD632AC8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1ACD539A-4827-749E-7320-33489EA0AD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5D692FA0-0BC9-017E-955B-43CC304537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/>
              <a:t>OPAC/UX – felület nézet, nyelv, keresés </a:t>
            </a:r>
            <a:r>
              <a:rPr lang="hu-HU" dirty="0" err="1"/>
              <a:t>testreszabása</a:t>
            </a:r>
            <a:r>
              <a:rPr lang="hu-HU"/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hu-HU"/>
              <a:t>Előjegyzés</a:t>
            </a:r>
            <a:r>
              <a:rPr lang="hu-HU" dirty="0"/>
              <a:t>/foglalás – kommunikáció, beállítások</a:t>
            </a:r>
          </a:p>
          <a:p>
            <a:pPr lvl="0" rtl="0">
              <a:spcBef>
                <a:spcPts val="0"/>
              </a:spcBef>
              <a:buNone/>
            </a:pPr>
            <a:r>
              <a:rPr lang="hu-HU" dirty="0"/>
              <a:t>Online beiratkozás</a:t>
            </a:r>
          </a:p>
          <a:p>
            <a:pPr lvl="0" rtl="0">
              <a:spcBef>
                <a:spcPts val="0"/>
              </a:spcBef>
              <a:buNone/>
            </a:pPr>
            <a:r>
              <a:rPr lang="hu-HU" dirty="0"/>
              <a:t>Infrastruktúra: </a:t>
            </a:r>
            <a:r>
              <a:rPr lang="hu-HU" dirty="0" err="1"/>
              <a:t>Entra</a:t>
            </a:r>
            <a:r>
              <a:rPr lang="hu-HU" dirty="0"/>
              <a:t> ID SSO bevezetése, RFID, tűzfal további hangolás, IT monitoring)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1091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5D4D35FF-AD63-C0F3-65EC-2E1E0E631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DE6DE4E4-C8DC-19F8-83F3-334569A7D6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398DCB40-E07C-FF0F-3700-C21BF1BCCD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/>
              <a:t>Teljes körű </a:t>
            </a:r>
            <a:r>
              <a:rPr lang="hu-HU" dirty="0" err="1"/>
              <a:t>bibl</a:t>
            </a:r>
            <a:r>
              <a:rPr lang="hu-HU" dirty="0"/>
              <a:t>. Összevonás – koncepció és eszközválasztás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558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1C134158-5B3A-D9E4-B36E-947674AE0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DE92FF60-3BD3-E858-8339-3718D77001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ECE2D21F-D912-6DFE-0A1C-AC62B5C5E8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454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/>
              <a:t>Köszönet: Czoboly Miklós és Qulto csapat, Thék György és </a:t>
            </a:r>
            <a:r>
              <a:rPr lang="hu-HU" dirty="0" err="1"/>
              <a:t>Infoker</a:t>
            </a:r>
            <a:r>
              <a:rPr lang="hu-HU" dirty="0"/>
              <a:t> csapat, Czeglédi Éva és Ex-Libris csapat, </a:t>
            </a:r>
            <a:r>
              <a:rPr lang="hu-HU" dirty="0" err="1"/>
              <a:t>Liberty</a:t>
            </a:r>
            <a:r>
              <a:rPr lang="hu-HU" dirty="0"/>
              <a:t> csapat, MUNKATÁRSAK!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873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356AD0BC-DEDB-B96B-E1A2-50482547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E5675811-B06C-0FEB-E7DC-7B9CD6096D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D4A0C88C-A8CE-37C4-0EBF-85057731C5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/>
              <a:t>Egyik vonal közös rendszer. Tervek, 2018 EBSCO discovery. </a:t>
            </a:r>
          </a:p>
          <a:p>
            <a:pPr lvl="0" rtl="0">
              <a:spcBef>
                <a:spcPts val="0"/>
              </a:spcBef>
              <a:buNone/>
            </a:pPr>
            <a:r>
              <a:rPr lang="hu-HU" dirty="0"/>
              <a:t>Másik vonal közösség.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27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FEC61D1D-E9D9-9294-4668-B66FC1914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FDCBBE45-DCF2-E717-BB8F-E4DD7869A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DC4264B8-6901-A284-A5FF-C5FDEFB99D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/>
              <a:t>2025 nyarán összeköltözés, szeptemberben 3 IKR. Fizikailag egy helyszín, különböző rendszerek – diaváltás!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713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5A407B54-5183-6E8D-563F-9EB1B16EA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4E4F1917-334C-B35C-5658-826F5245BF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54BC0280-52F6-BB62-ED91-954383BC9B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34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55F9CA92-3A84-847A-C3A2-D6974B57F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7D789BB1-B19C-FBD1-A423-09427CB5F1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17C25BE3-1451-955F-F101-1C8E3FAF64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75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80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5E7E8041-7D79-13D0-0118-6ED55054F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78C7FB8B-1FC8-F34C-86B2-E0B526721F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BE99298E-807A-302E-CC57-AA94BC3A6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2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914D2B45-0B3A-E8FF-C675-0428CA3F6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1CA04409-5764-38A0-155D-5FC16E9DDD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51A4CF44-D805-3883-A79D-A73CDCDD7F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/>
              <a:t>Egyelőre ad hoc összevonások történtek csak az előjegyzések zavartalan működése érdekében. A teljes állományduplum-összevonás koncepciója még kidolgozás alatt van. </a:t>
            </a:r>
          </a:p>
          <a:p>
            <a:pPr lvl="0" rtl="0">
              <a:spcBef>
                <a:spcPts val="0"/>
              </a:spcBef>
              <a:buNone/>
            </a:pPr>
            <a:r>
              <a:rPr lang="hu-HU" dirty="0"/>
              <a:t>Eltérő szakozás!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89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A9C8F9D0-146C-807D-F896-2236F796F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42A3B5A8-11DF-1127-E4CA-AC4B96AF34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89F07826-7289-A10D-4D16-8435EBD5A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/>
              <a:t>Három lelőhelyről fizikai példányok begyűjtése. Új feldolgozási útmutató alapján szak-</a:t>
            </a:r>
            <a:r>
              <a:rPr lang="hu-HU" dirty="0" err="1"/>
              <a:t>ba</a:t>
            </a:r>
            <a:r>
              <a:rPr lang="hu-HU" dirty="0"/>
              <a:t> sorolás, korábbi címleírások alapján kiválasztani a megfelelő </a:t>
            </a:r>
            <a:r>
              <a:rPr lang="hu-HU" dirty="0" err="1"/>
              <a:t>bibl.rekordot</a:t>
            </a:r>
            <a:r>
              <a:rPr lang="hu-HU" dirty="0"/>
              <a:t>, egységesítés futtatása a </a:t>
            </a:r>
            <a:r>
              <a:rPr lang="hu-HU" dirty="0" err="1"/>
              <a:t>Liberty</a:t>
            </a:r>
            <a:r>
              <a:rPr lang="hu-HU" dirty="0"/>
              <a:t>-ben. Maradó </a:t>
            </a:r>
            <a:r>
              <a:rPr lang="hu-HU" dirty="0" err="1"/>
              <a:t>bibl.leírásnál</a:t>
            </a:r>
            <a:r>
              <a:rPr lang="hu-HU" dirty="0"/>
              <a:t> Osztályozás és Témakör beállítás. Példányrekordoknál jelzet átírása. Könyvekre </a:t>
            </a:r>
            <a:r>
              <a:rPr lang="hu-HU" dirty="0" err="1"/>
              <a:t>felkerük</a:t>
            </a:r>
            <a:r>
              <a:rPr lang="hu-HU" dirty="0"/>
              <a:t> az új jelzet. 3 példány kerül szabadpolcra, a többi raktárba.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17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>
            <a:extLst>
              <a:ext uri="{FF2B5EF4-FFF2-40B4-BE49-F238E27FC236}">
                <a16:creationId xmlns:a16="http://schemas.microsoft.com/office/drawing/2014/main" id="{F9221921-C9D0-1EF4-E78F-90498E3E2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3E030D-24F2-E730-2967-9596CC7FD9B1}"/>
              </a:ext>
            </a:extLst>
          </p:cNvPr>
          <p:cNvSpPr/>
          <p:nvPr userDrawn="1"/>
        </p:nvSpPr>
        <p:spPr>
          <a:xfrm>
            <a:off x="1256371" y="654205"/>
            <a:ext cx="2765502" cy="39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B186BD-FAC2-A6E4-E445-B7C9A548EAAA}"/>
              </a:ext>
            </a:extLst>
          </p:cNvPr>
          <p:cNvSpPr/>
          <p:nvPr userDrawn="1"/>
        </p:nvSpPr>
        <p:spPr>
          <a:xfrm>
            <a:off x="182880" y="278674"/>
            <a:ext cx="3396343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8B9DF5A-C0B8-F245-FE63-514F0F718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9" t="7736" r="-4087" b="-5379"/>
          <a:stretch/>
        </p:blipFill>
        <p:spPr>
          <a:xfrm>
            <a:off x="0" y="1"/>
            <a:ext cx="9144000" cy="1776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612020B-D9BC-C0A1-9FD3-40FD242C3F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3E030D-24F2-E730-2967-9596CC7FD9B1}"/>
              </a:ext>
            </a:extLst>
          </p:cNvPr>
          <p:cNvSpPr/>
          <p:nvPr userDrawn="1"/>
        </p:nvSpPr>
        <p:spPr>
          <a:xfrm>
            <a:off x="1256371" y="654205"/>
            <a:ext cx="2765502" cy="39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8A2004-7ECA-5C08-0C38-57D294BCA9CC}"/>
              </a:ext>
            </a:extLst>
          </p:cNvPr>
          <p:cNvSpPr/>
          <p:nvPr userDrawn="1"/>
        </p:nvSpPr>
        <p:spPr>
          <a:xfrm>
            <a:off x="209006" y="322217"/>
            <a:ext cx="3405051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592C7CB-A7DA-6180-6B0F-C30742787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9" t="7736" r="-4087" b="-5379"/>
          <a:stretch/>
        </p:blipFill>
        <p:spPr>
          <a:xfrm>
            <a:off x="0" y="1"/>
            <a:ext cx="9144000" cy="17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9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>
            <a:extLst>
              <a:ext uri="{FF2B5EF4-FFF2-40B4-BE49-F238E27FC236}">
                <a16:creationId xmlns:a16="http://schemas.microsoft.com/office/drawing/2014/main" id="{D73EE193-0498-5FE6-06BD-FE55F6402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80B435-2D41-9DF3-CC6D-D6376AC4D5AE}"/>
              </a:ext>
            </a:extLst>
          </p:cNvPr>
          <p:cNvSpPr/>
          <p:nvPr userDrawn="1"/>
        </p:nvSpPr>
        <p:spPr>
          <a:xfrm>
            <a:off x="1465731" y="699247"/>
            <a:ext cx="2635622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BFC1BA-D56A-48B3-07F7-8DA75B3F7981}"/>
              </a:ext>
            </a:extLst>
          </p:cNvPr>
          <p:cNvSpPr/>
          <p:nvPr userDrawn="1"/>
        </p:nvSpPr>
        <p:spPr>
          <a:xfrm>
            <a:off x="217714" y="278674"/>
            <a:ext cx="3622766" cy="1419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5CB3617-BFF8-D159-C7A6-57E1A3A598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9" t="7736" r="-4087" b="-5379"/>
          <a:stretch/>
        </p:blipFill>
        <p:spPr>
          <a:xfrm>
            <a:off x="0" y="1"/>
            <a:ext cx="9144000" cy="17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4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bg>
      <p:bgPr>
        <a:solidFill>
          <a:schemeClr val="bg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>
            <a:extLst>
              <a:ext uri="{FF2B5EF4-FFF2-40B4-BE49-F238E27FC236}">
                <a16:creationId xmlns:a16="http://schemas.microsoft.com/office/drawing/2014/main" id="{114AE9B5-8E20-9CC6-B87C-EDC866925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5836"/>
          <a:stretch/>
        </p:blipFill>
        <p:spPr>
          <a:xfrm>
            <a:off x="0" y="4414982"/>
            <a:ext cx="9144000" cy="72851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750374DF-F485-FFF1-52D6-9DDB86CBE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19600"/>
            <a:ext cx="723900" cy="723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ody">
    <p:bg>
      <p:bgPr>
        <a:solidFill>
          <a:schemeClr val="bg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72F76F4-6B35-2736-0075-048026F7C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978718-56E3-5F4F-408A-688D485C1320}"/>
              </a:ext>
            </a:extLst>
          </p:cNvPr>
          <p:cNvSpPr/>
          <p:nvPr userDrawn="1"/>
        </p:nvSpPr>
        <p:spPr>
          <a:xfrm>
            <a:off x="1213338" y="536331"/>
            <a:ext cx="2549770" cy="369277"/>
          </a:xfrm>
          <a:prstGeom prst="rect">
            <a:avLst/>
          </a:prstGeom>
          <a:solidFill>
            <a:srgbClr val="FEE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CB939B-24B5-01AF-4771-0F904BCE2229}"/>
              </a:ext>
            </a:extLst>
          </p:cNvPr>
          <p:cNvSpPr/>
          <p:nvPr userDrawn="1"/>
        </p:nvSpPr>
        <p:spPr>
          <a:xfrm>
            <a:off x="200297" y="174171"/>
            <a:ext cx="2873829" cy="984069"/>
          </a:xfrm>
          <a:prstGeom prst="rect">
            <a:avLst/>
          </a:prstGeom>
          <a:solidFill>
            <a:srgbClr val="FEE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F7B6895-E923-8230-5431-012031364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9" t="7736" r="-4087" b="-5379"/>
          <a:stretch/>
        </p:blipFill>
        <p:spPr>
          <a:xfrm>
            <a:off x="0" y="1"/>
            <a:ext cx="9144000" cy="17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7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5" y="44503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4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1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5" y="44503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4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94557" y="1779223"/>
            <a:ext cx="6367800" cy="528044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28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94561" y="2307267"/>
            <a:ext cx="6367463" cy="500210"/>
          </a:xfrm>
        </p:spPr>
        <p:txBody>
          <a:bodyPr/>
          <a:lstStyle>
            <a:lvl1pPr>
              <a:defRPr sz="2400" baseline="0">
                <a:solidFill>
                  <a:srgbClr val="D9D9D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5" y="44503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5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hu" sz="1000" smtClean="0">
                <a:solidFill>
                  <a:schemeClr val="dk2"/>
                </a:solidFill>
              </a:rPr>
              <a:pPr algn="r"/>
              <a:t>‹#›</a:t>
            </a:fld>
            <a:endParaRPr lang="h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4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i-bge.h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catalog.uni-bge.hu/library/opac/search.do?mode=BASIC&amp;modeRadio=KEYWORD&amp;searchTarget=THIS_LIBRARY&amp;=meg%C3%BAjul%C3%A1s&amp;=v%C3%A1ls%C3%A1g&amp;=%C3%A9s&amp;queryTerm=%22valsag%20es%20megujulas%20%3A%20mult%2C%20jelen%20es%20jovo%20a%20vilaggazdasagban%22&amp;=BASIC&amp;operator=bestMatch&amp;includeNonPhysicalItems=true&amp;timeScale=ANY_TIME&amp;limit=%C3%96sszes&amp;gmd=%C3%96sszes&amp;branch=%C3%96sszes&amp;resourceCollection=%C3%96sszes&amp;activeMenuItem=fal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200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4D15A6C2-C470-44E5-88E9-A56BD1DB1C00}"/>
              </a:ext>
            </a:extLst>
          </p:cNvPr>
          <p:cNvSpPr txBox="1">
            <a:spLocks/>
          </p:cNvSpPr>
          <p:nvPr/>
        </p:nvSpPr>
        <p:spPr>
          <a:xfrm>
            <a:off x="451210" y="2523282"/>
            <a:ext cx="6767172" cy="239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all" baseline="0">
                <a:solidFill>
                  <a:schemeClr val="dk1"/>
                </a:solidFill>
                <a:latin typeface="Segoe UI Semibold" panose="020B0702040204020203" pitchFamily="34" charset="0"/>
                <a:ea typeface="Arial"/>
                <a:cs typeface="Segoe UI Semibold" panose="020B0702040204020203" pitchFamily="34" charset="0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ÚTKÖZBEN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b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cap="none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Tapasztalatok három IKR-ről</a:t>
            </a:r>
          </a:p>
          <a:p>
            <a:r>
              <a:rPr lang="hu-HU" sz="2000" cap="none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</a:rPr>
              <a:t>a Liberty platformra történő váltásról</a:t>
            </a:r>
          </a:p>
          <a:p>
            <a:r>
              <a:rPr lang="hu-HU" sz="2000" cap="none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</a:rPr>
              <a:t>a BGE Egyetemi Könyvtárában</a:t>
            </a:r>
          </a:p>
          <a:p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000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KOROM SZILVIA</a:t>
            </a:r>
          </a:p>
          <a:p>
            <a:endParaRPr lang="hu-HU" sz="18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2026. Március 30.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152A07F-F15E-70A1-E14C-646ADF07E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957" y="4464424"/>
            <a:ext cx="1717805" cy="63918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716A136F-F16A-F775-36D5-DAC1BCEF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77F70351-48FE-E9D6-2B8C-7533A5F5FB2D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A017703-EC99-E81D-C9DD-E212DA938C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Olvasói profil – ugyanazon olvasó, három verzióban</a:t>
            </a:r>
            <a:b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680E299-62E7-326D-40B5-445096566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3" y="1017588"/>
            <a:ext cx="5760720" cy="333883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0F894B8-E40C-015E-6AC9-6D707299B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3" y="967383"/>
            <a:ext cx="8555910" cy="265108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9C84D1E-05C3-E34C-9A42-43C614E4D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483" y="976792"/>
            <a:ext cx="4715440" cy="274287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3F35CC8-39A2-B121-050D-042A9FF9A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45" y="3652406"/>
            <a:ext cx="8513905" cy="67007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060568E-0928-D67D-42A9-E64D70CCA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06" y="1863444"/>
            <a:ext cx="8919587" cy="1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61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 Introduction to Database Management Systems (DBMS) | by Sai kumaresh🚀 |  Medium">
            <a:extLst>
              <a:ext uri="{FF2B5EF4-FFF2-40B4-BE49-F238E27FC236}">
                <a16:creationId xmlns:a16="http://schemas.microsoft.com/office/drawing/2014/main" id="{A837DBF8-E49E-596C-B406-59B702B3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r="399" b="4533"/>
          <a:stretch>
            <a:fillRect/>
          </a:stretch>
        </p:blipFill>
        <p:spPr bwMode="auto">
          <a:xfrm>
            <a:off x="1713244" y="359766"/>
            <a:ext cx="5731371" cy="4312927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4CDF31B-F48B-ECFA-E5F9-B4A61CB83657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A62B9D84-68A0-1826-9B80-441DA932858D}"/>
              </a:ext>
            </a:extLst>
          </p:cNvPr>
          <p:cNvSpPr txBox="1">
            <a:spLocks/>
          </p:cNvSpPr>
          <p:nvPr/>
        </p:nvSpPr>
        <p:spPr>
          <a:xfrm>
            <a:off x="386047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Mi minden lett kereshető?</a:t>
            </a:r>
            <a:b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E6610D8-5258-60D2-549C-AB0CCF45A351}"/>
              </a:ext>
            </a:extLst>
          </p:cNvPr>
          <p:cNvGrpSpPr/>
          <p:nvPr/>
        </p:nvGrpSpPr>
        <p:grpSpPr>
          <a:xfrm>
            <a:off x="284478" y="1379734"/>
            <a:ext cx="3769360" cy="906511"/>
            <a:chOff x="1661160" y="2314683"/>
            <a:chExt cx="3870960" cy="938261"/>
          </a:xfrm>
        </p:grpSpPr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86BD483E-0C55-D0FF-C126-86A22B5BB716}"/>
                </a:ext>
              </a:extLst>
            </p:cNvPr>
            <p:cNvSpPr txBox="1"/>
            <p:nvPr/>
          </p:nvSpPr>
          <p:spPr>
            <a:xfrm>
              <a:off x="1661160" y="2314683"/>
              <a:ext cx="31013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800" b="1" i="0" dirty="0">
                  <a:solidFill>
                    <a:srgbClr val="C4BF4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HELYI KATALÓGUSOK</a:t>
              </a:r>
              <a:endPara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Összekötő: szögletes 6">
              <a:extLst>
                <a:ext uri="{FF2B5EF4-FFF2-40B4-BE49-F238E27FC236}">
                  <a16:creationId xmlns:a16="http://schemas.microsoft.com/office/drawing/2014/main" id="{7C11C6C4-AAAD-6095-381B-16A7E136F0B9}"/>
                </a:ext>
              </a:extLst>
            </p:cNvPr>
            <p:cNvCxnSpPr/>
            <p:nvPr/>
          </p:nvCxnSpPr>
          <p:spPr>
            <a:xfrm>
              <a:off x="1744980" y="2684015"/>
              <a:ext cx="3787140" cy="440185"/>
            </a:xfrm>
            <a:prstGeom prst="bentConnector3">
              <a:avLst>
                <a:gd name="adj1" fmla="val 7736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122E9DC5-3FAF-B803-51E3-178BFB4643B0}"/>
                </a:ext>
              </a:extLst>
            </p:cNvPr>
            <p:cNvSpPr txBox="1"/>
            <p:nvPr/>
          </p:nvSpPr>
          <p:spPr>
            <a:xfrm>
              <a:off x="1661160" y="2729724"/>
              <a:ext cx="3200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i="0" dirty="0">
                  <a:solidFill>
                    <a:schemeClr val="accent2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Korábbi </a:t>
              </a:r>
              <a:r>
                <a:rPr lang="hu-HU" i="0" dirty="0" err="1">
                  <a:solidFill>
                    <a:schemeClr val="accent2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Aleph</a:t>
              </a:r>
              <a:r>
                <a:rPr lang="hu-HU" i="0" dirty="0">
                  <a:solidFill>
                    <a:schemeClr val="accent2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hu-HU" i="0" dirty="0" err="1">
                  <a:solidFill>
                    <a:schemeClr val="accent2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TextLib</a:t>
              </a:r>
              <a:r>
                <a:rPr lang="hu-HU" i="0" dirty="0">
                  <a:solidFill>
                    <a:schemeClr val="accent2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Huntéka,</a:t>
              </a:r>
            </a:p>
            <a:p>
              <a:r>
                <a:rPr lang="hu-HU" i="0" dirty="0">
                  <a:solidFill>
                    <a:schemeClr val="accent2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Szikla állományok</a:t>
              </a:r>
              <a:endParaRPr lang="hu-HU" sz="120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A05E444E-A970-5E20-7EDF-39C852E2EFCE}"/>
              </a:ext>
            </a:extLst>
          </p:cNvPr>
          <p:cNvGrpSpPr/>
          <p:nvPr/>
        </p:nvGrpSpPr>
        <p:grpSpPr>
          <a:xfrm>
            <a:off x="5057950" y="1284584"/>
            <a:ext cx="3699188" cy="998551"/>
            <a:chOff x="6358432" y="2219533"/>
            <a:chExt cx="3800788" cy="992201"/>
          </a:xfrm>
        </p:grpSpPr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1952EA9D-87E1-80DE-5973-71EAF61EC1DC}"/>
                </a:ext>
              </a:extLst>
            </p:cNvPr>
            <p:cNvSpPr txBox="1"/>
            <p:nvPr/>
          </p:nvSpPr>
          <p:spPr>
            <a:xfrm>
              <a:off x="7042640" y="2219533"/>
              <a:ext cx="31013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u-HU" sz="1600" b="1" dirty="0">
                  <a:solidFill>
                    <a:srgbClr val="C4BF4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ELŐFIZETETT ADATBÁZISOK</a:t>
              </a:r>
              <a:endParaRPr lang="hu-H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Összekötő: szögletes 10">
              <a:extLst>
                <a:ext uri="{FF2B5EF4-FFF2-40B4-BE49-F238E27FC236}">
                  <a16:creationId xmlns:a16="http://schemas.microsoft.com/office/drawing/2014/main" id="{8A585F78-72BB-B393-4965-A85626267C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432" y="2588865"/>
              <a:ext cx="3787140" cy="440185"/>
            </a:xfrm>
            <a:prstGeom prst="bentConnector3">
              <a:avLst>
                <a:gd name="adj1" fmla="val 77364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EA297D11-4C08-6CE5-7ABB-D3B2D9669FDD}"/>
                </a:ext>
              </a:extLst>
            </p:cNvPr>
            <p:cNvSpPr txBox="1"/>
            <p:nvPr/>
          </p:nvSpPr>
          <p:spPr>
            <a:xfrm>
              <a:off x="6958820" y="2626959"/>
              <a:ext cx="3200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hu-HU" sz="1600" i="0" err="1">
                  <a:solidFill>
                    <a:schemeClr val="bg2"/>
                  </a:solidFill>
                  <a:effectLst/>
                  <a:latin typeface="Calibri"/>
                  <a:ea typeface="Calibri"/>
                  <a:cs typeface="Calibri"/>
                </a:rPr>
                <a:t>ProQuest</a:t>
              </a:r>
              <a:r>
                <a:rPr lang="hu-HU" sz="1600" i="0" dirty="0">
                  <a:solidFill>
                    <a:schemeClr val="bg2"/>
                  </a:solidFill>
                  <a:effectLst/>
                  <a:latin typeface="Calibri"/>
                  <a:ea typeface="Calibri"/>
                  <a:cs typeface="Calibri"/>
                </a:rPr>
                <a:t>, EBSCO, </a:t>
              </a:r>
              <a:r>
                <a:rPr lang="hu-HU" sz="1600" i="0" err="1">
                  <a:solidFill>
                    <a:schemeClr val="bg2"/>
                  </a:solidFill>
                  <a:effectLst/>
                  <a:latin typeface="Calibri"/>
                  <a:ea typeface="Calibri"/>
                  <a:cs typeface="Calibri"/>
                </a:rPr>
                <a:t>Jstore</a:t>
              </a:r>
              <a:r>
                <a:rPr lang="hu-HU" sz="1600" i="0" dirty="0">
                  <a:solidFill>
                    <a:schemeClr val="bg2"/>
                  </a:solidFill>
                  <a:effectLst/>
                  <a:latin typeface="Calibri"/>
                  <a:ea typeface="Calibri"/>
                  <a:cs typeface="Calibri"/>
                </a:rPr>
                <a:t>,</a:t>
              </a:r>
            </a:p>
            <a:p>
              <a:pPr algn="r"/>
              <a:r>
                <a:rPr lang="hu-HU" sz="1600">
                  <a:solidFill>
                    <a:schemeClr val="bg2"/>
                  </a:solidFill>
                  <a:latin typeface="Calibri"/>
                  <a:ea typeface="Calibri"/>
                  <a:cs typeface="Calibri"/>
                </a:rPr>
                <a:t>ADT, Szaktárs, </a:t>
              </a:r>
              <a:r>
                <a:rPr lang="hu-HU" sz="1600" err="1">
                  <a:solidFill>
                    <a:schemeClr val="bg2"/>
                  </a:solidFill>
                  <a:latin typeface="Calibri"/>
                  <a:ea typeface="Calibri"/>
                  <a:cs typeface="Calibri"/>
                </a:rPr>
                <a:t>TypoTex</a:t>
              </a:r>
              <a:r>
                <a:rPr lang="hu-HU" sz="1600" dirty="0">
                  <a:solidFill>
                    <a:schemeClr val="bg2"/>
                  </a:solidFill>
                  <a:latin typeface="Calibri"/>
                  <a:ea typeface="Calibri"/>
                  <a:cs typeface="Calibri"/>
                </a:rPr>
                <a:t>, stb.</a:t>
              </a:r>
              <a:endParaRPr lang="hu-HU" dirty="0">
                <a:solidFill>
                  <a:schemeClr val="bg2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03BF3B95-1655-5879-93C3-116F46F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478" y="3734932"/>
            <a:ext cx="1806031" cy="444769"/>
          </a:xfrm>
          <a:prstGeom prst="rect">
            <a:avLst/>
          </a:prstGeom>
        </p:spPr>
      </p:pic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5B62C11-9767-ADEE-7908-E7D27DE7A88D}"/>
              </a:ext>
            </a:extLst>
          </p:cNvPr>
          <p:cNvGrpSpPr/>
          <p:nvPr/>
        </p:nvGrpSpPr>
        <p:grpSpPr>
          <a:xfrm>
            <a:off x="290828" y="2411501"/>
            <a:ext cx="3769360" cy="891201"/>
            <a:chOff x="290828" y="2411501"/>
            <a:chExt cx="3769360" cy="891201"/>
          </a:xfrm>
        </p:grpSpPr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84D0973B-9452-C693-4059-D65055E7DB51}"/>
                </a:ext>
              </a:extLst>
            </p:cNvPr>
            <p:cNvSpPr txBox="1"/>
            <p:nvPr/>
          </p:nvSpPr>
          <p:spPr>
            <a:xfrm>
              <a:off x="290828" y="2624334"/>
              <a:ext cx="31013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hu-HU" sz="1800" b="1">
                  <a:solidFill>
                    <a:srgbClr val="C4BF49"/>
                  </a:solidFill>
                  <a:latin typeface="Calibri"/>
                  <a:ea typeface="Calibri"/>
                  <a:cs typeface="Calibri"/>
                </a:rPr>
                <a:t>DIGITÁLIS GYŰJTEMÉNYEK</a:t>
              </a:r>
              <a:endParaRPr lang="hu-HU"/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CCA8F9BD-4925-D7E4-8597-D41F51CC5D4A}"/>
                </a:ext>
              </a:extLst>
            </p:cNvPr>
            <p:cNvSpPr txBox="1"/>
            <p:nvPr/>
          </p:nvSpPr>
          <p:spPr>
            <a:xfrm>
              <a:off x="290828" y="2994925"/>
              <a:ext cx="320040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hu-HU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</a:rPr>
                <a:t>BGE repozitóriumi rendszerei</a:t>
              </a:r>
              <a:endParaRPr lang="hu-HU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Összekötő: szögletes 14">
              <a:extLst>
                <a:ext uri="{FF2B5EF4-FFF2-40B4-BE49-F238E27FC236}">
                  <a16:creationId xmlns:a16="http://schemas.microsoft.com/office/drawing/2014/main" id="{6116F578-6D2A-5EC5-AA42-86E3ACAF8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48" y="2411501"/>
              <a:ext cx="3660140" cy="569465"/>
            </a:xfrm>
            <a:prstGeom prst="bentConnector3">
              <a:avLst>
                <a:gd name="adj1" fmla="val 7736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59D9A11A-5E5D-CE4A-FEA4-6F5DF55B6F7C}"/>
              </a:ext>
            </a:extLst>
          </p:cNvPr>
          <p:cNvGrpSpPr/>
          <p:nvPr/>
        </p:nvGrpSpPr>
        <p:grpSpPr>
          <a:xfrm>
            <a:off x="5064300" y="2416785"/>
            <a:ext cx="3692838" cy="1151660"/>
            <a:chOff x="5064300" y="2416785"/>
            <a:chExt cx="3692838" cy="1151660"/>
          </a:xfrm>
        </p:grpSpPr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CD19E33A-186E-3223-ED79-5859EB195A98}"/>
                </a:ext>
              </a:extLst>
            </p:cNvPr>
            <p:cNvSpPr txBox="1"/>
            <p:nvPr/>
          </p:nvSpPr>
          <p:spPr>
            <a:xfrm>
              <a:off x="5723868" y="2573636"/>
              <a:ext cx="3018437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hu-HU" sz="1600" b="1">
                  <a:solidFill>
                    <a:srgbClr val="C4BF49"/>
                  </a:solidFill>
                  <a:latin typeface="Calibri"/>
                  <a:ea typeface="Calibri"/>
                  <a:cs typeface="Calibri"/>
                </a:rPr>
                <a:t>TOVÁBBI SZOLGÁLTATÓK</a:t>
              </a:r>
            </a:p>
          </p:txBody>
        </p:sp>
        <p:cxnSp>
          <p:nvCxnSpPr>
            <p:cNvPr id="21" name="Összekötő: szögletes 20">
              <a:extLst>
                <a:ext uri="{FF2B5EF4-FFF2-40B4-BE49-F238E27FC236}">
                  <a16:creationId xmlns:a16="http://schemas.microsoft.com/office/drawing/2014/main" id="{93244CFE-B362-F48C-1591-4F43663A00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4300" y="2416785"/>
              <a:ext cx="3597005" cy="496797"/>
            </a:xfrm>
            <a:prstGeom prst="bentConnector3">
              <a:avLst>
                <a:gd name="adj1" fmla="val 77364"/>
              </a:avLst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5B205B34-1D19-D2D5-E0BE-92ED35A5036F}"/>
                </a:ext>
              </a:extLst>
            </p:cNvPr>
            <p:cNvSpPr txBox="1"/>
            <p:nvPr/>
          </p:nvSpPr>
          <p:spPr>
            <a:xfrm>
              <a:off x="5642289" y="2983670"/>
              <a:ext cx="311484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hu-HU" sz="1600" dirty="0">
                  <a:solidFill>
                    <a:schemeClr val="bg2"/>
                  </a:solidFill>
                  <a:latin typeface="Calibri"/>
                  <a:ea typeface="Calibri"/>
                  <a:cs typeface="Calibri"/>
                </a:rPr>
                <a:t>MTMT, HUN-REN </a:t>
              </a:r>
              <a:r>
                <a:rPr lang="hu-HU" sz="1600" dirty="0" err="1">
                  <a:solidFill>
                    <a:schemeClr val="bg2"/>
                  </a:solidFill>
                  <a:latin typeface="Calibri"/>
                  <a:ea typeface="Calibri"/>
                  <a:cs typeface="Calibri"/>
                </a:rPr>
                <a:t>Adatrepozitórium</a:t>
              </a:r>
              <a:r>
                <a:rPr lang="hu-HU" sz="1600" dirty="0">
                  <a:solidFill>
                    <a:schemeClr val="bg2"/>
                  </a:solidFill>
                  <a:latin typeface="Calibri"/>
                  <a:ea typeface="Calibri"/>
                  <a:cs typeface="Calibri"/>
                </a:rPr>
                <a:t>, stb.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F9A63481-F3DD-B116-C139-A3AAAEA1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7E02DFF0-9B5E-D6BA-3E2B-50678B4BFA36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59CF5E4-E848-0F98-6E6A-DD1316C9EA41}"/>
              </a:ext>
            </a:extLst>
          </p:cNvPr>
          <p:cNvSpPr txBox="1"/>
          <p:nvPr/>
        </p:nvSpPr>
        <p:spPr>
          <a:xfrm>
            <a:off x="613186" y="1584788"/>
            <a:ext cx="705701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Éles üzem stabil, napi működés érezhetően javult.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Több nagy integráció lépés megtörtént.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Több terület finomhangolása folyik.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~40 nyitott hibajegy, de egyikük sem kritikus a szolgáltatások fenntartásához.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364AA6E0-C7FB-7518-8B63-B1681FC0F816}"/>
              </a:ext>
            </a:extLst>
          </p:cNvPr>
          <p:cNvSpPr txBox="1">
            <a:spLocks/>
          </p:cNvSpPr>
          <p:nvPr/>
        </p:nvSpPr>
        <p:spPr>
          <a:xfrm>
            <a:off x="473482" y="444835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tabLst>
                <a:tab pos="3495675" algn="l"/>
              </a:tabLst>
            </a:pPr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Hol tartunk most?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 	</a:t>
            </a:r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Összkép</a:t>
            </a:r>
            <a:b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6C0643D8-2B56-1A8D-7B59-C301D8514E9B}"/>
              </a:ext>
            </a:extLst>
          </p:cNvPr>
          <p:cNvSpPr/>
          <p:nvPr/>
        </p:nvSpPr>
        <p:spPr>
          <a:xfrm>
            <a:off x="3368937" y="647093"/>
            <a:ext cx="441063" cy="1685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358197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2200FFBC-1EA5-11ED-F415-A892CF9E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5D2A747B-C9E3-F674-B3CB-E7E9D196A1BF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D051E06-6277-78E1-A397-993760453B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pPr>
              <a:tabLst>
                <a:tab pos="3495675" algn="l"/>
              </a:tabLst>
            </a:pPr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Hol tartunk most? 	Teljesített (stabil) területek</a:t>
            </a:r>
            <a:b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A23F9557-FC2A-FD7D-81B1-28FE2120BAFA}"/>
              </a:ext>
            </a:extLst>
          </p:cNvPr>
          <p:cNvSpPr/>
          <p:nvPr/>
        </p:nvSpPr>
        <p:spPr>
          <a:xfrm>
            <a:off x="3313355" y="646758"/>
            <a:ext cx="441063" cy="1685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B6B60B6-0FEB-291E-0992-9002C3D5CDAE}"/>
              </a:ext>
            </a:extLst>
          </p:cNvPr>
          <p:cNvSpPr txBox="1"/>
          <p:nvPr/>
        </p:nvSpPr>
        <p:spPr>
          <a:xfrm>
            <a:off x="386047" y="913348"/>
            <a:ext cx="74562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Olvasói rekordok konszolidációja (~130e rekord, 50+tábla)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Kölcsönzés-történeti adatok betöltése (~1,1 millió rekord) - visszakövethetőség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Lelőhely-gyűjtemény modell standardizálása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Dokumentumtípusok egységesítése (43)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Hiányzó példányadatok javítása (~20e)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Duplikált vonalkódok tisztítása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Nyelvi kódok egységesítése (120 féle)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Feldolgozási útmutató készítése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err="1">
                <a:latin typeface="+mn-lt"/>
              </a:rPr>
              <a:t>Aleph</a:t>
            </a:r>
            <a:r>
              <a:rPr lang="hu-HU" sz="1900" dirty="0">
                <a:latin typeface="+mn-lt"/>
              </a:rPr>
              <a:t> analitikák ellenőrzése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RFID eszközökkel történő összehangolás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Kulturális statisztika beállítása</a:t>
            </a:r>
          </a:p>
        </p:txBody>
      </p:sp>
    </p:spTree>
    <p:extLst>
      <p:ext uri="{BB962C8B-B14F-4D97-AF65-F5344CB8AC3E}">
        <p14:creationId xmlns:p14="http://schemas.microsoft.com/office/powerpoint/2010/main" val="149517198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A2F9C676-AB5F-10F1-40FA-AE01031A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06518C69-B6A7-B412-540C-F850493E9C73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1DABA88-1B68-4792-D409-AC1B3A59A6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499"/>
            <a:ext cx="8521700" cy="1115359"/>
          </a:xfrm>
        </p:spPr>
        <p:txBody>
          <a:bodyPr/>
          <a:lstStyle/>
          <a:p>
            <a:pPr>
              <a:tabLst>
                <a:tab pos="3495675" algn="l"/>
              </a:tabLst>
            </a:pPr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Hol tartunk most? 	Folyamatban </a:t>
            </a:r>
            <a:r>
              <a:rPr lang="hu-HU" sz="1600" dirty="0">
                <a:solidFill>
                  <a:schemeClr val="bg2"/>
                </a:solidFill>
                <a:latin typeface="+mj-lt"/>
                <a:ea typeface="Calibri"/>
                <a:cs typeface="Calibri"/>
              </a:rPr>
              <a:t>(finomhangolás/lezárás alatt)</a:t>
            </a:r>
            <a:br>
              <a:rPr lang="hu-HU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DD4F7815-E8AA-7A2A-A202-D567D1213BE1}"/>
              </a:ext>
            </a:extLst>
          </p:cNvPr>
          <p:cNvSpPr/>
          <p:nvPr/>
        </p:nvSpPr>
        <p:spPr>
          <a:xfrm>
            <a:off x="3313355" y="646758"/>
            <a:ext cx="441063" cy="1685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5AB4572-DC57-1973-079C-0B54D8AC4A99}"/>
              </a:ext>
            </a:extLst>
          </p:cNvPr>
          <p:cNvSpPr txBox="1"/>
          <p:nvPr/>
        </p:nvSpPr>
        <p:spPr>
          <a:xfrm>
            <a:off x="386047" y="1347824"/>
            <a:ext cx="7456278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Adatminőség javítás</a:t>
            </a:r>
          </a:p>
          <a:p>
            <a:pPr marL="989013" lvl="3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OPAC/UX</a:t>
            </a:r>
          </a:p>
          <a:p>
            <a:pPr marL="989013" lvl="3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Előjegyzés/foglalás működés finomítása</a:t>
            </a:r>
          </a:p>
          <a:p>
            <a:pPr marL="988695" lvl="3" indent="-285750">
              <a:buFont typeface="Arial" panose="020B0604020202020204" pitchFamily="34" charset="0"/>
              <a:buChar char="•"/>
            </a:pPr>
            <a:r>
              <a:rPr lang="hu-HU" sz="1900" dirty="0" err="1">
                <a:latin typeface="+mn-lt"/>
              </a:rPr>
              <a:t>Textlib</a:t>
            </a:r>
            <a:r>
              <a:rPr lang="hu-HU" sz="1900" dirty="0">
                <a:latin typeface="+mn-lt"/>
              </a:rPr>
              <a:t> többkötetes megjelenítés</a:t>
            </a:r>
          </a:p>
          <a:p>
            <a:pPr marL="702945" lvl="3"/>
            <a:endParaRPr lang="hu-HU" sz="1900" dirty="0">
              <a:latin typeface="+mn-lt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API-k/Neptun alapú online beiratkozás</a:t>
            </a:r>
          </a:p>
          <a:p>
            <a:pPr lvl="3"/>
            <a:endParaRPr lang="hu-HU" sz="1900" dirty="0">
              <a:latin typeface="+mn-lt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Infrastruktúra </a:t>
            </a:r>
          </a:p>
          <a:p>
            <a:pPr lvl="3"/>
            <a:endParaRPr lang="hu-HU" sz="1900" dirty="0">
              <a:latin typeface="+mn-lt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Beszerzési modul teljes kihasználása - folyamattámogatás</a:t>
            </a:r>
          </a:p>
        </p:txBody>
      </p:sp>
    </p:spTree>
    <p:extLst>
      <p:ext uri="{BB962C8B-B14F-4D97-AF65-F5344CB8AC3E}">
        <p14:creationId xmlns:p14="http://schemas.microsoft.com/office/powerpoint/2010/main" val="3946653243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D2B06C83-CFBA-B6EB-E513-A798F307A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C07818D-A4EF-F131-739C-15CC224099AD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76D329B-9F05-34CE-BF94-68C2FC1ACA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499"/>
            <a:ext cx="8521700" cy="1115359"/>
          </a:xfrm>
        </p:spPr>
        <p:txBody>
          <a:bodyPr/>
          <a:lstStyle/>
          <a:p>
            <a:pPr>
              <a:tabLst>
                <a:tab pos="3495675" algn="l"/>
              </a:tabLst>
            </a:pPr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Hol tartunk most? 	Még hiányzó/el nem kezdett</a:t>
            </a:r>
            <a:b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E5AFB351-CABB-072E-CFC7-D2AA59A36159}"/>
              </a:ext>
            </a:extLst>
          </p:cNvPr>
          <p:cNvSpPr/>
          <p:nvPr/>
        </p:nvSpPr>
        <p:spPr>
          <a:xfrm>
            <a:off x="3313355" y="646758"/>
            <a:ext cx="441063" cy="1685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2C3F029-8C61-3A55-10CA-6804FE704717}"/>
              </a:ext>
            </a:extLst>
          </p:cNvPr>
          <p:cNvSpPr txBox="1"/>
          <p:nvPr/>
        </p:nvSpPr>
        <p:spPr>
          <a:xfrm>
            <a:off x="386047" y="1559859"/>
            <a:ext cx="74562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Teljes körű bibliográfiai duplum/</a:t>
            </a:r>
            <a:r>
              <a:rPr lang="hu-HU" sz="1900" dirty="0" err="1">
                <a:latin typeface="+mn-lt"/>
              </a:rPr>
              <a:t>triplum</a:t>
            </a:r>
            <a:r>
              <a:rPr lang="hu-HU" sz="1900" dirty="0">
                <a:latin typeface="+mn-lt"/>
              </a:rPr>
              <a:t> összevonás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Stratégiai riportok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+mn-lt"/>
              </a:rPr>
              <a:t>Mobil applikáció</a:t>
            </a:r>
          </a:p>
        </p:txBody>
      </p:sp>
    </p:spTree>
    <p:extLst>
      <p:ext uri="{BB962C8B-B14F-4D97-AF65-F5344CB8AC3E}">
        <p14:creationId xmlns:p14="http://schemas.microsoft.com/office/powerpoint/2010/main" val="2203964300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D0D30477-FBF8-3B3B-0AA8-F5FA39549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szöveg, Mobiltelefon, Mobileszköz, Hordozható kommunikációs eszköz látható&#10;&#10;Lehet, hogy az AI által létrehozott tartalom helytelen.">
            <a:extLst>
              <a:ext uri="{FF2B5EF4-FFF2-40B4-BE49-F238E27FC236}">
                <a16:creationId xmlns:a16="http://schemas.microsoft.com/office/drawing/2014/main" id="{041092BA-98D8-2FFD-0FF2-1529EF66A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06" y="1423254"/>
            <a:ext cx="2604994" cy="3231174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31D6F086-9A73-CD14-1D87-E5376EAC0327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049FBE0-1CF0-D3A5-D544-2B58ECBB9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A jelenlegi állapotunk</a:t>
            </a:r>
            <a:b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 descr="A képen szöveg, képernyőkép, szoftver, Számítógépes ikon látható&#10;&#10;Lehet, hogy az AI által létrehozott tartalom helytelen.">
            <a:extLst>
              <a:ext uri="{FF2B5EF4-FFF2-40B4-BE49-F238E27FC236}">
                <a16:creationId xmlns:a16="http://schemas.microsoft.com/office/drawing/2014/main" id="{7640E1AD-B469-15F8-638E-4D69A25D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017" y="1015999"/>
            <a:ext cx="6558959" cy="3984625"/>
          </a:xfrm>
          <a:prstGeom prst="rect">
            <a:avLst/>
          </a:prstGeom>
        </p:spPr>
      </p:pic>
      <p:pic>
        <p:nvPicPr>
          <p:cNvPr id="8" name="Kép 7" descr="A képen szöveg, képernyőkép, Webhely,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FA1F24AE-6FC5-DE76-5914-CF0C874AA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1015503"/>
            <a:ext cx="7099300" cy="4045944"/>
          </a:xfrm>
          <a:prstGeom prst="rect">
            <a:avLst/>
          </a:prstGeom>
        </p:spPr>
      </p:pic>
      <p:pic>
        <p:nvPicPr>
          <p:cNvPr id="5" name="Kép 4" descr="A képen szöveg, elektronika, képernyőkép,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46151593-919D-803C-D6D4-CC8C55F02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0" y="1015503"/>
            <a:ext cx="7092950" cy="39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47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0" y="1426443"/>
            <a:ext cx="9144000" cy="206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Köszönöm a figyelmet!</a:t>
            </a:r>
            <a:br>
              <a:rPr lang="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</a:br>
            <a:endParaRPr lang="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81039" y="3717057"/>
            <a:ext cx="8229600" cy="962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720"/>
              </a:spcBef>
            </a:pPr>
            <a:r>
              <a:rPr lang="hu-HU" sz="1600" u="sng" dirty="0">
                <a:solidFill>
                  <a:srgbClr val="0097A7"/>
                </a:solidFill>
                <a:latin typeface="+mn-lt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https://konyvtar.uni-bge.hu</a:t>
            </a:r>
            <a:r>
              <a:rPr lang="hu" sz="1600" dirty="0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hu" sz="1600" dirty="0">
              <a:solidFill>
                <a:srgbClr val="0070C0"/>
              </a:solidFill>
              <a:latin typeface="+mn-lt"/>
              <a:cs typeface="Segoe UI Semilight" panose="020B0402040204020203" pitchFamily="34" charset="0"/>
            </a:endParaRPr>
          </a:p>
          <a:p>
            <a:pPr>
              <a:spcBef>
                <a:spcPts val="720"/>
              </a:spcBef>
            </a:pPr>
            <a:r>
              <a:rPr lang="hu-HU" sz="1600" u="sng" dirty="0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https://www.facebook.com/bgeegyetemikonyvtar</a:t>
            </a:r>
            <a:r>
              <a:rPr lang="hu" sz="1600" dirty="0">
                <a:solidFill>
                  <a:schemeClr val="dk2"/>
                </a:solidFill>
                <a:latin typeface="+mn-lt"/>
                <a:cs typeface="Segoe UI Semilight" panose="020B0402040204020203" pitchFamily="34" charset="0"/>
              </a:rPr>
              <a:t> </a:t>
            </a:r>
          </a:p>
          <a:p>
            <a:pPr>
              <a:spcBef>
                <a:spcPts val="720"/>
              </a:spcBef>
            </a:pPr>
            <a:endParaRPr b="1" dirty="0">
              <a:solidFill>
                <a:schemeClr val="dk2"/>
              </a:solidFill>
              <a:latin typeface="+mn-lt"/>
            </a:endParaRPr>
          </a:p>
          <a:p>
            <a:endParaRPr b="1" dirty="0">
              <a:solidFill>
                <a:schemeClr val="dk2"/>
              </a:solidFill>
            </a:endParaRPr>
          </a:p>
          <a:p>
            <a:pPr>
              <a:spcBef>
                <a:spcPts val="480"/>
              </a:spcBef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527FA026-A32B-DDF1-F0F2-3A1D9EA0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B4BC73D5-493E-4318-A848-E760224129F4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BF24D06-43E6-DEF2-E869-0B87AB264E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385752"/>
            <a:ext cx="8521700" cy="57308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Tervek, indulás</a:t>
            </a:r>
            <a:b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8C6C01C-3DA5-CC30-974F-4C5EEF6E73AD}"/>
              </a:ext>
            </a:extLst>
          </p:cNvPr>
          <p:cNvSpPr txBox="1"/>
          <p:nvPr/>
        </p:nvSpPr>
        <p:spPr>
          <a:xfrm>
            <a:off x="447919" y="953931"/>
            <a:ext cx="8520978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000" b="1" dirty="0">
                <a:latin typeface="+mn-lt"/>
                <a:cs typeface="Calibri"/>
              </a:rPr>
              <a:t>Közös rendszer</a:t>
            </a:r>
            <a:endParaRPr lang="hu-HU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  <a:cs typeface="Calibri"/>
              </a:rPr>
              <a:t>Korábbi tervek közös rendszerre történő átállásról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  <a:cs typeface="Calibri"/>
              </a:rPr>
              <a:t>RT döntéselőkészítő anyag (2024 Q1)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000" dirty="0">
              <a:latin typeface="Calibri"/>
              <a:cs typeface="Calibri"/>
            </a:endParaRPr>
          </a:p>
          <a:p>
            <a:r>
              <a:rPr lang="hu-HU" sz="2000" b="1" dirty="0">
                <a:latin typeface="+mn-lt"/>
                <a:cs typeface="Calibri"/>
              </a:rPr>
              <a:t>Közösség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  <a:cs typeface="Calibri"/>
              </a:rPr>
              <a:t>Minőségfejlesztési projekt (2021 Q3, 2024 – Minősített Könyvtár cím)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  <a:cs typeface="Calibri"/>
              </a:rPr>
              <a:t>Fizikai integráció (2025)</a:t>
            </a:r>
          </a:p>
          <a:p>
            <a:pPr lvl="8">
              <a:tabLst>
                <a:tab pos="806450" algn="l"/>
              </a:tabLst>
            </a:pPr>
            <a:r>
              <a:rPr lang="hu-HU" sz="2000" dirty="0">
                <a:latin typeface="+mn-lt"/>
                <a:cs typeface="Calibri"/>
              </a:rPr>
              <a:t>	Egységes állomány</a:t>
            </a:r>
          </a:p>
          <a:p>
            <a:pPr lvl="8">
              <a:tabLst>
                <a:tab pos="806450" algn="l"/>
              </a:tabLst>
            </a:pPr>
            <a:r>
              <a:rPr lang="hu-HU" sz="2000" dirty="0">
                <a:latin typeface="+mn-lt"/>
                <a:cs typeface="Calibri"/>
              </a:rPr>
              <a:t>	Egységes szabályozás</a:t>
            </a:r>
          </a:p>
          <a:p>
            <a:pPr defTabSz="941388">
              <a:tabLst>
                <a:tab pos="806450" algn="l"/>
              </a:tabLst>
            </a:pPr>
            <a:r>
              <a:rPr lang="hu-HU" sz="2000" dirty="0">
                <a:latin typeface="+mn-lt"/>
                <a:cs typeface="Calibri"/>
              </a:rPr>
              <a:t>	Egységes szolgáltatások</a:t>
            </a:r>
          </a:p>
          <a:p>
            <a:pPr defTabSz="941388">
              <a:tabLst>
                <a:tab pos="806450" algn="l"/>
              </a:tabLst>
            </a:pPr>
            <a:r>
              <a:rPr lang="hu-HU" sz="2000" dirty="0">
                <a:latin typeface="+mn-lt"/>
                <a:cs typeface="Calibri"/>
              </a:rPr>
              <a:t>	Új szervezeti struktúra</a:t>
            </a:r>
          </a:p>
        </p:txBody>
      </p:sp>
    </p:spTree>
    <p:extLst>
      <p:ext uri="{BB962C8B-B14F-4D97-AF65-F5344CB8AC3E}">
        <p14:creationId xmlns:p14="http://schemas.microsoft.com/office/powerpoint/2010/main" val="170423749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22B03FFE-1DC6-9202-8B9F-69F39D6CB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C7DE51A7-8B8E-915C-7C22-149274F9ECA4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8F49A3-1368-AA9A-1AD2-8401447FEA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Induló helyzet – 1.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 </a:t>
            </a:r>
            <a:b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6B84AEC-7473-0E75-1DD9-390DE91C1844}"/>
              </a:ext>
            </a:extLst>
          </p:cNvPr>
          <p:cNvSpPr txBox="1"/>
          <p:nvPr/>
        </p:nvSpPr>
        <p:spPr>
          <a:xfrm>
            <a:off x="386047" y="1192398"/>
            <a:ext cx="7409330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latin typeface="+mn-lt"/>
                <a:cs typeface="Calibri"/>
              </a:rPr>
              <a:t>Három rendszer párhuzamos működtetése</a:t>
            </a:r>
            <a:br>
              <a:rPr lang="hu-HU" sz="2400" b="1" dirty="0">
                <a:latin typeface="+mn-lt"/>
                <a:cs typeface="Calibri"/>
              </a:rPr>
            </a:br>
            <a:r>
              <a:rPr lang="hu-HU" sz="2400" b="1" dirty="0">
                <a:latin typeface="+mn-lt"/>
                <a:cs typeface="Calibri"/>
              </a:rPr>
              <a:t> (</a:t>
            </a:r>
            <a:r>
              <a:rPr lang="hu-HU" sz="2400" b="1" dirty="0" err="1">
                <a:latin typeface="+mn-lt"/>
                <a:cs typeface="Calibri"/>
              </a:rPr>
              <a:t>Aleph</a:t>
            </a:r>
            <a:r>
              <a:rPr lang="hu-HU" sz="2400" b="1" dirty="0">
                <a:latin typeface="+mn-lt"/>
                <a:cs typeface="Calibri"/>
              </a:rPr>
              <a:t>, Huntéka, </a:t>
            </a:r>
            <a:r>
              <a:rPr lang="hu-HU" sz="2400" b="1" dirty="0" err="1">
                <a:latin typeface="+mn-lt"/>
                <a:cs typeface="Calibri"/>
              </a:rPr>
              <a:t>TextLib</a:t>
            </a:r>
            <a:r>
              <a:rPr lang="hu-HU" sz="2400" b="1" dirty="0">
                <a:latin typeface="+mn-lt"/>
                <a:cs typeface="Calibri"/>
              </a:rPr>
              <a:t>)</a:t>
            </a:r>
            <a:endParaRPr lang="hu-HU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  <a:cs typeface="Calibri"/>
              </a:rPr>
              <a:t>Felhasználók (3 katalógus, eltérő találati listák, duplikált/</a:t>
            </a:r>
            <a:r>
              <a:rPr lang="hu-HU" sz="2000" dirty="0" err="1">
                <a:latin typeface="+mn-lt"/>
                <a:cs typeface="Calibri"/>
              </a:rPr>
              <a:t>triplikált</a:t>
            </a:r>
            <a:r>
              <a:rPr lang="hu-HU" sz="2000" dirty="0">
                <a:latin typeface="+mn-lt"/>
                <a:cs typeface="Calibri"/>
              </a:rPr>
              <a:t> rekordok, eltérő leírások ugyanarra a műre – szakozási eltérések)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  <a:cs typeface="Calibri"/>
              </a:rPr>
              <a:t>Adatok (</a:t>
            </a:r>
            <a:r>
              <a:rPr lang="hu-HU" sz="2000" dirty="0" err="1">
                <a:latin typeface="+mn-lt"/>
                <a:cs typeface="Calibri"/>
              </a:rPr>
              <a:t>renundancia</a:t>
            </a:r>
            <a:r>
              <a:rPr lang="hu-HU" sz="2000" dirty="0">
                <a:latin typeface="+mn-lt"/>
                <a:cs typeface="Calibri"/>
              </a:rPr>
              <a:t>, eltérő adatminőség, eltérő adatfeldolgozási szabályok, katalogizálási elvek, implicit tudás, eltérő szakrendi besorolás)</a:t>
            </a:r>
          </a:p>
          <a:p>
            <a:pPr defTabSz="941388">
              <a:tabLst>
                <a:tab pos="806450" algn="l"/>
              </a:tabLst>
            </a:pP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4196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ACDD614-2DDE-E661-9262-3F14A75F6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601873A1-97F3-842C-2DF3-226797F34612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014A733-24C7-9112-C71C-659D0586D9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Induló helyzet – 2. Következmények</a:t>
            </a:r>
            <a:b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A366371-235A-4998-A237-BBBCEBAB7F9F}"/>
              </a:ext>
            </a:extLst>
          </p:cNvPr>
          <p:cNvSpPr txBox="1"/>
          <p:nvPr/>
        </p:nvSpPr>
        <p:spPr>
          <a:xfrm>
            <a:off x="386047" y="1192398"/>
            <a:ext cx="7409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Calibri" panose="020F0502020204030204" pitchFamily="34" charset="0"/>
              </a:rPr>
              <a:t>Rendszer (egymástól független rendszerek, eltérő adatmodell, eltérő felületek)</a:t>
            </a:r>
          </a:p>
          <a:p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400" dirty="0">
                <a:latin typeface="+mn-lt"/>
                <a:cs typeface="Calibri" panose="020F0502020204030204" pitchFamily="34" charset="0"/>
              </a:rPr>
              <a:t>Következmény: keresési problémák, bizonytalanság, bizalomvesztés, rossz felhasználói élmény. Olvasószolgálati munkafolyamatok összetettebbé váltak.</a:t>
            </a:r>
          </a:p>
          <a:p>
            <a:pPr defTabSz="941388">
              <a:tabLst>
                <a:tab pos="806450" algn="l"/>
              </a:tabLst>
            </a:pP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2921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8E0811B7-66B0-B3FF-41AD-9ECDA540A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80F72D3E-F7B8-B6D3-B440-42461AFE5E9C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E8A51BB-00F6-15E3-A721-99924708FD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Közös platform előnyei</a:t>
            </a:r>
            <a:b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A432EDF-3598-2388-11CE-5F1D1DD37162}"/>
              </a:ext>
            </a:extLst>
          </p:cNvPr>
          <p:cNvSpPr txBox="1"/>
          <p:nvPr/>
        </p:nvSpPr>
        <p:spPr>
          <a:xfrm>
            <a:off x="386047" y="1192398"/>
            <a:ext cx="7409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Calibri" panose="020F0502020204030204" pitchFamily="34" charset="0"/>
              </a:rPr>
              <a:t>Közös adatbázis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Calibri" panose="020F0502020204030204" pitchFamily="34" charset="0"/>
              </a:rPr>
              <a:t>Egységes katalógus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Calibri"/>
              </a:rPr>
              <a:t>Egységes adatminőség (példányadatok, olvasók)</a:t>
            </a:r>
            <a:endParaRPr lang="hu-HU" sz="24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Calibri" panose="020F0502020204030204" pitchFamily="34" charset="0"/>
              </a:rPr>
              <a:t>Egyszerűbb belső működés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Calibri"/>
              </a:rPr>
              <a:t>Egységes </a:t>
            </a:r>
            <a:r>
              <a:rPr lang="hu-HU" sz="2400" dirty="0" err="1">
                <a:latin typeface="+mn-lt"/>
                <a:cs typeface="Calibri"/>
              </a:rPr>
              <a:t>workflow</a:t>
            </a:r>
            <a:endParaRPr lang="hu-HU" sz="2400" dirty="0">
              <a:latin typeface="+mn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Calibri" panose="020F0502020204030204" pitchFamily="34" charset="0"/>
              </a:rPr>
              <a:t>Felhasználói élmény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Calibri" panose="020F0502020204030204" pitchFamily="34" charset="0"/>
              </a:rPr>
              <a:t>Könyvtárosi élmény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Calibri"/>
              </a:rPr>
              <a:t>Egyetemi arculathoz illeszkedő OPAC arculat </a:t>
            </a:r>
            <a:endParaRPr lang="hu-HU" sz="24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5740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871B3CC4-7062-82CD-80B8-41F0F78147D2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8168574" y="3002864"/>
            <a:ext cx="8234" cy="373088"/>
          </a:xfrm>
          <a:prstGeom prst="line">
            <a:avLst/>
          </a:prstGeom>
          <a:ln>
            <a:solidFill>
              <a:srgbClr val="A8A3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llipszis 33">
            <a:extLst>
              <a:ext uri="{FF2B5EF4-FFF2-40B4-BE49-F238E27FC236}">
                <a16:creationId xmlns:a16="http://schemas.microsoft.com/office/drawing/2014/main" id="{DF31B0D5-AB4E-9D31-A09C-5D583B0175DA}"/>
              </a:ext>
            </a:extLst>
          </p:cNvPr>
          <p:cNvSpPr/>
          <p:nvPr/>
        </p:nvSpPr>
        <p:spPr>
          <a:xfrm>
            <a:off x="3435946" y="3234653"/>
            <a:ext cx="1043883" cy="1040078"/>
          </a:xfrm>
          <a:prstGeom prst="ellipse">
            <a:avLst/>
          </a:pr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9FDF6BC-A679-4520-B34D-F3034A039D67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Liberty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-re történő átállás időrendje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C21EC4F2-137D-3C76-084A-AE887DAF1E53}"/>
              </a:ext>
            </a:extLst>
          </p:cNvPr>
          <p:cNvSpPr/>
          <p:nvPr/>
        </p:nvSpPr>
        <p:spPr>
          <a:xfrm>
            <a:off x="6491538" y="1256229"/>
            <a:ext cx="1043883" cy="1040078"/>
          </a:xfrm>
          <a:prstGeom prst="ellipse">
            <a:avLst/>
          </a:pr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778E1A6-CEE1-8EFF-B86F-5ADC86F77FA5}"/>
              </a:ext>
            </a:extLst>
          </p:cNvPr>
          <p:cNvCxnSpPr>
            <a:stCxn id="5" idx="4"/>
          </p:cNvCxnSpPr>
          <p:nvPr/>
        </p:nvCxnSpPr>
        <p:spPr>
          <a:xfrm flipH="1">
            <a:off x="7008784" y="2296307"/>
            <a:ext cx="4696" cy="294541"/>
          </a:xfrm>
          <a:prstGeom prst="line">
            <a:avLst/>
          </a:prstGeom>
          <a:ln>
            <a:solidFill>
              <a:srgbClr val="C4BF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1216293-E948-70EC-FA16-350560CAD8F4}"/>
              </a:ext>
            </a:extLst>
          </p:cNvPr>
          <p:cNvCxnSpPr>
            <a:cxnSpLocks/>
          </p:cNvCxnSpPr>
          <p:nvPr/>
        </p:nvCxnSpPr>
        <p:spPr>
          <a:xfrm flipH="1">
            <a:off x="6002655" y="2936086"/>
            <a:ext cx="4684" cy="424674"/>
          </a:xfrm>
          <a:prstGeom prst="line">
            <a:avLst/>
          </a:prstGeom>
          <a:ln>
            <a:solidFill>
              <a:srgbClr val="A8A3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zis 15">
            <a:extLst>
              <a:ext uri="{FF2B5EF4-FFF2-40B4-BE49-F238E27FC236}">
                <a16:creationId xmlns:a16="http://schemas.microsoft.com/office/drawing/2014/main" id="{8023EF8C-04E7-0A93-5DB4-D5C6273CE4FC}"/>
              </a:ext>
            </a:extLst>
          </p:cNvPr>
          <p:cNvSpPr/>
          <p:nvPr/>
        </p:nvSpPr>
        <p:spPr>
          <a:xfrm>
            <a:off x="197651" y="1290080"/>
            <a:ext cx="1043883" cy="1040078"/>
          </a:xfrm>
          <a:prstGeom prst="ellipse">
            <a:avLst/>
          </a:pr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2F71A5DA-9D07-60EA-DE90-AE71695F45EA}"/>
              </a:ext>
            </a:extLst>
          </p:cNvPr>
          <p:cNvCxnSpPr>
            <a:stCxn id="16" idx="4"/>
          </p:cNvCxnSpPr>
          <p:nvPr/>
        </p:nvCxnSpPr>
        <p:spPr>
          <a:xfrm flipH="1">
            <a:off x="714897" y="2330158"/>
            <a:ext cx="4696" cy="294541"/>
          </a:xfrm>
          <a:prstGeom prst="line">
            <a:avLst/>
          </a:prstGeom>
          <a:ln>
            <a:solidFill>
              <a:srgbClr val="C4BF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D94246D9-00C4-DC32-514B-4CD42F2D7E52}"/>
              </a:ext>
            </a:extLst>
          </p:cNvPr>
          <p:cNvSpPr txBox="1"/>
          <p:nvPr/>
        </p:nvSpPr>
        <p:spPr>
          <a:xfrm>
            <a:off x="227346" y="1521666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BESZERZÉSI ELJÁRÁS</a:t>
            </a:r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F9E9855A-356F-E119-50FE-65CEA1E88BE4}"/>
              </a:ext>
            </a:extLst>
          </p:cNvPr>
          <p:cNvSpPr/>
          <p:nvPr/>
        </p:nvSpPr>
        <p:spPr>
          <a:xfrm>
            <a:off x="4426428" y="1210578"/>
            <a:ext cx="1043883" cy="1040078"/>
          </a:xfrm>
          <a:prstGeom prst="ellipse">
            <a:avLst/>
          </a:pr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2564CE48-ADAC-8AA5-1B42-78E04E31BF94}"/>
              </a:ext>
            </a:extLst>
          </p:cNvPr>
          <p:cNvCxnSpPr>
            <a:stCxn id="28" idx="4"/>
          </p:cNvCxnSpPr>
          <p:nvPr/>
        </p:nvCxnSpPr>
        <p:spPr>
          <a:xfrm flipH="1">
            <a:off x="4943674" y="2250656"/>
            <a:ext cx="4696" cy="294541"/>
          </a:xfrm>
          <a:prstGeom prst="line">
            <a:avLst/>
          </a:prstGeom>
          <a:ln>
            <a:solidFill>
              <a:srgbClr val="C4BF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050E36B2-1297-BC5D-0991-BF0FBB319301}"/>
              </a:ext>
            </a:extLst>
          </p:cNvPr>
          <p:cNvSpPr txBox="1"/>
          <p:nvPr/>
        </p:nvSpPr>
        <p:spPr>
          <a:xfrm>
            <a:off x="3448124" y="3514451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ELŐZETES</a:t>
            </a:r>
          </a:p>
          <a:p>
            <a:pPr algn="ctr"/>
            <a:r>
              <a:rPr lang="hu-HU" sz="1200" dirty="0">
                <a:latin typeface="+mn-lt"/>
              </a:rPr>
              <a:t>KONVERZIÓ</a:t>
            </a:r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B70ED1E4-9D87-5B1A-7EC5-ADB59885A4D2}"/>
              </a:ext>
            </a:extLst>
          </p:cNvPr>
          <p:cNvCxnSpPr>
            <a:cxnSpLocks/>
          </p:cNvCxnSpPr>
          <p:nvPr/>
        </p:nvCxnSpPr>
        <p:spPr>
          <a:xfrm flipH="1">
            <a:off x="3932786" y="2969640"/>
            <a:ext cx="4684" cy="424674"/>
          </a:xfrm>
          <a:prstGeom prst="line">
            <a:avLst/>
          </a:prstGeom>
          <a:ln>
            <a:solidFill>
              <a:srgbClr val="A8A3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Ellipszis 39">
            <a:extLst>
              <a:ext uri="{FF2B5EF4-FFF2-40B4-BE49-F238E27FC236}">
                <a16:creationId xmlns:a16="http://schemas.microsoft.com/office/drawing/2014/main" id="{53D38174-0C86-67DB-5EFD-3B88496DB223}"/>
              </a:ext>
            </a:extLst>
          </p:cNvPr>
          <p:cNvSpPr/>
          <p:nvPr/>
        </p:nvSpPr>
        <p:spPr>
          <a:xfrm>
            <a:off x="2288109" y="1195219"/>
            <a:ext cx="1043883" cy="1040078"/>
          </a:xfrm>
          <a:prstGeom prst="ellipse">
            <a:avLst/>
          </a:pr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F72B44FB-18FE-05BE-CAAE-7C704D0A7656}"/>
              </a:ext>
            </a:extLst>
          </p:cNvPr>
          <p:cNvCxnSpPr>
            <a:stCxn id="40" idx="4"/>
          </p:cNvCxnSpPr>
          <p:nvPr/>
        </p:nvCxnSpPr>
        <p:spPr>
          <a:xfrm flipH="1">
            <a:off x="2805355" y="2235297"/>
            <a:ext cx="4696" cy="294541"/>
          </a:xfrm>
          <a:prstGeom prst="line">
            <a:avLst/>
          </a:prstGeom>
          <a:ln>
            <a:solidFill>
              <a:srgbClr val="C4BF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0096ED6A-00E5-7E10-1B15-7B37F7B483A7}"/>
              </a:ext>
            </a:extLst>
          </p:cNvPr>
          <p:cNvSpPr txBox="1"/>
          <p:nvPr/>
        </p:nvSpPr>
        <p:spPr>
          <a:xfrm>
            <a:off x="6524596" y="1493628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HIBA-JAVÍTÁSOK</a:t>
            </a:r>
          </a:p>
        </p:txBody>
      </p:sp>
      <p:sp>
        <p:nvSpPr>
          <p:cNvPr id="4" name="Nyíl: ötszög 3">
            <a:extLst>
              <a:ext uri="{FF2B5EF4-FFF2-40B4-BE49-F238E27FC236}">
                <a16:creationId xmlns:a16="http://schemas.microsoft.com/office/drawing/2014/main" id="{6A0226C4-D6C3-B305-85C1-E9B9FB792223}"/>
              </a:ext>
            </a:extLst>
          </p:cNvPr>
          <p:cNvSpPr/>
          <p:nvPr/>
        </p:nvSpPr>
        <p:spPr>
          <a:xfrm>
            <a:off x="6549151" y="2514256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Nyíl: ötszög 3">
            <a:extLst>
              <a:ext uri="{FF2B5EF4-FFF2-40B4-BE49-F238E27FC236}">
                <a16:creationId xmlns:a16="http://schemas.microsoft.com/office/drawing/2014/main" id="{E4F7DD65-21E0-246B-4909-6E8E759AA634}"/>
              </a:ext>
            </a:extLst>
          </p:cNvPr>
          <p:cNvSpPr/>
          <p:nvPr/>
        </p:nvSpPr>
        <p:spPr>
          <a:xfrm>
            <a:off x="5497760" y="2504104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Nyíl: ötszög 3">
            <a:extLst>
              <a:ext uri="{FF2B5EF4-FFF2-40B4-BE49-F238E27FC236}">
                <a16:creationId xmlns:a16="http://schemas.microsoft.com/office/drawing/2014/main" id="{59417E65-EC74-7524-4417-4332D1AC8BBF}"/>
              </a:ext>
            </a:extLst>
          </p:cNvPr>
          <p:cNvSpPr/>
          <p:nvPr/>
        </p:nvSpPr>
        <p:spPr>
          <a:xfrm>
            <a:off x="216450" y="2544939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21069F6-AF4A-B019-AD7B-35C7A057A39F}"/>
              </a:ext>
            </a:extLst>
          </p:cNvPr>
          <p:cNvSpPr txBox="1"/>
          <p:nvPr/>
        </p:nvSpPr>
        <p:spPr>
          <a:xfrm>
            <a:off x="278049" y="2558411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  JÚLIUS</a:t>
            </a:r>
          </a:p>
        </p:txBody>
      </p:sp>
      <p:sp>
        <p:nvSpPr>
          <p:cNvPr id="21" name="Nyíl: ötszög 3">
            <a:extLst>
              <a:ext uri="{FF2B5EF4-FFF2-40B4-BE49-F238E27FC236}">
                <a16:creationId xmlns:a16="http://schemas.microsoft.com/office/drawing/2014/main" id="{12B9789F-D3CF-9878-1C94-78D7D6E5C93D}"/>
              </a:ext>
            </a:extLst>
          </p:cNvPr>
          <p:cNvSpPr/>
          <p:nvPr/>
        </p:nvSpPr>
        <p:spPr>
          <a:xfrm>
            <a:off x="1273715" y="2527730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7D68B53-9E34-48F3-30CA-2873828BE8C1}"/>
              </a:ext>
            </a:extLst>
          </p:cNvPr>
          <p:cNvSpPr txBox="1"/>
          <p:nvPr/>
        </p:nvSpPr>
        <p:spPr>
          <a:xfrm>
            <a:off x="1327900" y="2554673"/>
            <a:ext cx="105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 SZEPTEMBER</a:t>
            </a:r>
          </a:p>
        </p:txBody>
      </p:sp>
      <p:sp>
        <p:nvSpPr>
          <p:cNvPr id="27" name="Nyíl: ötszög 3">
            <a:extLst>
              <a:ext uri="{FF2B5EF4-FFF2-40B4-BE49-F238E27FC236}">
                <a16:creationId xmlns:a16="http://schemas.microsoft.com/office/drawing/2014/main" id="{ADF76653-A45C-4C89-E255-42BF89610675}"/>
              </a:ext>
            </a:extLst>
          </p:cNvPr>
          <p:cNvSpPr/>
          <p:nvPr/>
        </p:nvSpPr>
        <p:spPr>
          <a:xfrm>
            <a:off x="2340531" y="2514256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3DBB974C-BFE0-A97A-1524-759AE1D26B43}"/>
              </a:ext>
            </a:extLst>
          </p:cNvPr>
          <p:cNvSpPr txBox="1"/>
          <p:nvPr/>
        </p:nvSpPr>
        <p:spPr>
          <a:xfrm>
            <a:off x="2401613" y="2527728"/>
            <a:ext cx="106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 SZEPTEMBER</a:t>
            </a:r>
          </a:p>
        </p:txBody>
      </p:sp>
      <p:sp>
        <p:nvSpPr>
          <p:cNvPr id="33" name="Nyíl: ötszög 3">
            <a:extLst>
              <a:ext uri="{FF2B5EF4-FFF2-40B4-BE49-F238E27FC236}">
                <a16:creationId xmlns:a16="http://schemas.microsoft.com/office/drawing/2014/main" id="{15F2918A-97D4-EE60-0A53-73133592CB42}"/>
              </a:ext>
            </a:extLst>
          </p:cNvPr>
          <p:cNvSpPr/>
          <p:nvPr/>
        </p:nvSpPr>
        <p:spPr>
          <a:xfrm>
            <a:off x="3392872" y="2518889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92B9A3AD-C9E0-2831-6F71-587A784A2EA5}"/>
              </a:ext>
            </a:extLst>
          </p:cNvPr>
          <p:cNvSpPr txBox="1"/>
          <p:nvPr/>
        </p:nvSpPr>
        <p:spPr>
          <a:xfrm>
            <a:off x="3448125" y="2499481"/>
            <a:ext cx="101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</a:t>
            </a:r>
          </a:p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OKTÓBER</a:t>
            </a:r>
          </a:p>
        </p:txBody>
      </p:sp>
      <p:sp>
        <p:nvSpPr>
          <p:cNvPr id="39" name="Nyíl: ötszög 3">
            <a:extLst>
              <a:ext uri="{FF2B5EF4-FFF2-40B4-BE49-F238E27FC236}">
                <a16:creationId xmlns:a16="http://schemas.microsoft.com/office/drawing/2014/main" id="{E97AAAEF-EDDA-4A09-CF5E-9C4104E835C6}"/>
              </a:ext>
            </a:extLst>
          </p:cNvPr>
          <p:cNvSpPr/>
          <p:nvPr/>
        </p:nvSpPr>
        <p:spPr>
          <a:xfrm>
            <a:off x="4458009" y="2527730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2AE46715-B069-1577-87D1-99E900788293}"/>
              </a:ext>
            </a:extLst>
          </p:cNvPr>
          <p:cNvSpPr txBox="1"/>
          <p:nvPr/>
        </p:nvSpPr>
        <p:spPr>
          <a:xfrm>
            <a:off x="4538587" y="2510048"/>
            <a:ext cx="942050" cy="4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</a:t>
            </a:r>
          </a:p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OKTÓBER</a:t>
            </a:r>
            <a:endParaRPr lang="hu-HU" sz="1400" b="1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7DEB8C39-9F73-53CF-CDEF-9D46063E883F}"/>
              </a:ext>
            </a:extLst>
          </p:cNvPr>
          <p:cNvSpPr/>
          <p:nvPr/>
        </p:nvSpPr>
        <p:spPr>
          <a:xfrm>
            <a:off x="5480713" y="3231353"/>
            <a:ext cx="1043883" cy="1040078"/>
          </a:xfrm>
          <a:prstGeom prst="ellipse">
            <a:avLst/>
          </a:pr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D11F88C5-4AFB-D4FB-37DE-3F472F1A538E}"/>
              </a:ext>
            </a:extLst>
          </p:cNvPr>
          <p:cNvSpPr txBox="1"/>
          <p:nvPr/>
        </p:nvSpPr>
        <p:spPr>
          <a:xfrm>
            <a:off x="2295592" y="1378117"/>
            <a:ext cx="101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IKR</a:t>
            </a:r>
          </a:p>
          <a:p>
            <a:pPr algn="ctr"/>
            <a:r>
              <a:rPr lang="hu-HU" sz="1200" dirty="0">
                <a:latin typeface="+mn-lt"/>
              </a:rPr>
              <a:t>ADAT-</a:t>
            </a:r>
          </a:p>
          <a:p>
            <a:pPr algn="ctr"/>
            <a:r>
              <a:rPr lang="hu-HU" sz="1200" dirty="0">
                <a:latin typeface="+mn-lt"/>
              </a:rPr>
              <a:t>KITÖLTÉSEK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28B55AA0-6335-364D-247E-C37534A9B4C3}"/>
              </a:ext>
            </a:extLst>
          </p:cNvPr>
          <p:cNvSpPr txBox="1"/>
          <p:nvPr/>
        </p:nvSpPr>
        <p:spPr>
          <a:xfrm>
            <a:off x="4354575" y="1298524"/>
            <a:ext cx="1206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EXPORT A FORRÁS-RENDSZEREK-BŐL</a:t>
            </a:r>
          </a:p>
          <a:p>
            <a:pPr algn="ctr"/>
            <a:r>
              <a:rPr lang="hu-HU" sz="1200" dirty="0">
                <a:latin typeface="+mn-lt"/>
              </a:rPr>
              <a:t>(TESZT)</a:t>
            </a: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5868E1A3-38D1-2897-9048-0EDE4EE5846A}"/>
              </a:ext>
            </a:extLst>
          </p:cNvPr>
          <p:cNvSpPr/>
          <p:nvPr/>
        </p:nvSpPr>
        <p:spPr>
          <a:xfrm>
            <a:off x="1246872" y="3248328"/>
            <a:ext cx="1043883" cy="1040078"/>
          </a:xfrm>
          <a:prstGeom prst="ellipse">
            <a:avLst/>
          </a:pr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C03761F-F153-5A19-4BDC-6CDC5F583008}"/>
              </a:ext>
            </a:extLst>
          </p:cNvPr>
          <p:cNvSpPr txBox="1"/>
          <p:nvPr/>
        </p:nvSpPr>
        <p:spPr>
          <a:xfrm>
            <a:off x="1253111" y="3480318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PROJEKT- INDÍTÁS</a:t>
            </a:r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1659ED32-058F-15DC-850F-93AD0B0A85DA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768814" y="2993931"/>
            <a:ext cx="10918" cy="254397"/>
          </a:xfrm>
          <a:prstGeom prst="line">
            <a:avLst/>
          </a:prstGeom>
          <a:ln>
            <a:solidFill>
              <a:srgbClr val="A8A3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6341550B-0DC7-3E8F-4D8E-242285F93956}"/>
              </a:ext>
            </a:extLst>
          </p:cNvPr>
          <p:cNvSpPr txBox="1"/>
          <p:nvPr/>
        </p:nvSpPr>
        <p:spPr>
          <a:xfrm>
            <a:off x="5468534" y="3414006"/>
            <a:ext cx="105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OKTATÁS (kulcs-felhasználók)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D213797B-0105-5DA1-B576-34104B0CB67D}"/>
              </a:ext>
            </a:extLst>
          </p:cNvPr>
          <p:cNvSpPr txBox="1"/>
          <p:nvPr/>
        </p:nvSpPr>
        <p:spPr>
          <a:xfrm>
            <a:off x="5525266" y="2524731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</a:t>
            </a:r>
          </a:p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OKTÓBER</a:t>
            </a:r>
            <a:endParaRPr lang="hu-HU" sz="1400" b="1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E10A035B-EFA7-E3B3-5BF2-5CC9920568CB}"/>
              </a:ext>
            </a:extLst>
          </p:cNvPr>
          <p:cNvSpPr txBox="1"/>
          <p:nvPr/>
        </p:nvSpPr>
        <p:spPr>
          <a:xfrm>
            <a:off x="6572230" y="2421478"/>
            <a:ext cx="101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</a:t>
            </a:r>
          </a:p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OKTÓBER-DECEMBER</a:t>
            </a:r>
            <a:endParaRPr lang="hu-HU" sz="1400" b="1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Nyíl: ötszög 3">
            <a:extLst>
              <a:ext uri="{FF2B5EF4-FFF2-40B4-BE49-F238E27FC236}">
                <a16:creationId xmlns:a16="http://schemas.microsoft.com/office/drawing/2014/main" id="{99BEF391-1182-3B11-7D7A-0CA028867599}"/>
              </a:ext>
            </a:extLst>
          </p:cNvPr>
          <p:cNvSpPr/>
          <p:nvPr/>
        </p:nvSpPr>
        <p:spPr>
          <a:xfrm>
            <a:off x="7646633" y="2514256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6BBFCE8F-E404-62E4-9C25-9C6AF9ACEEE5}"/>
              </a:ext>
            </a:extLst>
          </p:cNvPr>
          <p:cNvSpPr txBox="1"/>
          <p:nvPr/>
        </p:nvSpPr>
        <p:spPr>
          <a:xfrm>
            <a:off x="7685313" y="2528696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</a:t>
            </a:r>
          </a:p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OKTÓBER</a:t>
            </a:r>
            <a:endParaRPr lang="hu-HU" sz="1400" b="1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Ellipszis 54">
            <a:extLst>
              <a:ext uri="{FF2B5EF4-FFF2-40B4-BE49-F238E27FC236}">
                <a16:creationId xmlns:a16="http://schemas.microsoft.com/office/drawing/2014/main" id="{D9506795-CE83-1738-D038-F831601B3D69}"/>
              </a:ext>
            </a:extLst>
          </p:cNvPr>
          <p:cNvSpPr/>
          <p:nvPr/>
        </p:nvSpPr>
        <p:spPr>
          <a:xfrm>
            <a:off x="7646633" y="3191111"/>
            <a:ext cx="1043883" cy="1040078"/>
          </a:xfrm>
          <a:prstGeom prst="ellipse">
            <a:avLst/>
          </a:pr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1202E4CD-174D-7B49-6D9F-6FCC5861FC8E}"/>
              </a:ext>
            </a:extLst>
          </p:cNvPr>
          <p:cNvSpPr txBox="1"/>
          <p:nvPr/>
        </p:nvSpPr>
        <p:spPr>
          <a:xfrm>
            <a:off x="7648777" y="3375952"/>
            <a:ext cx="105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ÚJ RENDSZER FELÉPÍTÉSE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A722BF94-AC58-8552-1ABD-36817CB8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zis 33">
            <a:extLst>
              <a:ext uri="{FF2B5EF4-FFF2-40B4-BE49-F238E27FC236}">
                <a16:creationId xmlns:a16="http://schemas.microsoft.com/office/drawing/2014/main" id="{11266848-325C-8216-E420-DF047E448A06}"/>
              </a:ext>
            </a:extLst>
          </p:cNvPr>
          <p:cNvSpPr/>
          <p:nvPr/>
        </p:nvSpPr>
        <p:spPr>
          <a:xfrm>
            <a:off x="3760556" y="3222465"/>
            <a:ext cx="1043883" cy="1040078"/>
          </a:xfrm>
          <a:prstGeom prst="ellipse">
            <a:avLst/>
          </a:pr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B7A0817-C586-3132-C6FF-2EA50AAD9EEA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33F6F4F-58BB-5BF9-450F-AE2DA23098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Liberty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-re történő átállás időrendje 2.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B8BC9C2A-9AA5-9A14-4E56-55E2AFE49309}"/>
              </a:ext>
            </a:extLst>
          </p:cNvPr>
          <p:cNvSpPr/>
          <p:nvPr/>
        </p:nvSpPr>
        <p:spPr>
          <a:xfrm>
            <a:off x="7107557" y="1208703"/>
            <a:ext cx="1043883" cy="1040078"/>
          </a:xfrm>
          <a:prstGeom prst="ellipse">
            <a:avLst/>
          </a:pr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A96D042-77B0-61D6-A23E-F1CA9D117FD4}"/>
              </a:ext>
            </a:extLst>
          </p:cNvPr>
          <p:cNvCxnSpPr>
            <a:stCxn id="5" idx="4"/>
          </p:cNvCxnSpPr>
          <p:nvPr/>
        </p:nvCxnSpPr>
        <p:spPr>
          <a:xfrm flipH="1">
            <a:off x="7624803" y="2248781"/>
            <a:ext cx="4696" cy="294541"/>
          </a:xfrm>
          <a:prstGeom prst="line">
            <a:avLst/>
          </a:prstGeom>
          <a:ln>
            <a:solidFill>
              <a:srgbClr val="C4BF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0DD863FF-6FAD-FF31-DAA6-970B9E5D2303}"/>
              </a:ext>
            </a:extLst>
          </p:cNvPr>
          <p:cNvCxnSpPr>
            <a:cxnSpLocks/>
          </p:cNvCxnSpPr>
          <p:nvPr/>
        </p:nvCxnSpPr>
        <p:spPr>
          <a:xfrm flipH="1">
            <a:off x="6441361" y="2962447"/>
            <a:ext cx="4684" cy="424674"/>
          </a:xfrm>
          <a:prstGeom prst="line">
            <a:avLst/>
          </a:prstGeom>
          <a:ln>
            <a:solidFill>
              <a:srgbClr val="A8A3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zis 15">
            <a:extLst>
              <a:ext uri="{FF2B5EF4-FFF2-40B4-BE49-F238E27FC236}">
                <a16:creationId xmlns:a16="http://schemas.microsoft.com/office/drawing/2014/main" id="{E8A3A77D-CB19-B567-624D-275E0676C6DC}"/>
              </a:ext>
            </a:extLst>
          </p:cNvPr>
          <p:cNvSpPr/>
          <p:nvPr/>
        </p:nvSpPr>
        <p:spPr>
          <a:xfrm>
            <a:off x="362813" y="1287726"/>
            <a:ext cx="1043883" cy="1040078"/>
          </a:xfrm>
          <a:prstGeom prst="ellipse">
            <a:avLst/>
          </a:pr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A9A461AD-BEE5-E7AD-1BFF-1E9443A3C706}"/>
              </a:ext>
            </a:extLst>
          </p:cNvPr>
          <p:cNvCxnSpPr>
            <a:stCxn id="16" idx="4"/>
          </p:cNvCxnSpPr>
          <p:nvPr/>
        </p:nvCxnSpPr>
        <p:spPr>
          <a:xfrm flipH="1">
            <a:off x="880059" y="2327804"/>
            <a:ext cx="4696" cy="294541"/>
          </a:xfrm>
          <a:prstGeom prst="line">
            <a:avLst/>
          </a:prstGeom>
          <a:ln>
            <a:solidFill>
              <a:srgbClr val="C4BF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ECC7F717-05ED-FA7A-C8E1-BEE65B9571A5}"/>
              </a:ext>
            </a:extLst>
          </p:cNvPr>
          <p:cNvSpPr txBox="1"/>
          <p:nvPr/>
        </p:nvSpPr>
        <p:spPr>
          <a:xfrm>
            <a:off x="397167" y="1558885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RFID TESZTELÉS</a:t>
            </a:r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292A1A1F-E897-F666-3526-4796F5D4453B}"/>
              </a:ext>
            </a:extLst>
          </p:cNvPr>
          <p:cNvSpPr/>
          <p:nvPr/>
        </p:nvSpPr>
        <p:spPr>
          <a:xfrm>
            <a:off x="4839820" y="1213822"/>
            <a:ext cx="1043883" cy="1040078"/>
          </a:xfrm>
          <a:prstGeom prst="ellipse">
            <a:avLst/>
          </a:pr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8BE255E3-BCE3-5B67-17B9-29BBE1A238FE}"/>
              </a:ext>
            </a:extLst>
          </p:cNvPr>
          <p:cNvCxnSpPr>
            <a:stCxn id="28" idx="4"/>
          </p:cNvCxnSpPr>
          <p:nvPr/>
        </p:nvCxnSpPr>
        <p:spPr>
          <a:xfrm flipH="1">
            <a:off x="5357066" y="2253900"/>
            <a:ext cx="4696" cy="294541"/>
          </a:xfrm>
          <a:prstGeom prst="line">
            <a:avLst/>
          </a:prstGeom>
          <a:ln>
            <a:solidFill>
              <a:srgbClr val="C4BF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Ellipszis 39">
            <a:extLst>
              <a:ext uri="{FF2B5EF4-FFF2-40B4-BE49-F238E27FC236}">
                <a16:creationId xmlns:a16="http://schemas.microsoft.com/office/drawing/2014/main" id="{5FB2E48A-FD46-23F2-820C-5A820B77B257}"/>
              </a:ext>
            </a:extLst>
          </p:cNvPr>
          <p:cNvSpPr/>
          <p:nvPr/>
        </p:nvSpPr>
        <p:spPr>
          <a:xfrm>
            <a:off x="2620550" y="1160065"/>
            <a:ext cx="1043883" cy="1040078"/>
          </a:xfrm>
          <a:prstGeom prst="ellipse">
            <a:avLst/>
          </a:pr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4B8CC2A2-F821-5A44-8359-60641D458AD3}"/>
              </a:ext>
            </a:extLst>
          </p:cNvPr>
          <p:cNvCxnSpPr>
            <a:stCxn id="40" idx="4"/>
          </p:cNvCxnSpPr>
          <p:nvPr/>
        </p:nvCxnSpPr>
        <p:spPr>
          <a:xfrm flipH="1">
            <a:off x="3137796" y="2200143"/>
            <a:ext cx="4696" cy="294541"/>
          </a:xfrm>
          <a:prstGeom prst="line">
            <a:avLst/>
          </a:prstGeom>
          <a:ln>
            <a:solidFill>
              <a:srgbClr val="C4BF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7FCB3716-AF91-4DB3-0981-930E09FF5B4F}"/>
              </a:ext>
            </a:extLst>
          </p:cNvPr>
          <p:cNvSpPr txBox="1"/>
          <p:nvPr/>
        </p:nvSpPr>
        <p:spPr>
          <a:xfrm>
            <a:off x="7126942" y="1426188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HIBA-JAVÍTÁSOK</a:t>
            </a:r>
          </a:p>
        </p:txBody>
      </p:sp>
      <p:sp>
        <p:nvSpPr>
          <p:cNvPr id="4" name="Nyíl: ötszög 3">
            <a:extLst>
              <a:ext uri="{FF2B5EF4-FFF2-40B4-BE49-F238E27FC236}">
                <a16:creationId xmlns:a16="http://schemas.microsoft.com/office/drawing/2014/main" id="{E8698DDF-4382-82D2-E6A8-0AD744D3EB8E}"/>
              </a:ext>
            </a:extLst>
          </p:cNvPr>
          <p:cNvSpPr/>
          <p:nvPr/>
        </p:nvSpPr>
        <p:spPr>
          <a:xfrm>
            <a:off x="7148395" y="2480471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Nyíl: ötszög 3">
            <a:extLst>
              <a:ext uri="{FF2B5EF4-FFF2-40B4-BE49-F238E27FC236}">
                <a16:creationId xmlns:a16="http://schemas.microsoft.com/office/drawing/2014/main" id="{AD992E4C-AC53-9FF5-903F-CBD6304FF090}"/>
              </a:ext>
            </a:extLst>
          </p:cNvPr>
          <p:cNvSpPr/>
          <p:nvPr/>
        </p:nvSpPr>
        <p:spPr>
          <a:xfrm>
            <a:off x="6032924" y="2483084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Nyíl: ötszög 3">
            <a:extLst>
              <a:ext uri="{FF2B5EF4-FFF2-40B4-BE49-F238E27FC236}">
                <a16:creationId xmlns:a16="http://schemas.microsoft.com/office/drawing/2014/main" id="{34C43AE4-06A8-7163-40BA-5F3F3CB1E314}"/>
              </a:ext>
            </a:extLst>
          </p:cNvPr>
          <p:cNvSpPr/>
          <p:nvPr/>
        </p:nvSpPr>
        <p:spPr>
          <a:xfrm>
            <a:off x="392283" y="2473839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C355D1E-A06A-97F6-6DE5-AB8CE1F6F1A9}"/>
              </a:ext>
            </a:extLst>
          </p:cNvPr>
          <p:cNvSpPr txBox="1"/>
          <p:nvPr/>
        </p:nvSpPr>
        <p:spPr>
          <a:xfrm>
            <a:off x="407862" y="2476309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  NOVEMBER</a:t>
            </a:r>
          </a:p>
        </p:txBody>
      </p:sp>
      <p:sp>
        <p:nvSpPr>
          <p:cNvPr id="21" name="Nyíl: ötszög 3">
            <a:extLst>
              <a:ext uri="{FF2B5EF4-FFF2-40B4-BE49-F238E27FC236}">
                <a16:creationId xmlns:a16="http://schemas.microsoft.com/office/drawing/2014/main" id="{920BED08-7536-9270-9A58-EB0504186169}"/>
              </a:ext>
            </a:extLst>
          </p:cNvPr>
          <p:cNvSpPr/>
          <p:nvPr/>
        </p:nvSpPr>
        <p:spPr>
          <a:xfrm>
            <a:off x="1506832" y="2475042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D4F3800D-A4DC-2A94-5C79-EB46A8E6B736}"/>
              </a:ext>
            </a:extLst>
          </p:cNvPr>
          <p:cNvSpPr txBox="1"/>
          <p:nvPr/>
        </p:nvSpPr>
        <p:spPr>
          <a:xfrm>
            <a:off x="1574173" y="2513150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 DECEMBER</a:t>
            </a:r>
          </a:p>
        </p:txBody>
      </p:sp>
      <p:sp>
        <p:nvSpPr>
          <p:cNvPr id="27" name="Nyíl: ötszög 3">
            <a:extLst>
              <a:ext uri="{FF2B5EF4-FFF2-40B4-BE49-F238E27FC236}">
                <a16:creationId xmlns:a16="http://schemas.microsoft.com/office/drawing/2014/main" id="{056FF196-92A0-BB68-4DF3-A6F051EB23CF}"/>
              </a:ext>
            </a:extLst>
          </p:cNvPr>
          <p:cNvSpPr/>
          <p:nvPr/>
        </p:nvSpPr>
        <p:spPr>
          <a:xfrm>
            <a:off x="2645775" y="2467000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542F9BA1-381A-6AF7-18BA-4A322EE5546F}"/>
              </a:ext>
            </a:extLst>
          </p:cNvPr>
          <p:cNvSpPr txBox="1"/>
          <p:nvPr/>
        </p:nvSpPr>
        <p:spPr>
          <a:xfrm>
            <a:off x="2710613" y="2510265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 DECEMBER</a:t>
            </a:r>
          </a:p>
        </p:txBody>
      </p:sp>
      <p:sp>
        <p:nvSpPr>
          <p:cNvPr id="33" name="Nyíl: ötszög 3">
            <a:extLst>
              <a:ext uri="{FF2B5EF4-FFF2-40B4-BE49-F238E27FC236}">
                <a16:creationId xmlns:a16="http://schemas.microsoft.com/office/drawing/2014/main" id="{1FC2B8AB-3A99-118F-13FE-E184A7BEDC6F}"/>
              </a:ext>
            </a:extLst>
          </p:cNvPr>
          <p:cNvSpPr/>
          <p:nvPr/>
        </p:nvSpPr>
        <p:spPr>
          <a:xfrm>
            <a:off x="3787156" y="2475042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17389019-D146-86CE-A5CE-046883A09C6A}"/>
              </a:ext>
            </a:extLst>
          </p:cNvPr>
          <p:cNvSpPr txBox="1"/>
          <p:nvPr/>
        </p:nvSpPr>
        <p:spPr>
          <a:xfrm>
            <a:off x="3827666" y="2510027"/>
            <a:ext cx="101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</a:t>
            </a:r>
          </a:p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DECEMBER</a:t>
            </a:r>
          </a:p>
        </p:txBody>
      </p:sp>
      <p:sp>
        <p:nvSpPr>
          <p:cNvPr id="39" name="Nyíl: ötszög 3">
            <a:extLst>
              <a:ext uri="{FF2B5EF4-FFF2-40B4-BE49-F238E27FC236}">
                <a16:creationId xmlns:a16="http://schemas.microsoft.com/office/drawing/2014/main" id="{E241C824-3149-3759-6B76-521EC08D46F9}"/>
              </a:ext>
            </a:extLst>
          </p:cNvPr>
          <p:cNvSpPr/>
          <p:nvPr/>
        </p:nvSpPr>
        <p:spPr>
          <a:xfrm>
            <a:off x="4891543" y="2479063"/>
            <a:ext cx="1146665" cy="488608"/>
          </a:xfrm>
          <a:custGeom>
            <a:avLst/>
            <a:gdLst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0 w 1674055"/>
              <a:gd name="csY5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22 w 1674077"/>
              <a:gd name="csY0" fmla="*/ 0 h 668215"/>
              <a:gd name="csX1" fmla="*/ 1339970 w 1674077"/>
              <a:gd name="csY1" fmla="*/ 0 h 668215"/>
              <a:gd name="csX2" fmla="*/ 1674077 w 1674077"/>
              <a:gd name="csY2" fmla="*/ 334108 h 668215"/>
              <a:gd name="csX3" fmla="*/ 1339970 w 1674077"/>
              <a:gd name="csY3" fmla="*/ 668215 h 668215"/>
              <a:gd name="csX4" fmla="*/ 22 w 1674077"/>
              <a:gd name="csY4" fmla="*/ 668215 h 668215"/>
              <a:gd name="csX5" fmla="*/ 175869 w 1674077"/>
              <a:gd name="csY5" fmla="*/ 330591 h 668215"/>
              <a:gd name="csX6" fmla="*/ 22 w 1674077"/>
              <a:gd name="csY6" fmla="*/ 0 h 668215"/>
              <a:gd name="csX0" fmla="*/ 42 w 1674097"/>
              <a:gd name="csY0" fmla="*/ 0 h 668215"/>
              <a:gd name="csX1" fmla="*/ 1339990 w 1674097"/>
              <a:gd name="csY1" fmla="*/ 0 h 668215"/>
              <a:gd name="csX2" fmla="*/ 1674097 w 1674097"/>
              <a:gd name="csY2" fmla="*/ 334108 h 668215"/>
              <a:gd name="csX3" fmla="*/ 1339990 w 1674097"/>
              <a:gd name="csY3" fmla="*/ 668215 h 668215"/>
              <a:gd name="csX4" fmla="*/ 42 w 1674097"/>
              <a:gd name="csY4" fmla="*/ 668215 h 668215"/>
              <a:gd name="csX5" fmla="*/ 175889 w 1674097"/>
              <a:gd name="csY5" fmla="*/ 330591 h 668215"/>
              <a:gd name="csX6" fmla="*/ 42 w 1674097"/>
              <a:gd name="csY6" fmla="*/ 0 h 668215"/>
              <a:gd name="csX0" fmla="*/ 37 w 1674092"/>
              <a:gd name="csY0" fmla="*/ 0 h 668215"/>
              <a:gd name="csX1" fmla="*/ 1339985 w 1674092"/>
              <a:gd name="csY1" fmla="*/ 0 h 668215"/>
              <a:gd name="csX2" fmla="*/ 1674092 w 1674092"/>
              <a:gd name="csY2" fmla="*/ 334108 h 668215"/>
              <a:gd name="csX3" fmla="*/ 1339985 w 1674092"/>
              <a:gd name="csY3" fmla="*/ 668215 h 668215"/>
              <a:gd name="csX4" fmla="*/ 37 w 1674092"/>
              <a:gd name="csY4" fmla="*/ 668215 h 668215"/>
              <a:gd name="csX5" fmla="*/ 193664 w 1674092"/>
              <a:gd name="csY5" fmla="*/ 338211 h 668215"/>
              <a:gd name="csX6" fmla="*/ 37 w 1674092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193627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  <a:gd name="csX0" fmla="*/ 0 w 1674055"/>
              <a:gd name="csY0" fmla="*/ 0 h 668215"/>
              <a:gd name="csX1" fmla="*/ 1339948 w 1674055"/>
              <a:gd name="csY1" fmla="*/ 0 h 668215"/>
              <a:gd name="csX2" fmla="*/ 1674055 w 1674055"/>
              <a:gd name="csY2" fmla="*/ 334108 h 668215"/>
              <a:gd name="csX3" fmla="*/ 1339948 w 1674055"/>
              <a:gd name="csY3" fmla="*/ 668215 h 668215"/>
              <a:gd name="csX4" fmla="*/ 0 w 1674055"/>
              <a:gd name="csY4" fmla="*/ 668215 h 668215"/>
              <a:gd name="csX5" fmla="*/ 256492 w 1674055"/>
              <a:gd name="csY5" fmla="*/ 338211 h 668215"/>
              <a:gd name="csX6" fmla="*/ 0 w 1674055"/>
              <a:gd name="csY6" fmla="*/ 0 h 668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74055" h="668215">
                <a:moveTo>
                  <a:pt x="0" y="0"/>
                </a:moveTo>
                <a:lnTo>
                  <a:pt x="1339948" y="0"/>
                </a:lnTo>
                <a:lnTo>
                  <a:pt x="1674055" y="334108"/>
                </a:lnTo>
                <a:lnTo>
                  <a:pt x="1339948" y="668215"/>
                </a:lnTo>
                <a:lnTo>
                  <a:pt x="0" y="668215"/>
                </a:lnTo>
                <a:cubicBezTo>
                  <a:pt x="179266" y="452608"/>
                  <a:pt x="157236" y="497303"/>
                  <a:pt x="256492" y="338211"/>
                </a:cubicBezTo>
                <a:cubicBezTo>
                  <a:pt x="190256" y="210234"/>
                  <a:pt x="58616" y="110197"/>
                  <a:pt x="0" y="0"/>
                </a:cubicBezTo>
                <a:close/>
              </a:path>
            </a:pathLst>
          </a:custGeom>
          <a:solidFill>
            <a:srgbClr val="C4B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51D29B6F-25E8-CDDC-1A18-B3D29D87839A}"/>
              </a:ext>
            </a:extLst>
          </p:cNvPr>
          <p:cNvSpPr txBox="1"/>
          <p:nvPr/>
        </p:nvSpPr>
        <p:spPr>
          <a:xfrm>
            <a:off x="4938209" y="2510027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2025.</a:t>
            </a:r>
          </a:p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DECEMBER</a:t>
            </a:r>
            <a:endParaRPr lang="hu-HU" sz="1400" b="1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0A483D4A-66E3-299C-B648-F977667659C7}"/>
              </a:ext>
            </a:extLst>
          </p:cNvPr>
          <p:cNvSpPr/>
          <p:nvPr/>
        </p:nvSpPr>
        <p:spPr>
          <a:xfrm>
            <a:off x="5925301" y="3203382"/>
            <a:ext cx="1043883" cy="1040078"/>
          </a:xfrm>
          <a:prstGeom prst="ellipse">
            <a:avLst/>
          </a:pr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74198A4D-3BA0-D893-7024-B3014E3F4948}"/>
              </a:ext>
            </a:extLst>
          </p:cNvPr>
          <p:cNvSpPr txBox="1"/>
          <p:nvPr/>
        </p:nvSpPr>
        <p:spPr>
          <a:xfrm>
            <a:off x="4790616" y="1421870"/>
            <a:ext cx="120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RENDSZER-</a:t>
            </a:r>
          </a:p>
          <a:p>
            <a:pPr algn="ctr"/>
            <a:r>
              <a:rPr lang="hu-HU" sz="1200" dirty="0">
                <a:latin typeface="+mn-lt"/>
              </a:rPr>
              <a:t>IMPLEMEN-TÁCIÓ </a:t>
            </a: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02AE07B2-2E55-BCB6-B291-88DCC4BD7191}"/>
              </a:ext>
            </a:extLst>
          </p:cNvPr>
          <p:cNvSpPr/>
          <p:nvPr/>
        </p:nvSpPr>
        <p:spPr>
          <a:xfrm>
            <a:off x="1483394" y="3214316"/>
            <a:ext cx="1043883" cy="1040078"/>
          </a:xfrm>
          <a:prstGeom prst="ellipse">
            <a:avLst/>
          </a:prstGeom>
          <a:solidFill>
            <a:srgbClr val="A8A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8A1C2E92-1C0E-46A5-AB6A-88F64F253843}"/>
              </a:ext>
            </a:extLst>
          </p:cNvPr>
          <p:cNvSpPr txBox="1"/>
          <p:nvPr/>
        </p:nvSpPr>
        <p:spPr>
          <a:xfrm>
            <a:off x="1495572" y="3540557"/>
            <a:ext cx="1019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OKTATÁS</a:t>
            </a:r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6DE9B608-0D97-1A96-53C5-4A8889A4616C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2005336" y="2959919"/>
            <a:ext cx="10918" cy="254397"/>
          </a:xfrm>
          <a:prstGeom prst="line">
            <a:avLst/>
          </a:prstGeom>
          <a:ln>
            <a:solidFill>
              <a:srgbClr val="A8A3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A00AC45B-34A0-1A98-215D-F0F0E68664CC}"/>
              </a:ext>
            </a:extLst>
          </p:cNvPr>
          <p:cNvSpPr txBox="1"/>
          <p:nvPr/>
        </p:nvSpPr>
        <p:spPr>
          <a:xfrm>
            <a:off x="5883703" y="3442169"/>
            <a:ext cx="105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ÉLES INDULÁS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D03063A6-3CB2-0EC6-1E89-6AF373F39FC5}"/>
              </a:ext>
            </a:extLst>
          </p:cNvPr>
          <p:cNvSpPr txBox="1"/>
          <p:nvPr/>
        </p:nvSpPr>
        <p:spPr>
          <a:xfrm>
            <a:off x="6095938" y="2487307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2026.</a:t>
            </a:r>
          </a:p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JANUÁR</a:t>
            </a:r>
            <a:endParaRPr lang="hu-HU" sz="1400" b="1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EBDE9E1E-17DC-CA5B-E52B-3012B4EED0F0}"/>
              </a:ext>
            </a:extLst>
          </p:cNvPr>
          <p:cNvSpPr txBox="1"/>
          <p:nvPr/>
        </p:nvSpPr>
        <p:spPr>
          <a:xfrm>
            <a:off x="7179589" y="2487310"/>
            <a:ext cx="10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2026. JANUÁR -</a:t>
            </a:r>
          </a:p>
        </p:txBody>
      </p: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C5D91FEB-07BF-C643-0BD8-5B9F1E229A2B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4282498" y="2923898"/>
            <a:ext cx="20270" cy="298567"/>
          </a:xfrm>
          <a:prstGeom prst="line">
            <a:avLst/>
          </a:prstGeom>
          <a:ln>
            <a:solidFill>
              <a:srgbClr val="A8A3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833D3061-3A88-CE49-55D5-EB98AAC9BBFB}"/>
              </a:ext>
            </a:extLst>
          </p:cNvPr>
          <p:cNvSpPr txBox="1"/>
          <p:nvPr/>
        </p:nvSpPr>
        <p:spPr>
          <a:xfrm>
            <a:off x="3739994" y="3327005"/>
            <a:ext cx="1125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EXPORT A FORRÁS-RENDSZEREK-BŐL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39744249-2B72-2CF4-3740-9684FAD6B777}"/>
              </a:ext>
            </a:extLst>
          </p:cNvPr>
          <p:cNvSpPr txBox="1"/>
          <p:nvPr/>
        </p:nvSpPr>
        <p:spPr>
          <a:xfrm>
            <a:off x="2606534" y="1356939"/>
            <a:ext cx="113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ÉRKEZTETÉS, KÖLCSÖNZÉS LEÁLL</a:t>
            </a:r>
          </a:p>
        </p:txBody>
      </p:sp>
      <p:pic>
        <p:nvPicPr>
          <p:cNvPr id="50" name="Picture 2" descr="Cloud computing - Free multimedia icons">
            <a:extLst>
              <a:ext uri="{FF2B5EF4-FFF2-40B4-BE49-F238E27FC236}">
                <a16:creationId xmlns:a16="http://schemas.microsoft.com/office/drawing/2014/main" id="{77A50502-DEC6-403B-B43F-83860DDB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90" y="2428561"/>
            <a:ext cx="644620" cy="6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0048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9FBF4C0-43CF-6EDC-A472-D1036B3B4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1B974BBA-5DB2-9471-A880-4163A87E7E76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7BB15E2-014B-7491-96A5-977500B799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Metaadat minta – bibliográfiai rekord 1.</a:t>
            </a:r>
            <a:b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86EA30-756A-B985-8D3B-97930EA54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70" y="1017588"/>
            <a:ext cx="5733827" cy="32568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2D71335-B089-8A7A-0E5A-ECC1843A8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4" y="3003979"/>
            <a:ext cx="8719953" cy="10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621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3A8BB41-3AEF-AD05-AE66-9B5D8B68B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FB5C29B9-5AAC-9191-5CA9-A8E9B3147BD4}"/>
              </a:ext>
            </a:extLst>
          </p:cNvPr>
          <p:cNvSpPr/>
          <p:nvPr/>
        </p:nvSpPr>
        <p:spPr>
          <a:xfrm flipV="1">
            <a:off x="287855" y="562666"/>
            <a:ext cx="98192" cy="3374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757575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6FA025-D752-F568-EAAF-9A56D453F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047" y="444500"/>
            <a:ext cx="8521700" cy="57308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Metaadat minta – bibliográfiai rekord 2.</a:t>
            </a:r>
            <a:b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0EFCDB4-A1B5-2577-9407-73DD5837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93" y="1376979"/>
            <a:ext cx="7936953" cy="225910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DDFCF1C-3A11-24FD-86D8-15FA3A72F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6" y="3484637"/>
            <a:ext cx="8862487" cy="102167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6937D3F-EB60-FD1C-2DB9-9152C6A11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364" y="991684"/>
            <a:ext cx="3104643" cy="367282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7084831-D1D4-1833-3D19-493A02387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55" y="1135754"/>
            <a:ext cx="8521235" cy="3177678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26703E4D-EA09-19BF-69D9-4280758B9B6A}"/>
              </a:ext>
            </a:extLst>
          </p:cNvPr>
          <p:cNvSpPr txBox="1"/>
          <p:nvPr/>
        </p:nvSpPr>
        <p:spPr>
          <a:xfrm>
            <a:off x="6615954" y="4198538"/>
            <a:ext cx="1958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7"/>
              </a:rPr>
              <a:t>ÉLŐ KATALÓGUS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54614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Segoe UI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69A31727A3CFD40A72C0E00B36FA4B6" ma:contentTypeVersion="17" ma:contentTypeDescription="Új dokumentum létrehozása." ma:contentTypeScope="" ma:versionID="234901d12ef8dbe96e861b23299dbdaa">
  <xsd:schema xmlns:xsd="http://www.w3.org/2001/XMLSchema" xmlns:xs="http://www.w3.org/2001/XMLSchema" xmlns:p="http://schemas.microsoft.com/office/2006/metadata/properties" xmlns:ns2="98ad8006-3e35-4b7b-bdd3-2084a4de46cc" xmlns:ns3="80463f9c-bbf2-4cc6-9abc-b4c6e806c662" targetNamespace="http://schemas.microsoft.com/office/2006/metadata/properties" ma:root="true" ma:fieldsID="dd8bc5024029b502d08406326d002103" ns2:_="" ns3:_="">
    <xsd:import namespace="98ad8006-3e35-4b7b-bdd3-2084a4de46cc"/>
    <xsd:import namespace="80463f9c-bbf2-4cc6-9abc-b4c6e806c6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2:d_x00e1_t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d8006-3e35-4b7b-bdd3-2084a4de4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Képcímkék" ma:readOnly="false" ma:fieldId="{5cf76f15-5ced-4ddc-b409-7134ff3c332f}" ma:taxonomyMulti="true" ma:sspId="ec8551cb-31a8-4c63-a261-82c7526a1c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d_x00e1_tum" ma:index="24" nillable="true" ma:displayName="dátum" ma:format="DateOnly" ma:internalName="d_x00e1_tu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63f9c-bbf2-4cc6-9abc-b4c6e806c6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5be3e3a-beb6-4eef-91f4-348d8597fac7}" ma:internalName="TaxCatchAll" ma:showField="CatchAllData" ma:web="80463f9c-bbf2-4cc6-9abc-b4c6e806c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ad8006-3e35-4b7b-bdd3-2084a4de46cc">
      <Terms xmlns="http://schemas.microsoft.com/office/infopath/2007/PartnerControls"/>
    </lcf76f155ced4ddcb4097134ff3c332f>
    <TaxCatchAll xmlns="80463f9c-bbf2-4cc6-9abc-b4c6e806c662" xsi:nil="true"/>
    <d_x00e1_tum xmlns="98ad8006-3e35-4b7b-bdd3-2084a4de4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405A27-E3E3-403B-9FDB-2857853F4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d8006-3e35-4b7b-bdd3-2084a4de46cc"/>
    <ds:schemaRef ds:uri="80463f9c-bbf2-4cc6-9abc-b4c6e806c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1B0079-0EC2-4CEC-9660-C7007AF5BBB1}">
  <ds:schemaRefs>
    <ds:schemaRef ds:uri="http://purl.org/dc/elements/1.1/"/>
    <ds:schemaRef ds:uri="363c6fc6-1425-492a-8d20-8ae6d279e740"/>
    <ds:schemaRef ds:uri="http://schemas.microsoft.com/office/2006/documentManagement/types"/>
    <ds:schemaRef ds:uri="http://www.w3.org/XML/1998/namespace"/>
    <ds:schemaRef ds:uri="d57e47ab-94cd-4f26-93c3-f5c227680026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8ad8006-3e35-4b7b-bdd3-2084a4de46cc"/>
    <ds:schemaRef ds:uri="80463f9c-bbf2-4cc6-9abc-b4c6e806c662"/>
  </ds:schemaRefs>
</ds:datastoreItem>
</file>

<file path=customXml/itemProps3.xml><?xml version="1.0" encoding="utf-8"?>
<ds:datastoreItem xmlns:ds="http://schemas.openxmlformats.org/officeDocument/2006/customXml" ds:itemID="{70C25940-7CB1-45EF-88F7-91C905F9AF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815</Words>
  <Application>Microsoft Office PowerPoint</Application>
  <PresentationFormat>Diavetítés a képernyőre (16:9 oldalarány)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Segoe UI Semibold</vt:lpstr>
      <vt:lpstr>Calibri</vt:lpstr>
      <vt:lpstr>Arial</vt:lpstr>
      <vt:lpstr>simple-light-2</vt:lpstr>
      <vt:lpstr>PowerPoint-bemutató</vt:lpstr>
      <vt:lpstr>Tervek, indulás </vt:lpstr>
      <vt:lpstr>Induló helyzet – 1.  </vt:lpstr>
      <vt:lpstr>Induló helyzet – 2. Következmények </vt:lpstr>
      <vt:lpstr>Közös platform előnyei </vt:lpstr>
      <vt:lpstr>A Liberty-re történő átállás időrendje </vt:lpstr>
      <vt:lpstr>A Liberty-re történő átállás időrendje 2. </vt:lpstr>
      <vt:lpstr>Metaadat minta – bibliográfiai rekord 1. </vt:lpstr>
      <vt:lpstr>Metaadat minta – bibliográfiai rekord 2. </vt:lpstr>
      <vt:lpstr>Olvasói profil – ugyanazon olvasó, három verzióban </vt:lpstr>
      <vt:lpstr>PowerPoint-bemutató</vt:lpstr>
      <vt:lpstr>PowerPoint-bemutató</vt:lpstr>
      <vt:lpstr>Hol tartunk most?  Teljesített (stabil) területek </vt:lpstr>
      <vt:lpstr>Hol tartunk most?  Folyamatban (finomhangolás/lezárás alatt) </vt:lpstr>
      <vt:lpstr>Hol tartunk most?  Még hiányzó/el nem kezdett </vt:lpstr>
      <vt:lpstr>A jelenlegi állapotunk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Patonai Kata</dc:creator>
  <cp:lastModifiedBy>Kálmán Rita</cp:lastModifiedBy>
  <cp:revision>50</cp:revision>
  <dcterms:modified xsi:type="dcterms:W3CDTF">2026-03-30T06:11:38Z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0x010100469A31727A3CFD40A72C0E00B36FA4B6</vt:lpwstr>
  </property>
  <property fmtid="{D5CDD505-2E9C-101B-9397-08002B2CF9AE}" pid="3" name="MediaServiceImageTags">
    <vt:lpwstr/>
  </property>
</Properties>
</file>