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60" r:id="rId5"/>
    <p:sldId id="261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086A4-5242-466D-B26B-54F390535003}" v="1" dt="2026-02-04T12:26:42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AB94C-7981-4D17-8E05-E0B424E30507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B925-A829-44E9-85CD-FAF7B0C12E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98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23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30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01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26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62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63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5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B925-A829-44E9-85CD-FAF7B0C12EF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2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AA7DD6-4B18-0412-BECB-04B9FE964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A29788-3A94-FA62-60C7-CED92EB49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7CD6B6-47A2-E4BA-1E6C-772788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F0368E-93E2-0F04-0706-0E7A1AE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E21DF4-178A-5958-60BA-696201AE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02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5EB3F9-C807-FA8E-2B6F-8C9BB595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E99EE3-AC97-6960-BC5A-F2F0A75D4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200BA3-C776-0A64-91E8-8AE891D8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E000AC-1F45-D6FC-4830-615C9095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16A1AD-D40F-C0C9-1EFA-CEFE75B0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37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50D743B-40D4-12F7-1DDD-B73961659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5F5919D-E48D-B821-5100-8AE0E9843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13EAAB-1172-2A92-C3B0-F47FC3C5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627761-4141-15E2-71EA-6CA29435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0A380A-BB71-0F39-0FE8-40811FD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6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79547C-E7E4-E5A4-F822-65CB2AB6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534D93-C25F-5BD3-FCA4-9D355FB3A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3A402E-0E4F-B271-989E-764DABC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3BA50B-6D28-A757-1FE0-54519F1A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57DF3F-D0ED-D4C2-A462-48FBD0D8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5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8585D7-AEF9-429C-42D5-B1D33FF5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51B6935-4671-7C19-F8A4-0166644E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5C45FF-8B09-7591-A6D9-5D58E484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D02B53-3065-CD77-E5EB-F0A20944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D72845-30F3-6126-68C1-BFE628C6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9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0DD8A2-6CC8-19D2-BEAF-41D75B4C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252691-5E59-5D67-ABD4-220CD7574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9C91FFA-112B-DA36-AC16-6218B31E6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838CBF5-0591-CC5B-786F-7481AFE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D6F648A-C57C-641F-57C8-5C459FE4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C3294B9-0042-570A-AF45-94C33497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4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1AFA80-1BC4-4422-241D-C0F01CB9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DBB688-97EC-802F-40B4-9A2708D6D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FCE7304-9AB1-C247-5BF6-C64B00D9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EBC0AF7-C023-CFD0-168E-2176EF526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99343A7-79AA-3926-7FFC-C4B54409F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BCABB07-039C-24C1-8E76-62E6416E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67039E0-892E-9A21-91E3-71EF6F0C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8B5B6EC-0EBD-F1AD-1363-1F15A831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99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54B17C-B099-EB8D-8E03-4506D462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BDAE2B6-C2F1-10A8-790C-A697D87F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1110289-59D2-BB06-0A08-23AE399B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C64B9B-FA6A-2943-33B4-ED5FFFD8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6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1353CC5-5B6D-B1E0-E198-86889AC8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7756EDA-F1E7-58D9-F782-9DC8F985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53C7DA-599C-777A-F6BC-59CE91E4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1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84BBFE-F106-464E-324B-A1128FA6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5EAC13-0D53-BCF3-70E1-FA551FA0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A721446-4051-6907-874C-FE978D17B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0FFAF8-9B78-0292-4C94-04DA5ED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1251A-CBFA-1437-52F8-D599277F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B006012-C7DD-7FC0-25F4-551A7DD0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21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5972F-87A7-7F96-1023-BCF2576D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A128F7D-DB14-1EDC-E554-8EAB01027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52D15B-EDE4-84B4-30FD-A82EDAD58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62DA6E4-7B84-F4C1-61BE-4B62215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CC16FE3-B75B-26FF-CD51-74E0FC90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534313-4307-DD31-08EC-897A9254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0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C7CDDE-74CF-B43E-028C-631F6874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C9CB19-6483-DFC6-67E9-4268F411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BFC8C6-37AA-03ED-3F73-29FB1DDB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0560E-A266-4E87-BA30-38A474314FFD}" type="datetimeFigureOut">
              <a:rPr lang="hu-HU" smtClean="0"/>
              <a:t>2026.03.23.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68DA38-40C7-A49D-FBAB-CB3624AF0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D5DC8C-328B-2040-FFA0-38862CF60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00B35-7270-4E81-8ADA-1C5A92E60B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1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ntzkonyvtar.wordpress.com/borostyan-elohely-kutatas-projekt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jpeg"/><Relationship Id="rId4" Type="http://schemas.openxmlformats.org/officeDocument/2006/relationships/hyperlink" Target="https://fszek.hu/entities/110/Events/0601raday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B3B227-B96E-B297-51B5-332D0F9DF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Libre Baskerville" panose="02000000000000000000" pitchFamily="2" charset="0"/>
              </a:rPr>
              <a:t>A szakkönyvtárak szerepe a közösségi tudományos projektekben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C27FA3-BAE9-8566-DDC1-788A54125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5928"/>
            <a:ext cx="9144000" cy="1261872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Libre Baskerville" panose="02000000000000000000" pitchFamily="2" charset="0"/>
              </a:rPr>
              <a:t>Kalydy Dóra</a:t>
            </a:r>
          </a:p>
          <a:p>
            <a:pPr algn="l"/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Libre Baskerville" panose="02000000000000000000" pitchFamily="2" charset="0"/>
              </a:rPr>
              <a:t>MTA Könyvtár és információs Központ</a:t>
            </a: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Libre Baskerville" panose="02000000000000000000" pitchFamily="2" charset="0"/>
              </a:rPr>
              <a:t>kalydy.dora@konyvtar.mta.hu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1182073"/>
            <a:ext cx="10515600" cy="82196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Book Antiqua" panose="02040602050305030304" pitchFamily="18" charset="0"/>
              </a:rPr>
              <a:t>Közösségi tudomány – nyílt tudomány</a:t>
            </a:r>
            <a:endParaRPr lang="en-GB" sz="3600" b="1" dirty="0">
              <a:latin typeface="Book Antiqua" panose="020406020503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167127"/>
            <a:ext cx="10515600" cy="3639313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Hozzáférhetőség</a:t>
            </a:r>
          </a:p>
          <a:p>
            <a:r>
              <a:rPr lang="hu-HU" dirty="0">
                <a:latin typeface="Book Antiqua" panose="02040602050305030304" pitchFamily="18" charset="0"/>
              </a:rPr>
              <a:t>Láthatóság</a:t>
            </a:r>
          </a:p>
          <a:p>
            <a:r>
              <a:rPr lang="hu-HU" dirty="0">
                <a:latin typeface="Book Antiqua" panose="02040602050305030304" pitchFamily="18" charset="0"/>
              </a:rPr>
              <a:t>Átláthatóság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  <p:pic>
        <p:nvPicPr>
          <p:cNvPr id="11" name="Kép 10" descr="C:\Users\KALYDY~1.DOR\AppData\Local\Temp\{90ED09CA-E532-49EB-98E2-E767B2C736DA}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28" y="2167128"/>
            <a:ext cx="3822192" cy="371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94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1182073"/>
            <a:ext cx="10515600" cy="82196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Book Antiqua" panose="02040602050305030304" pitchFamily="18" charset="0"/>
              </a:rPr>
              <a:t>Szakkönyvtárak szerepe</a:t>
            </a:r>
            <a:endParaRPr lang="en-GB" sz="3600" b="1" dirty="0">
              <a:latin typeface="Book Antiqua" panose="020406020503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73721" y="2085580"/>
            <a:ext cx="10515600" cy="34283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>
                <a:latin typeface="Book Antiqua" panose="02040602050305030304" pitchFamily="18" charset="0"/>
              </a:rPr>
              <a:t>A projekt népszerűsítése, önkéntesek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toborzása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/>
            <a:r>
              <a:rPr lang="hu-HU" dirty="0">
                <a:latin typeface="Book Antiqua" panose="02040602050305030304" pitchFamily="18" charset="0"/>
              </a:rPr>
              <a:t>A különböző projektszereplők közötti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moderálás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hu-HU" dirty="0">
                <a:latin typeface="Book Antiqua" panose="02040602050305030304" pitchFamily="18" charset="0"/>
              </a:rPr>
              <a:t>előadások, beszámolók szervezése (a könyvtár mint 3. hely)</a:t>
            </a:r>
            <a:endParaRPr lang="en-GB" dirty="0">
              <a:latin typeface="Book Antiqua" panose="02040602050305030304" pitchFamily="18" charset="0"/>
            </a:endParaRPr>
          </a:p>
          <a:p>
            <a:pPr lvl="0"/>
            <a:r>
              <a:rPr lang="hu-HU" dirty="0">
                <a:latin typeface="Book Antiqua" panose="02040602050305030304" pitchFamily="18" charset="0"/>
              </a:rPr>
              <a:t>A projekt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adminisztrációjában</a:t>
            </a:r>
            <a:r>
              <a:rPr lang="hu-HU" dirty="0">
                <a:latin typeface="Book Antiqua" panose="02040602050305030304" pitchFamily="18" charset="0"/>
              </a:rPr>
              <a:t> való részvétel: pályázat írás, dokumentációk előkészítése, önkéntes szerződések, jogi kérdések tisztázása</a:t>
            </a:r>
            <a:endParaRPr lang="en-GB" dirty="0">
              <a:latin typeface="Book Antiqua" panose="02040602050305030304" pitchFamily="18" charset="0"/>
            </a:endParaRPr>
          </a:p>
          <a:p>
            <a:pPr lvl="0"/>
            <a:r>
              <a:rPr lang="hu-HU" dirty="0">
                <a:latin typeface="Book Antiqua" panose="02040602050305030304" pitchFamily="18" charset="0"/>
              </a:rPr>
              <a:t>Felkészítésben való részvétel: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felhasználóképzés</a:t>
            </a:r>
            <a:r>
              <a:rPr lang="hu-HU" dirty="0">
                <a:latin typeface="Book Antiqua" panose="02040602050305030304" pitchFamily="18" charset="0"/>
              </a:rPr>
              <a:t> -  a feladatra való felkészítés, gyűjtés, megfigyelés, átírás pontos meghatározása, IT felkészítés</a:t>
            </a:r>
            <a:endParaRPr lang="en-GB" dirty="0">
              <a:latin typeface="Book Antiqua" panose="02040602050305030304" pitchFamily="18" charset="0"/>
            </a:endParaRPr>
          </a:p>
          <a:p>
            <a:pPr lvl="0"/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Hozzáférés biztosítása: </a:t>
            </a:r>
            <a:r>
              <a:rPr lang="hu-HU" dirty="0">
                <a:latin typeface="Book Antiqua" panose="02040602050305030304" pitchFamily="18" charset="0"/>
              </a:rPr>
              <a:t>a könyvtár fizikai és elektronikus állományhoz való hozzáférés biztosítása</a:t>
            </a:r>
            <a:endParaRPr lang="en-GB" dirty="0">
              <a:latin typeface="Book Antiqua" panose="02040602050305030304" pitchFamily="18" charset="0"/>
            </a:endParaRPr>
          </a:p>
          <a:p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2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1182073"/>
            <a:ext cx="10515600" cy="82196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167127"/>
            <a:ext cx="10515600" cy="3639313"/>
          </a:xfrm>
        </p:spPr>
        <p:txBody>
          <a:bodyPr/>
          <a:lstStyle/>
          <a:p>
            <a:pPr lvl="0"/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Infrastrukturális </a:t>
            </a:r>
            <a:r>
              <a:rPr lang="hu-HU" dirty="0">
                <a:latin typeface="Book Antiqua" panose="02040602050305030304" pitchFamily="18" charset="0"/>
              </a:rPr>
              <a:t>támogatás: </a:t>
            </a:r>
            <a:r>
              <a:rPr lang="hu-HU" dirty="0" err="1">
                <a:latin typeface="Book Antiqua" panose="02040602050305030304" pitchFamily="18" charset="0"/>
              </a:rPr>
              <a:t>repozitóriumi</a:t>
            </a:r>
            <a:r>
              <a:rPr lang="hu-HU" dirty="0">
                <a:latin typeface="Book Antiqua" panose="02040602050305030304" pitchFamily="18" charset="0"/>
              </a:rPr>
              <a:t> tárolás, nyílt adatok, nyílt publikálás De a fizikai hely biztosítása is fontos)</a:t>
            </a:r>
          </a:p>
          <a:p>
            <a:pPr lvl="0"/>
            <a:endParaRPr lang="en-GB" dirty="0">
              <a:latin typeface="Book Antiqua" panose="02040602050305030304" pitchFamily="18" charset="0"/>
            </a:endParaRPr>
          </a:p>
          <a:p>
            <a:pPr lvl="0"/>
            <a:r>
              <a:rPr lang="hu-HU" dirty="0">
                <a:latin typeface="Book Antiqua" panose="02040602050305030304" pitchFamily="18" charset="0"/>
              </a:rPr>
              <a:t>Kutatástámogatás: nyílt publikálás, </a:t>
            </a:r>
            <a:r>
              <a:rPr lang="hu-HU" dirty="0" err="1">
                <a:latin typeface="Book Antiqua" panose="02040602050305030304" pitchFamily="18" charset="0"/>
              </a:rPr>
              <a:t>metaadat</a:t>
            </a:r>
            <a:r>
              <a:rPr lang="hu-HU" dirty="0">
                <a:latin typeface="Book Antiqua" panose="02040602050305030304" pitchFamily="18" charset="0"/>
              </a:rPr>
              <a:t> leírás, visszakereshetőség biztosítása (FAIR adatok).</a:t>
            </a:r>
            <a:endParaRPr lang="en-GB" dirty="0">
              <a:latin typeface="Book Antiqua" panose="02040602050305030304" pitchFamily="18" charset="0"/>
            </a:endParaRPr>
          </a:p>
          <a:p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1182073"/>
            <a:ext cx="10515600" cy="821960"/>
          </a:xfrm>
        </p:spPr>
        <p:txBody>
          <a:bodyPr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Alapfeladaton túl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167127"/>
            <a:ext cx="10515600" cy="3639313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Szolgáltatások népszerűsítés</a:t>
            </a:r>
          </a:p>
          <a:p>
            <a:r>
              <a:rPr lang="hu-HU" dirty="0">
                <a:latin typeface="Book Antiqua" panose="02040602050305030304" pitchFamily="18" charset="0"/>
              </a:rPr>
              <a:t>Harmadik misszió (a tágabb közösséggel való együttműködés)</a:t>
            </a:r>
          </a:p>
          <a:p>
            <a:r>
              <a:rPr lang="hu-HU" dirty="0">
                <a:latin typeface="Book Antiqua" panose="02040602050305030304" pitchFamily="18" charset="0"/>
              </a:rPr>
              <a:t>Intézményvezetés felé láthatóság 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1182073"/>
            <a:ext cx="10515600" cy="821960"/>
          </a:xfrm>
        </p:spPr>
        <p:txBody>
          <a:bodyPr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Első lépés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167127"/>
            <a:ext cx="10515600" cy="3639313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Könyvtári felelős kiválasztása, munkacsoport kialakítása</a:t>
            </a:r>
          </a:p>
          <a:p>
            <a:r>
              <a:rPr lang="hu-HU" dirty="0">
                <a:latin typeface="Book Antiqua" panose="02040602050305030304" pitchFamily="18" charset="0"/>
              </a:rPr>
              <a:t>Társintézmények és partnerek feltérképezése</a:t>
            </a:r>
          </a:p>
          <a:p>
            <a:r>
              <a:rPr lang="hu-HU" dirty="0">
                <a:latin typeface="Book Antiqua" panose="02040602050305030304" pitchFamily="18" charset="0"/>
              </a:rPr>
              <a:t>Kutatók, oktatók bevonása</a:t>
            </a:r>
          </a:p>
          <a:p>
            <a:r>
              <a:rPr lang="hu-HU" dirty="0">
                <a:latin typeface="Book Antiqua" panose="02040602050305030304" pitchFamily="18" charset="0"/>
              </a:rPr>
              <a:t>Az intézményhez illeszkedő projektek tervezése</a:t>
            </a:r>
          </a:p>
          <a:p>
            <a:r>
              <a:rPr lang="hu-HU" dirty="0">
                <a:latin typeface="Book Antiqua" panose="02040602050305030304" pitchFamily="18" charset="0"/>
              </a:rPr>
              <a:t>Hazai jó gyakorlatok figyelembe vétele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0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1182073"/>
            <a:ext cx="10515600" cy="82196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Hazai eredmények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167127"/>
            <a:ext cx="10515600" cy="3639313"/>
          </a:xfrm>
        </p:spPr>
        <p:txBody>
          <a:bodyPr>
            <a:normAutofit/>
          </a:bodyPr>
          <a:lstStyle/>
          <a:p>
            <a:pPr marL="265113" lvl="1" indent="-265113"/>
            <a:r>
              <a:rPr lang="hu-HU" dirty="0">
                <a:latin typeface="Book Antiqua" panose="02040602050305030304" pitchFamily="18" charset="0"/>
              </a:rPr>
              <a:t>MATE Budai Campus, Borostyán Élőhely Kutatás</a:t>
            </a:r>
          </a:p>
          <a:p>
            <a:pPr marL="92075" lvl="2" indent="-92075">
              <a:buNone/>
            </a:pPr>
            <a:r>
              <a:rPr lang="hu-HU" sz="1400" dirty="0">
                <a:latin typeface="Book Antiqua" panose="02040602050305030304" pitchFamily="18" charset="0"/>
                <a:hlinkClick r:id="rId3"/>
              </a:rPr>
              <a:t>https://entzkonyvtar.wordpress.com/borostyan-elohely-kutatas-projekt</a:t>
            </a:r>
            <a:r>
              <a:rPr lang="hu-HU" dirty="0">
                <a:latin typeface="Book Antiqua" panose="02040602050305030304" pitchFamily="18" charset="0"/>
                <a:hlinkClick r:id="rId3"/>
              </a:rPr>
              <a:t>/</a:t>
            </a:r>
            <a:endParaRPr lang="hu-HU" dirty="0">
              <a:latin typeface="Book Antiqua" panose="02040602050305030304" pitchFamily="18" charset="0"/>
            </a:endParaRPr>
          </a:p>
          <a:p>
            <a:pPr marL="92075" lvl="2" indent="-92075">
              <a:buNone/>
            </a:pPr>
            <a:endParaRPr lang="hu-HU" dirty="0">
              <a:latin typeface="Book Antiqua" panose="02040602050305030304" pitchFamily="18" charset="0"/>
            </a:endParaRPr>
          </a:p>
          <a:p>
            <a:r>
              <a:rPr lang="hu-HU" dirty="0">
                <a:latin typeface="Book Antiqua" panose="02040602050305030304" pitchFamily="18" charset="0"/>
              </a:rPr>
              <a:t>2024. novemberétől – Roadshow</a:t>
            </a:r>
          </a:p>
          <a:p>
            <a:pPr marL="790575" lvl="2" indent="-342900"/>
            <a:r>
              <a:rPr lang="hu-HU" sz="2400" dirty="0">
                <a:latin typeface="Book Antiqua" panose="02040602050305030304" pitchFamily="18" charset="0"/>
              </a:rPr>
              <a:t>FSZEK – Ráday Mihály Emlékprojekt </a:t>
            </a:r>
          </a:p>
          <a:p>
            <a:pPr marL="447675" lvl="2" indent="0">
              <a:buNone/>
            </a:pPr>
            <a:r>
              <a:rPr lang="hu-HU" dirty="0">
                <a:latin typeface="Book Antiqua" panose="02040602050305030304" pitchFamily="18" charset="0"/>
              </a:rPr>
              <a:t>	</a:t>
            </a:r>
            <a:r>
              <a:rPr lang="hu-HU" dirty="0">
                <a:latin typeface="Book Antiqua" panose="02040602050305030304" pitchFamily="18" charset="0"/>
                <a:hlinkClick r:id="rId4"/>
              </a:rPr>
              <a:t>https://fszek.hu/entities/110/Events/0601raday</a:t>
            </a:r>
            <a:endParaRPr lang="hu-HU" dirty="0">
              <a:latin typeface="Book Antiqua" panose="02040602050305030304" pitchFamily="18" charset="0"/>
            </a:endParaRPr>
          </a:p>
          <a:p>
            <a:r>
              <a:rPr lang="hu-HU" dirty="0">
                <a:latin typeface="Book Antiqua" panose="02040602050305030304" pitchFamily="18" charset="0"/>
              </a:rPr>
              <a:t>PTE Tudásközpont – Közösségi tudomány </a:t>
            </a:r>
            <a:r>
              <a:rPr lang="hu-HU" dirty="0" err="1">
                <a:latin typeface="Book Antiqua" panose="02040602050305030304" pitchFamily="18" charset="0"/>
              </a:rPr>
              <a:t>info</a:t>
            </a:r>
            <a:endParaRPr lang="hu-HU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199" y="227966"/>
            <a:ext cx="1509133" cy="267843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894" y="5125212"/>
            <a:ext cx="2467770" cy="1362455"/>
          </a:xfrm>
          <a:prstGeom prst="rect">
            <a:avLst/>
          </a:prstGeom>
        </p:spPr>
      </p:pic>
      <p:pic>
        <p:nvPicPr>
          <p:cNvPr id="1026" name="Picture 2" descr="Community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95" y="3326141"/>
            <a:ext cx="2381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B3B227-B96E-B297-51B5-332D0F9D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016" y="1609344"/>
            <a:ext cx="6940296" cy="1362456"/>
          </a:xfrm>
        </p:spPr>
        <p:txBody>
          <a:bodyPr>
            <a:normAutofit/>
          </a:bodyPr>
          <a:lstStyle/>
          <a:p>
            <a:r>
              <a:rPr lang="hu-HU" dirty="0">
                <a:latin typeface="Libre Baskerville" panose="02000000000000000000" pitchFamily="2" charset="0"/>
              </a:rPr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C27FA3-BAE9-8566-DDC1-788A54125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272" y="3995928"/>
            <a:ext cx="4892040" cy="1261872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Libre Baskerville" panose="02000000000000000000" pitchFamily="2" charset="0"/>
              </a:rPr>
              <a:t>Kalydy Dóra</a:t>
            </a:r>
          </a:p>
          <a:p>
            <a:pPr algn="l"/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Libre Baskerville" panose="02000000000000000000" pitchFamily="2" charset="0"/>
              </a:rPr>
              <a:t>MTA Könyvtár és információs Központ</a:t>
            </a:r>
          </a:p>
          <a:p>
            <a:pPr algn="l"/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Libre Baskerville" panose="02000000000000000000" pitchFamily="2" charset="0"/>
              </a:rPr>
              <a:t>kalydy.dora@konyvtar.mta.hu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6EAC21-B049-FDDB-3AEB-5A823144EB31}"/>
              </a:ext>
            </a:extLst>
          </p:cNvPr>
          <p:cNvSpPr txBox="1">
            <a:spLocks/>
          </p:cNvSpPr>
          <p:nvPr/>
        </p:nvSpPr>
        <p:spPr>
          <a:xfrm>
            <a:off x="1404730" y="227966"/>
            <a:ext cx="3485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200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éves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</a:p>
          <a:p>
            <a:pPr marR="0" algn="l" rtl="0"/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a Magyar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Tudományos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Akadémia</a:t>
            </a:r>
            <a:r>
              <a:rPr lang="en-GB" sz="1400" b="1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 </a:t>
            </a:r>
            <a:r>
              <a:rPr lang="en-GB" sz="1400" b="1" i="0" u="none" strike="noStrike" cap="all" baseline="30000" dirty="0" err="1">
                <a:solidFill>
                  <a:srgbClr val="555555"/>
                </a:solidFill>
                <a:latin typeface="Libre Baskerville" panose="02000000000000000000" pitchFamily="2" charset="0"/>
              </a:rPr>
              <a:t>Könyvtára</a:t>
            </a:r>
            <a:endParaRPr lang="en-GB" sz="1400" b="1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endParaRPr lang="hu-HU" sz="2800" b="0" i="0" u="none" strike="noStrike" cap="all" baseline="30000" dirty="0">
              <a:solidFill>
                <a:srgbClr val="555555"/>
              </a:solidFill>
              <a:latin typeface="Libre Baskerville" panose="02000000000000000000" pitchFamily="2" charset="0"/>
            </a:endParaRPr>
          </a:p>
          <a:p>
            <a:pPr marR="0" algn="l" rtl="0"/>
            <a:r>
              <a:rPr lang="en-US" sz="1400" b="0" i="0" u="none" strike="noStrike" cap="all" baseline="30000" dirty="0">
                <a:solidFill>
                  <a:srgbClr val="555555"/>
                </a:solidFill>
                <a:latin typeface="Libre Baskerville" panose="02000000000000000000" pitchFamily="2" charset="0"/>
              </a:rPr>
              <a:t>Bicentenary of the Academy Library</a:t>
            </a:r>
            <a:endParaRPr lang="hu-HU" sz="1600" cap="all" baseline="30000" dirty="0"/>
          </a:p>
        </p:txBody>
      </p:sp>
      <p:pic>
        <p:nvPicPr>
          <p:cNvPr id="6" name="Kép 5" descr="A képen kézírás, vázlat, kalligráfia, tipo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FF6208-BE7C-3DBA-CDFE-5D3B2A6E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" y="5595491"/>
            <a:ext cx="3148869" cy="1419802"/>
          </a:xfrm>
          <a:prstGeom prst="rect">
            <a:avLst/>
          </a:prstGeom>
        </p:spPr>
      </p:pic>
      <p:pic>
        <p:nvPicPr>
          <p:cNvPr id="10" name="Kép 9" descr="A képen szöveg, Betűtípus, vázlat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DF77990-9A4B-A11D-8304-6988CAE7C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73" y="5969534"/>
            <a:ext cx="1604813" cy="521523"/>
          </a:xfrm>
          <a:prstGeom prst="rect">
            <a:avLst/>
          </a:prstGeom>
        </p:spPr>
      </p:pic>
      <p:pic>
        <p:nvPicPr>
          <p:cNvPr id="8" name="Kép 7" descr="A képen Betűtípus, szöveg, szimbólum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345099-0AC4-6847-708A-71226C0AC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227966"/>
            <a:ext cx="731929" cy="8359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" y="1683147"/>
            <a:ext cx="2870565" cy="28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356</Words>
  <Application>Microsoft Office PowerPoint</Application>
  <PresentationFormat>Szélesvásznú</PresentationFormat>
  <Paragraphs>79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Book Antiqua</vt:lpstr>
      <vt:lpstr>Libre Baskerville</vt:lpstr>
      <vt:lpstr>Office-téma</vt:lpstr>
      <vt:lpstr>A szakkönyvtárak szerepe a közösségi tudományos projektekben</vt:lpstr>
      <vt:lpstr>Közösségi tudomány – nyílt tudomány</vt:lpstr>
      <vt:lpstr>Szakkönyvtárak szerepe</vt:lpstr>
      <vt:lpstr>PowerPoint-bemutató</vt:lpstr>
      <vt:lpstr>Alapfeladaton túl</vt:lpstr>
      <vt:lpstr>Első lépés</vt:lpstr>
      <vt:lpstr>Hazai eredmények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Y X</dc:creator>
  <cp:lastModifiedBy>Kálmán Rita</cp:lastModifiedBy>
  <cp:revision>9</cp:revision>
  <dcterms:created xsi:type="dcterms:W3CDTF">2026-02-04T11:45:19Z</dcterms:created>
  <dcterms:modified xsi:type="dcterms:W3CDTF">2026-03-23T08:42:11Z</dcterms:modified>
</cp:coreProperties>
</file>