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722" r:id="rId2"/>
    <p:sldMasterId id="2147483716" r:id="rId3"/>
    <p:sldMasterId id="2147483702" r:id="rId4"/>
    <p:sldMasterId id="2147483714" r:id="rId5"/>
    <p:sldMasterId id="2147483735" r:id="rId6"/>
    <p:sldMasterId id="2147483715" r:id="rId7"/>
    <p:sldMasterId id="2147483675" r:id="rId8"/>
    <p:sldMasterId id="2147483752" r:id="rId9"/>
    <p:sldMasterId id="2147483766" r:id="rId10"/>
  </p:sldMasterIdLst>
  <p:notesMasterIdLst>
    <p:notesMasterId r:id="rId36"/>
  </p:notesMasterIdLst>
  <p:handoutMasterIdLst>
    <p:handoutMasterId r:id="rId37"/>
  </p:handoutMasterIdLst>
  <p:sldIdLst>
    <p:sldId id="377" r:id="rId11"/>
    <p:sldId id="358" r:id="rId12"/>
    <p:sldId id="379" r:id="rId13"/>
    <p:sldId id="380" r:id="rId14"/>
    <p:sldId id="382" r:id="rId15"/>
    <p:sldId id="385" r:id="rId16"/>
    <p:sldId id="384" r:id="rId17"/>
    <p:sldId id="398" r:id="rId18"/>
    <p:sldId id="397" r:id="rId19"/>
    <p:sldId id="387" r:id="rId20"/>
    <p:sldId id="393" r:id="rId21"/>
    <p:sldId id="389" r:id="rId22"/>
    <p:sldId id="388" r:id="rId23"/>
    <p:sldId id="390" r:id="rId24"/>
    <p:sldId id="399" r:id="rId25"/>
    <p:sldId id="396" r:id="rId26"/>
    <p:sldId id="394" r:id="rId27"/>
    <p:sldId id="391" r:id="rId28"/>
    <p:sldId id="392" r:id="rId29"/>
    <p:sldId id="400" r:id="rId30"/>
    <p:sldId id="401" r:id="rId31"/>
    <p:sldId id="402" r:id="rId32"/>
    <p:sldId id="403" r:id="rId33"/>
    <p:sldId id="395" r:id="rId34"/>
    <p:sldId id="356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257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2026" userDrawn="1">
          <p15:clr>
            <a:srgbClr val="A4A3A4"/>
          </p15:clr>
        </p15:guide>
        <p15:guide id="5" orient="horz" pos="3407" userDrawn="1">
          <p15:clr>
            <a:srgbClr val="A4A3A4"/>
          </p15:clr>
        </p15:guide>
        <p15:guide id="6" orient="horz" pos="4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4CD"/>
    <a:srgbClr val="F2C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Közepesen sötét stílus 1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12"/>
    <p:restoredTop sz="89440" autoAdjust="0"/>
  </p:normalViewPr>
  <p:slideViewPr>
    <p:cSldViewPr snapToGrid="0">
      <p:cViewPr varScale="1">
        <p:scale>
          <a:sx n="62" d="100"/>
          <a:sy n="62" d="100"/>
        </p:scale>
        <p:origin x="1320" y="60"/>
      </p:cViewPr>
      <p:guideLst>
        <p:guide orient="horz" pos="4156"/>
        <p:guide pos="2570"/>
        <p:guide pos="189"/>
        <p:guide pos="2026"/>
        <p:guide orient="horz" pos="3407"/>
        <p:guide orient="horz" pos="4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8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B5B57F4D-0D98-1562-4E3A-BDA75426F8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63A2310-856B-C199-0857-7CADB3B147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485D9-0A3F-49E3-BC27-076451CF8CD3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BC86C60-9F75-24A6-EB00-BF64D83D8D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2C6FFBE-A901-48C4-5560-D3383E5B6E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3C8E8-B4E4-4DCB-9307-E7660379956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7309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8AD16-054F-9844-A6AE-E00155BE3FA7}" type="datetimeFigureOut">
              <a:rPr lang="hu-HU" smtClean="0"/>
              <a:t>2026.03.27.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B44AC-1EAC-6349-AD5C-8ABF96922E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406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corvinus.hu/downloads/9tvv.177ik62/3-2024-krh-rendelkezes-mtmt-00-ai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Corvinus az első modellváltó egyetem – sikítópárna indokoltsága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282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Ügyfélelégedettségi pontszám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7463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Szeretettel várjuk őket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1447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Tanórába illesztett, első éves tantárgyban,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demand</a:t>
            </a:r>
            <a:r>
              <a:rPr lang="hu-HU" dirty="0"/>
              <a:t>, meghirdetett, tanulmányi szintekhez igazodó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721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352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Személyes kapcsolatok, vezetői hozzáálláson, kezdeményezőkészségen, a szervezeti alkalmazkodókészségen múlik.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07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Állami felsőoktatási intézményből alapítványi fenntartású közhasznú magán felsőoktatási intézmény lett</a:t>
            </a:r>
          </a:p>
          <a:p>
            <a:r>
              <a:rPr lang="hu-HU" dirty="0"/>
              <a:t>Turbulens idők, sok változás, nagy fluktuációt</a:t>
            </a: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Egyetem fenntartója a Maecenas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Universitatis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Corvini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Alapítvány, három rektorhelyettes vezeti az akadémiai, három főigazgató pedig a szolgáltatói területeket. A korábbi elnöki funkció megszűnt. Két új dékán képviseli a fenntarthatóság és a mesterséges intelligencia stratégiai területeit.</a:t>
            </a:r>
          </a:p>
          <a:p>
            <a:pPr algn="just">
              <a:spcAft>
                <a:spcPts val="600"/>
              </a:spcAft>
            </a:pPr>
            <a:r>
              <a:rPr lang="hu-HU" sz="1200" dirty="0"/>
              <a:t>Küldetés: Az üzleti, közgazdasági és társadalomtudományi kutatás és tanulás közösségeként kíváncsiságtól hajtva fejlődünk, felelős gondolkodókat és jövőorientált vezetőket képzünk. </a:t>
            </a:r>
          </a:p>
          <a:p>
            <a:pPr algn="just">
              <a:spcAft>
                <a:spcPts val="600"/>
              </a:spcAft>
            </a:pPr>
            <a:r>
              <a:rPr lang="hu-HU" sz="1200" dirty="0"/>
              <a:t>Misszió: Hagyományainkra építve, vezető hazai egyetemből nemzetközileg elismert intézménnyé válunk, amely elkötelezett a korunk kihívásainak megoldása iránt. 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6964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Alapja működési kiválóság adja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425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Éves munkatervek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991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Nyilvános könyvtár agyunk, de alapvető </a:t>
            </a:r>
            <a:r>
              <a:rPr lang="hu-HU" dirty="0" err="1"/>
              <a:t>parnereink</a:t>
            </a:r>
            <a:r>
              <a:rPr lang="hu-HU" dirty="0"/>
              <a:t> az oktatók-kutatók és a hallgatók közössége</a:t>
            </a:r>
          </a:p>
          <a:p>
            <a:r>
              <a:rPr lang="hu-HU" dirty="0"/>
              <a:t>A különböző területek jelentősége, munkaerő igénye szerint</a:t>
            </a:r>
          </a:p>
          <a:p>
            <a:r>
              <a:rPr lang="hu-HU" dirty="0"/>
              <a:t>Projekt: átlássák, szélesebb spektrum a k-i tevékenységeknek, 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segít a munkavállalóknak jobban megérteni és látni a feladataikat, valamint azok kapcsolódását más célokhoz. Mindez javíthatja a munkahelyi légkört, a növelheti a hatékonyságot és megalapozza a tanuló szervezet megvalósulását, növeli a szervezet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rezilienciáját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Budapesti Corvinus Egyetem Egyetemi Könyvtár és Levéltár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15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25EF7-D2F7-0E89-976A-92C34FA5C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F39ECD1-BF6A-D0B1-8F34-896F48E29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2114FFA-EBB2-7C74-36FD-E4599C01A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2025. Minősített Könyvtári pályázat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408FCAD-7D2E-D5C1-9174-4BA2F3991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771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2025. Minősített Könyvtári pályázat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Pályázat beadása: </a:t>
            </a:r>
            <a:r>
              <a:rPr lang="hu-HU" dirty="0" err="1"/>
              <a:t>wroclaw</a:t>
            </a:r>
            <a:r>
              <a:rPr lang="hu-HU" dirty="0"/>
              <a:t>, </a:t>
            </a:r>
            <a:r>
              <a:rPr lang="hu-HU" dirty="0" err="1"/>
              <a:t>masaryk</a:t>
            </a:r>
            <a:r>
              <a:rPr lang="hu-HU" dirty="0"/>
              <a:t> egyetem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EARMA AI csoport, mecenatúra, Könyvtári minőség pályázat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4316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Minél több csatornán elérhetővé tegyük</a:t>
            </a:r>
          </a:p>
          <a:p>
            <a:r>
              <a:rPr lang="hu-HU" dirty="0"/>
              <a:t>Kutatási </a:t>
            </a:r>
            <a:r>
              <a:rPr lang="hu-HU" dirty="0" err="1"/>
              <a:t>landing</a:t>
            </a:r>
            <a:r>
              <a:rPr lang="hu-HU" dirty="0"/>
              <a:t> </a:t>
            </a:r>
            <a:r>
              <a:rPr lang="hu-HU" dirty="0" err="1"/>
              <a:t>page</a:t>
            </a:r>
            <a:r>
              <a:rPr lang="hu-HU" dirty="0"/>
              <a:t>, egyetemi főoldal- könyvtári aloldal</a:t>
            </a:r>
          </a:p>
          <a:p>
            <a:r>
              <a:rPr lang="hu-HU" dirty="0"/>
              <a:t>Képzési tevékenységünk, belső katalógus, egyes kiemelt terület (HI index, MI alkalmazások), PDCA ciklus szerint, pl. magyar szuperszámítógép, szerzői jog</a:t>
            </a:r>
          </a:p>
          <a:p>
            <a:r>
              <a:rPr lang="hu-HU" dirty="0"/>
              <a:t>Mesterséges intelligencia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941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Előléptetések, kinevezések, tudományos fokozatszerzés , pályázati tevékenység ami </a:t>
            </a:r>
            <a:r>
              <a:rPr lang="hu-HU" dirty="0" err="1"/>
              <a:t>Publ</a:t>
            </a:r>
            <a:r>
              <a:rPr lang="hu-HU" dirty="0"/>
              <a:t>. Menedzsmenten alapuló szolgáltatásunk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hu-H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3/2024. Kutatási rektorhelyettesi rendelkezés tudományos publikációs tevékenység nyilvántartásáról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Tud.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tev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Erősödése: egyéni, szervezeti egység, intézményi szinten AÉM, CKK, kutatásértékelés és pályázatértékelő rendszerek támogatása, akkreditációs folyamatok, SDG-célok (Open Alex-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repozitórium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B44AC-1EAC-6349-AD5C-8ABF96922EB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886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microsoft.com/office/2007/relationships/hdphoto" Target="../media/hdphoto2.wdp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ito_slide_3_soros_szoveg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94548DF8-C752-814F-9A39-50F23EB936E8}"/>
              </a:ext>
            </a:extLst>
          </p:cNvPr>
          <p:cNvSpPr/>
          <p:nvPr userDrawn="1"/>
        </p:nvSpPr>
        <p:spPr>
          <a:xfrm>
            <a:off x="6389479" y="6275081"/>
            <a:ext cx="5382810" cy="214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112EEBF6-4DD0-0E88-392F-C46E528F752C}"/>
              </a:ext>
            </a:extLst>
          </p:cNvPr>
          <p:cNvSpPr/>
          <p:nvPr userDrawn="1"/>
        </p:nvSpPr>
        <p:spPr>
          <a:xfrm>
            <a:off x="639865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2" name="Kép 11" descr="corvinus_egyetem_logo_black.png">
            <a:extLst>
              <a:ext uri="{FF2B5EF4-FFF2-40B4-BE49-F238E27FC236}">
                <a16:creationId xmlns:a16="http://schemas.microsoft.com/office/drawing/2014/main" id="{023A2E15-D259-F180-6C2E-96CA59BF8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E793F59B-03B7-3751-4CFD-DEECA5AD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5230AF38-C6BD-B910-2766-4510428C73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084" y="5181661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16" name="Szöveg helye 8">
            <a:extLst>
              <a:ext uri="{FF2B5EF4-FFF2-40B4-BE49-F238E27FC236}">
                <a16:creationId xmlns:a16="http://schemas.microsoft.com/office/drawing/2014/main" id="{588D9DF8-79BD-882F-94AA-3EA0A2ADC7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9499" y="3390006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22" name="Szöveg helye 8">
            <a:extLst>
              <a:ext uri="{FF2B5EF4-FFF2-40B4-BE49-F238E27FC236}">
                <a16:creationId xmlns:a16="http://schemas.microsoft.com/office/drawing/2014/main" id="{606C03FD-E8D5-79A7-83AC-8E895A716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499" y="388037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sp>
        <p:nvSpPr>
          <p:cNvPr id="23" name="Szöveg helye 8">
            <a:extLst>
              <a:ext uri="{FF2B5EF4-FFF2-40B4-BE49-F238E27FC236}">
                <a16:creationId xmlns:a16="http://schemas.microsoft.com/office/drawing/2014/main" id="{35447294-3C17-1825-AC33-5214DDFA4C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499" y="436311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3. sor </a:t>
            </a:r>
          </a:p>
        </p:txBody>
      </p:sp>
      <p:sp>
        <p:nvSpPr>
          <p:cNvPr id="24" name="Szöveg helye 8">
            <a:extLst>
              <a:ext uri="{FF2B5EF4-FFF2-40B4-BE49-F238E27FC236}">
                <a16:creationId xmlns:a16="http://schemas.microsoft.com/office/drawing/2014/main" id="{9F6BC619-F105-A512-EB2C-929E99D25E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</p:spTree>
    <p:extLst>
      <p:ext uri="{BB962C8B-B14F-4D97-AF65-F5344CB8AC3E}">
        <p14:creationId xmlns:p14="http://schemas.microsoft.com/office/powerpoint/2010/main" val="116134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ito_slide_2_soros_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Kép helye 1">
            <a:extLst>
              <a:ext uri="{FF2B5EF4-FFF2-40B4-BE49-F238E27FC236}">
                <a16:creationId xmlns:a16="http://schemas.microsoft.com/office/drawing/2014/main" id="{6D9FA0DF-E17A-0261-EC30-A7CC085103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2499" y="1082672"/>
            <a:ext cx="4052353" cy="4692655"/>
          </a:xfrm>
          <a:prstGeom prst="round2SameRect">
            <a:avLst>
              <a:gd name="adj1" fmla="val 50000"/>
              <a:gd name="adj2" fmla="val 0"/>
            </a:avLst>
          </a:prstGeom>
        </p:spPr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917CE4E-9CD0-985A-1EF3-80168926BC8A}"/>
              </a:ext>
            </a:extLst>
          </p:cNvPr>
          <p:cNvSpPr/>
          <p:nvPr userDrawn="1"/>
        </p:nvSpPr>
        <p:spPr>
          <a:xfrm>
            <a:off x="5015362" y="5561716"/>
            <a:ext cx="4121161" cy="2146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lagív 9">
            <a:extLst>
              <a:ext uri="{FF2B5EF4-FFF2-40B4-BE49-F238E27FC236}">
                <a16:creationId xmlns:a16="http://schemas.microsoft.com/office/drawing/2014/main" id="{EA5C361E-9434-3AE6-C3C9-73E7D90A3A03}"/>
              </a:ext>
            </a:extLst>
          </p:cNvPr>
          <p:cNvSpPr/>
          <p:nvPr userDrawn="1"/>
        </p:nvSpPr>
        <p:spPr>
          <a:xfrm>
            <a:off x="5004852" y="1082672"/>
            <a:ext cx="4121171" cy="4151926"/>
          </a:xfrm>
          <a:prstGeom prst="blockArc">
            <a:avLst>
              <a:gd name="adj1" fmla="val 10816045"/>
              <a:gd name="adj2" fmla="val 2071"/>
              <a:gd name="adj3" fmla="val 524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13E41735-BB43-5187-E582-52D2D7092B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8312" y="3439059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15" name="Szöveg helye 8">
            <a:extLst>
              <a:ext uri="{FF2B5EF4-FFF2-40B4-BE49-F238E27FC236}">
                <a16:creationId xmlns:a16="http://schemas.microsoft.com/office/drawing/2014/main" id="{30736C02-B5ED-73C3-7CBB-51DB760F9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8312" y="4819099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33230A3E-A265-59EB-D0B9-E1DFADBB35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8312" y="3929423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pic>
        <p:nvPicPr>
          <p:cNvPr id="6" name="Kép 5" descr="corvinus_egyetem_logo_black.png">
            <a:extLst>
              <a:ext uri="{FF2B5EF4-FFF2-40B4-BE49-F238E27FC236}">
                <a16:creationId xmlns:a16="http://schemas.microsoft.com/office/drawing/2014/main" id="{9EB9F76D-591C-8325-3FDA-CD3AC006E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7" name="Szöveg helye 8">
            <a:extLst>
              <a:ext uri="{FF2B5EF4-FFF2-40B4-BE49-F238E27FC236}">
                <a16:creationId xmlns:a16="http://schemas.microsoft.com/office/drawing/2014/main" id="{333ABFC7-3716-2000-002D-5E63B82817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D27EFA2C-01A1-BE6E-BDBD-5CEACD6044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4" name="Dia számának helye 5">
            <a:extLst>
              <a:ext uri="{FF2B5EF4-FFF2-40B4-BE49-F238E27FC236}">
                <a16:creationId xmlns:a16="http://schemas.microsoft.com/office/drawing/2014/main" id="{72BDEBC3-834F-AC4F-9607-208F86E84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3258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447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yito_slide_3_soros_szoveg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3D356C5B-B083-01A3-7F74-72DE7DB66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452" y="467850"/>
            <a:ext cx="7829794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  <a:p>
            <a:pPr lvl="0"/>
            <a:endParaRPr lang="hu-HU" dirty="0"/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AC43DCA0-55B7-1786-D9F4-7B5C56473C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96" y="467849"/>
            <a:ext cx="755868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accent5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01.</a:t>
            </a:r>
          </a:p>
          <a:p>
            <a:pPr lvl="0"/>
            <a:endParaRPr lang="hu-HU" dirty="0"/>
          </a:p>
        </p:txBody>
      </p:sp>
      <p:sp>
        <p:nvSpPr>
          <p:cNvPr id="6" name="Szalagív 5">
            <a:extLst>
              <a:ext uri="{FF2B5EF4-FFF2-40B4-BE49-F238E27FC236}">
                <a16:creationId xmlns:a16="http://schemas.microsoft.com/office/drawing/2014/main" id="{E2D78923-FD60-997A-D7BF-1599DC9B5F3D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 descr="corvinus_egyetem_logo_black.png">
            <a:extLst>
              <a:ext uri="{FF2B5EF4-FFF2-40B4-BE49-F238E27FC236}">
                <a16:creationId xmlns:a16="http://schemas.microsoft.com/office/drawing/2014/main" id="{6921CD6C-7CEF-012E-241E-14A68891D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0463373F-4D9A-BCAF-F952-2DFBA00772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B9BAFE1D-5B07-4159-DA0C-59931A178B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</p:spTree>
    <p:extLst>
      <p:ext uri="{BB962C8B-B14F-4D97-AF65-F5344CB8AC3E}">
        <p14:creationId xmlns:p14="http://schemas.microsoft.com/office/powerpoint/2010/main" val="262587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nyito_slide_3_soros_szoveg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3D356C5B-B083-01A3-7F74-72DE7DB66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863" y="686362"/>
            <a:ext cx="7829794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Tartalomjegyzék</a:t>
            </a: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AC43DCA0-55B7-1786-D9F4-7B5C56473C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9294" y="1700609"/>
            <a:ext cx="755868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accent5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01.</a:t>
            </a:r>
          </a:p>
          <a:p>
            <a:pPr lvl="0"/>
            <a:endParaRPr lang="hu-HU" dirty="0"/>
          </a:p>
        </p:txBody>
      </p:sp>
      <p:sp>
        <p:nvSpPr>
          <p:cNvPr id="6" name="Szalagív 5">
            <a:extLst>
              <a:ext uri="{FF2B5EF4-FFF2-40B4-BE49-F238E27FC236}">
                <a16:creationId xmlns:a16="http://schemas.microsoft.com/office/drawing/2014/main" id="{E2D78923-FD60-997A-D7BF-1599DC9B5F3D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 descr="corvinus_egyetem_logo_black.png">
            <a:extLst>
              <a:ext uri="{FF2B5EF4-FFF2-40B4-BE49-F238E27FC236}">
                <a16:creationId xmlns:a16="http://schemas.microsoft.com/office/drawing/2014/main" id="{6921CD6C-7CEF-012E-241E-14A68891D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3" name="Szöveg helye 8">
            <a:extLst>
              <a:ext uri="{FF2B5EF4-FFF2-40B4-BE49-F238E27FC236}">
                <a16:creationId xmlns:a16="http://schemas.microsoft.com/office/drawing/2014/main" id="{A04433E9-886E-9A4C-9455-0D690546CD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2"/>
            <a:ext cx="2165775" cy="2650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4" name="Szöveg helye 8">
            <a:extLst>
              <a:ext uri="{FF2B5EF4-FFF2-40B4-BE49-F238E27FC236}">
                <a16:creationId xmlns:a16="http://schemas.microsoft.com/office/drawing/2014/main" id="{01AB871E-F989-887F-1EC1-B707A5E763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6910" y="1700609"/>
            <a:ext cx="7829794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  <a:p>
            <a:pPr lvl="0"/>
            <a:endParaRPr lang="hu-HU" dirty="0"/>
          </a:p>
        </p:txBody>
      </p:sp>
      <p:sp>
        <p:nvSpPr>
          <p:cNvPr id="15" name="Szöveg helye 8">
            <a:extLst>
              <a:ext uri="{FF2B5EF4-FFF2-40B4-BE49-F238E27FC236}">
                <a16:creationId xmlns:a16="http://schemas.microsoft.com/office/drawing/2014/main" id="{685F62E2-16BE-8276-171E-488C13B3FC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6" name="Szöveg helye 8">
            <a:extLst>
              <a:ext uri="{FF2B5EF4-FFF2-40B4-BE49-F238E27FC236}">
                <a16:creationId xmlns:a16="http://schemas.microsoft.com/office/drawing/2014/main" id="{510D1A5E-0DC3-E2FE-3D9E-523AEBABE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</p:spTree>
    <p:extLst>
      <p:ext uri="{BB962C8B-B14F-4D97-AF65-F5344CB8AC3E}">
        <p14:creationId xmlns:p14="http://schemas.microsoft.com/office/powerpoint/2010/main" val="434193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yito_slide_3_soros_szoveg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3D356C5B-B083-01A3-7F74-72DE7DB66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452" y="467850"/>
            <a:ext cx="7829794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  <a:p>
            <a:pPr lvl="0"/>
            <a:endParaRPr lang="hu-HU" dirty="0"/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AC43DCA0-55B7-1786-D9F4-7B5C56473C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96" y="467849"/>
            <a:ext cx="755868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accent5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01.</a:t>
            </a:r>
          </a:p>
          <a:p>
            <a:pPr lvl="0"/>
            <a:endParaRPr lang="hu-HU" dirty="0"/>
          </a:p>
        </p:txBody>
      </p:sp>
      <p:sp>
        <p:nvSpPr>
          <p:cNvPr id="6" name="Szalagív 5">
            <a:extLst>
              <a:ext uri="{FF2B5EF4-FFF2-40B4-BE49-F238E27FC236}">
                <a16:creationId xmlns:a16="http://schemas.microsoft.com/office/drawing/2014/main" id="{E2D78923-FD60-997A-D7BF-1599DC9B5F3D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 descr="corvinus_egyetem_logo_black.png">
            <a:extLst>
              <a:ext uri="{FF2B5EF4-FFF2-40B4-BE49-F238E27FC236}">
                <a16:creationId xmlns:a16="http://schemas.microsoft.com/office/drawing/2014/main" id="{6921CD6C-7CEF-012E-241E-14A68891D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2" name="Szöveg helye 8">
            <a:extLst>
              <a:ext uri="{FF2B5EF4-FFF2-40B4-BE49-F238E27FC236}">
                <a16:creationId xmlns:a16="http://schemas.microsoft.com/office/drawing/2014/main" id="{228F0855-69D0-40D7-9596-A04455E3C6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223B7514-1561-EDEF-F71A-B1C622ACDA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</p:spTree>
    <p:extLst>
      <p:ext uri="{BB962C8B-B14F-4D97-AF65-F5344CB8AC3E}">
        <p14:creationId xmlns:p14="http://schemas.microsoft.com/office/powerpoint/2010/main" val="4018585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nyito_slide_3_soros_szoveg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3D356C5B-B083-01A3-7F74-72DE7DB66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863" y="686362"/>
            <a:ext cx="7829794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Tartalomjegyzék</a:t>
            </a: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AC43DCA0-55B7-1786-D9F4-7B5C56473C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9294" y="1700609"/>
            <a:ext cx="755868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accent5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01.</a:t>
            </a:r>
          </a:p>
          <a:p>
            <a:pPr lvl="0"/>
            <a:endParaRPr lang="hu-HU" dirty="0"/>
          </a:p>
        </p:txBody>
      </p:sp>
      <p:sp>
        <p:nvSpPr>
          <p:cNvPr id="6" name="Szalagív 5">
            <a:extLst>
              <a:ext uri="{FF2B5EF4-FFF2-40B4-BE49-F238E27FC236}">
                <a16:creationId xmlns:a16="http://schemas.microsoft.com/office/drawing/2014/main" id="{E2D78923-FD60-997A-D7BF-1599DC9B5F3D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 descr="corvinus_egyetem_logo_black.png">
            <a:extLst>
              <a:ext uri="{FF2B5EF4-FFF2-40B4-BE49-F238E27FC236}">
                <a16:creationId xmlns:a16="http://schemas.microsoft.com/office/drawing/2014/main" id="{6921CD6C-7CEF-012E-241E-14A68891D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3" name="Szöveg helye 8">
            <a:extLst>
              <a:ext uri="{FF2B5EF4-FFF2-40B4-BE49-F238E27FC236}">
                <a16:creationId xmlns:a16="http://schemas.microsoft.com/office/drawing/2014/main" id="{A04433E9-886E-9A4C-9455-0D690546CD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4" name="Szöveg helye 8">
            <a:extLst>
              <a:ext uri="{FF2B5EF4-FFF2-40B4-BE49-F238E27FC236}">
                <a16:creationId xmlns:a16="http://schemas.microsoft.com/office/drawing/2014/main" id="{01AB871E-F989-887F-1EC1-B707A5E763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6910" y="1700609"/>
            <a:ext cx="7829794" cy="40872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  <a:p>
            <a:pPr lvl="0"/>
            <a:endParaRPr lang="hu-HU" dirty="0"/>
          </a:p>
        </p:txBody>
      </p:sp>
      <p:sp>
        <p:nvSpPr>
          <p:cNvPr id="2" name="Szöveg helye 8">
            <a:extLst>
              <a:ext uri="{FF2B5EF4-FFF2-40B4-BE49-F238E27FC236}">
                <a16:creationId xmlns:a16="http://schemas.microsoft.com/office/drawing/2014/main" id="{5331DD38-06D4-1555-5529-6A0CCDE28A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7D3E5232-B197-1CE8-F07C-6A55C58BAC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</p:spTree>
    <p:extLst>
      <p:ext uri="{BB962C8B-B14F-4D97-AF65-F5344CB8AC3E}">
        <p14:creationId xmlns:p14="http://schemas.microsoft.com/office/powerpoint/2010/main" val="10165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nyito_slide_3_soros_szoveg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6" name="Szalagív 5">
            <a:extLst>
              <a:ext uri="{FF2B5EF4-FFF2-40B4-BE49-F238E27FC236}">
                <a16:creationId xmlns:a16="http://schemas.microsoft.com/office/drawing/2014/main" id="{E2D78923-FD60-997A-D7BF-1599DC9B5F3D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9" name="Kép 8" descr="corvinus_egyetem_logo_black.png">
            <a:extLst>
              <a:ext uri="{FF2B5EF4-FFF2-40B4-BE49-F238E27FC236}">
                <a16:creationId xmlns:a16="http://schemas.microsoft.com/office/drawing/2014/main" id="{6921CD6C-7CEF-012E-241E-14A68891D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2" name="Szöveg helye 8">
            <a:extLst>
              <a:ext uri="{FF2B5EF4-FFF2-40B4-BE49-F238E27FC236}">
                <a16:creationId xmlns:a16="http://schemas.microsoft.com/office/drawing/2014/main" id="{5331DD38-06D4-1555-5529-6A0CCDE28A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7D3E5232-B197-1CE8-F07C-6A55C58BAC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7" name="Lekerekített téglalap 6">
            <a:extLst>
              <a:ext uri="{FF2B5EF4-FFF2-40B4-BE49-F238E27FC236}">
                <a16:creationId xmlns:a16="http://schemas.microsoft.com/office/drawing/2014/main" id="{7BC3A6A0-18E7-3A5D-3E8C-34FC533065D0}"/>
              </a:ext>
            </a:extLst>
          </p:cNvPr>
          <p:cNvSpPr/>
          <p:nvPr userDrawn="1"/>
        </p:nvSpPr>
        <p:spPr>
          <a:xfrm>
            <a:off x="501289" y="3664333"/>
            <a:ext cx="1538993" cy="47731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46EBC61-633F-F9DD-C95B-E8994FED5F1E}"/>
              </a:ext>
            </a:extLst>
          </p:cNvPr>
          <p:cNvSpPr txBox="1"/>
          <p:nvPr userDrawn="1"/>
        </p:nvSpPr>
        <p:spPr>
          <a:xfrm>
            <a:off x="808790" y="3798281"/>
            <a:ext cx="8707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Mi a tervezés</a:t>
            </a:r>
          </a:p>
          <a:p>
            <a:endParaRPr lang="hu-HU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8DD80094-1145-ED1C-A884-9BCE370419D6}"/>
              </a:ext>
            </a:extLst>
          </p:cNvPr>
          <p:cNvSpPr/>
          <p:nvPr userDrawn="1"/>
        </p:nvSpPr>
        <p:spPr>
          <a:xfrm>
            <a:off x="2040282" y="3664333"/>
            <a:ext cx="2614754" cy="47731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A3D6AF62-8CC7-7A2B-504C-01988B05E871}"/>
              </a:ext>
            </a:extLst>
          </p:cNvPr>
          <p:cNvSpPr/>
          <p:nvPr userDrawn="1"/>
        </p:nvSpPr>
        <p:spPr>
          <a:xfrm>
            <a:off x="4655036" y="3656129"/>
            <a:ext cx="1019963" cy="47731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kerekített téglalap 11">
            <a:extLst>
              <a:ext uri="{FF2B5EF4-FFF2-40B4-BE49-F238E27FC236}">
                <a16:creationId xmlns:a16="http://schemas.microsoft.com/office/drawing/2014/main" id="{31B34739-E5A8-58DE-3EBD-FB6379182960}"/>
              </a:ext>
            </a:extLst>
          </p:cNvPr>
          <p:cNvSpPr/>
          <p:nvPr userDrawn="1"/>
        </p:nvSpPr>
        <p:spPr>
          <a:xfrm>
            <a:off x="5674999" y="3656129"/>
            <a:ext cx="1019963" cy="47731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0AE06D38-FF33-B0DC-66C8-1322ABB6EA2E}"/>
              </a:ext>
            </a:extLst>
          </p:cNvPr>
          <p:cNvSpPr/>
          <p:nvPr userDrawn="1"/>
        </p:nvSpPr>
        <p:spPr>
          <a:xfrm>
            <a:off x="6694962" y="3664333"/>
            <a:ext cx="3635480" cy="47731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FED3120-37CA-5181-1DDC-A1A9C47052E7}"/>
              </a:ext>
            </a:extLst>
          </p:cNvPr>
          <p:cNvSpPr txBox="1"/>
          <p:nvPr userDrawn="1"/>
        </p:nvSpPr>
        <p:spPr>
          <a:xfrm>
            <a:off x="4805263" y="3720939"/>
            <a:ext cx="7168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Tervezési </a:t>
            </a:r>
          </a:p>
          <a:p>
            <a:pPr algn="ctr"/>
            <a:r>
              <a:rPr lang="hu-HU" sz="90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szintek</a:t>
            </a:r>
          </a:p>
          <a:p>
            <a:endParaRPr lang="hu-HU" sz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4456DDD-5F52-D52F-1D61-39F90E497ABA}"/>
              </a:ext>
            </a:extLst>
          </p:cNvPr>
          <p:cNvSpPr txBox="1"/>
          <p:nvPr userDrawn="1"/>
        </p:nvSpPr>
        <p:spPr>
          <a:xfrm>
            <a:off x="2400504" y="3798281"/>
            <a:ext cx="19543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90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A tervezést meghatározó tényezők</a:t>
            </a:r>
          </a:p>
          <a:p>
            <a:endParaRPr lang="hu-HU" sz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29FAFE6-50D6-6C91-B2A5-0EEF4E98EBEF}"/>
              </a:ext>
            </a:extLst>
          </p:cNvPr>
          <p:cNvSpPr txBox="1"/>
          <p:nvPr userDrawn="1"/>
        </p:nvSpPr>
        <p:spPr>
          <a:xfrm>
            <a:off x="5825226" y="3720939"/>
            <a:ext cx="6848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90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Didaktikai</a:t>
            </a:r>
          </a:p>
          <a:p>
            <a:pPr algn="ctr"/>
            <a:r>
              <a:rPr lang="hu-HU" sz="90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feladatok</a:t>
            </a:r>
          </a:p>
          <a:p>
            <a:endParaRPr lang="hu-HU" sz="12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7A4B04FF-FC61-96B2-DD07-D9D378C04FF8}"/>
              </a:ext>
            </a:extLst>
          </p:cNvPr>
          <p:cNvSpPr txBox="1"/>
          <p:nvPr userDrawn="1"/>
        </p:nvSpPr>
        <p:spPr>
          <a:xfrm>
            <a:off x="8039613" y="3798281"/>
            <a:ext cx="8835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900" dirty="0">
                <a:latin typeface="+mj-lt"/>
                <a:cs typeface="Arial" panose="020B0604020202020204" pitchFamily="34" charset="0"/>
              </a:rPr>
              <a:t>Munkaformák</a:t>
            </a:r>
          </a:p>
          <a:p>
            <a:endParaRPr lang="hu-HU" sz="1200" dirty="0">
              <a:latin typeface="+mj-lt"/>
            </a:endParaRPr>
          </a:p>
        </p:txBody>
      </p:sp>
      <p:sp>
        <p:nvSpPr>
          <p:cNvPr id="20" name="Szöveg helye 8">
            <a:extLst>
              <a:ext uri="{FF2B5EF4-FFF2-40B4-BE49-F238E27FC236}">
                <a16:creationId xmlns:a16="http://schemas.microsoft.com/office/drawing/2014/main" id="{932974ED-6870-8DE0-D94F-8EC04CEC0A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F69D586D-21AC-062D-ED10-D2231FBD1F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</p:spTree>
    <p:extLst>
      <p:ext uri="{BB962C8B-B14F-4D97-AF65-F5344CB8AC3E}">
        <p14:creationId xmlns:p14="http://schemas.microsoft.com/office/powerpoint/2010/main" val="2330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D2E99AE3-5FB3-CB3C-941E-A22FF809FDB3}"/>
              </a:ext>
            </a:extLst>
          </p:cNvPr>
          <p:cNvGrpSpPr/>
          <p:nvPr userDrawn="1"/>
        </p:nvGrpSpPr>
        <p:grpSpPr>
          <a:xfrm>
            <a:off x="8902930" y="1397239"/>
            <a:ext cx="2986612" cy="3706775"/>
            <a:chOff x="6389479" y="308272"/>
            <a:chExt cx="5391998" cy="6181428"/>
          </a:xfrm>
          <a:solidFill>
            <a:schemeClr val="accent2"/>
          </a:solidFill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4B2B138D-2FD0-13F1-EEBD-081AF2F3198A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9E4EB72F-59FC-113E-E2A8-C1DB0468E311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848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5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Ü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02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ito_slide_3_soros_szoveg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94548DF8-C752-814F-9A39-50F23EB936E8}"/>
              </a:ext>
            </a:extLst>
          </p:cNvPr>
          <p:cNvSpPr/>
          <p:nvPr userDrawn="1"/>
        </p:nvSpPr>
        <p:spPr>
          <a:xfrm>
            <a:off x="6389479" y="6275081"/>
            <a:ext cx="5382810" cy="214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112EEBF6-4DD0-0E88-392F-C46E528F752C}"/>
              </a:ext>
            </a:extLst>
          </p:cNvPr>
          <p:cNvSpPr/>
          <p:nvPr userDrawn="1"/>
        </p:nvSpPr>
        <p:spPr>
          <a:xfrm>
            <a:off x="639865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E793F59B-03B7-3751-4CFD-DEECA5AD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5230AF38-C6BD-B910-2766-4510428C73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084" y="5181661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9499" y="3390006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22" name="Szöveg helye 8">
            <a:extLst>
              <a:ext uri="{FF2B5EF4-FFF2-40B4-BE49-F238E27FC236}">
                <a16:creationId xmlns:a16="http://schemas.microsoft.com/office/drawing/2014/main" id="{606C03FD-E8D5-79A7-83AC-8E895A716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499" y="388037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sp>
        <p:nvSpPr>
          <p:cNvPr id="23" name="Szöveg helye 8">
            <a:extLst>
              <a:ext uri="{FF2B5EF4-FFF2-40B4-BE49-F238E27FC236}">
                <a16:creationId xmlns:a16="http://schemas.microsoft.com/office/drawing/2014/main" id="{35447294-3C17-1825-AC33-5214DDFA4C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499" y="436311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3. sor </a:t>
            </a:r>
          </a:p>
        </p:txBody>
      </p:sp>
      <p:pic>
        <p:nvPicPr>
          <p:cNvPr id="5" name="Kép 4" descr="corvinus_egyetem_logo_black.png">
            <a:extLst>
              <a:ext uri="{FF2B5EF4-FFF2-40B4-BE49-F238E27FC236}">
                <a16:creationId xmlns:a16="http://schemas.microsoft.com/office/drawing/2014/main" id="{E9928C43-9F82-3B17-C909-AC735C1B9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D7F42CAF-6E6D-1406-91FE-A97611874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660" y="6199827"/>
            <a:ext cx="856443" cy="289873"/>
          </a:xfrm>
          <a:prstGeom prst="rect">
            <a:avLst/>
          </a:prstGeom>
        </p:spPr>
      </p:pic>
      <p:pic>
        <p:nvPicPr>
          <p:cNvPr id="9" name="Ábra 8">
            <a:extLst>
              <a:ext uri="{FF2B5EF4-FFF2-40B4-BE49-F238E27FC236}">
                <a16:creationId xmlns:a16="http://schemas.microsoft.com/office/drawing/2014/main" id="{0BD6B48F-75F7-77AC-04D3-A000629ECA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8269" y="6195564"/>
            <a:ext cx="1033607" cy="296461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47E93D0B-B1C3-0407-23A6-A30250E855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1859" y="6195564"/>
            <a:ext cx="856443" cy="296461"/>
          </a:xfrm>
          <a:prstGeom prst="rect">
            <a:avLst/>
          </a:prstGeom>
        </p:spPr>
      </p:pic>
      <p:pic>
        <p:nvPicPr>
          <p:cNvPr id="17" name="Ábra 16">
            <a:extLst>
              <a:ext uri="{FF2B5EF4-FFF2-40B4-BE49-F238E27FC236}">
                <a16:creationId xmlns:a16="http://schemas.microsoft.com/office/drawing/2014/main" id="{A7805B4D-9B4C-FB1E-094F-7A07E7309D1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17265" y="6244792"/>
            <a:ext cx="839685" cy="24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31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9" name="Szöveg helye 8">
            <a:extLst>
              <a:ext uri="{FF2B5EF4-FFF2-40B4-BE49-F238E27FC236}">
                <a16:creationId xmlns:a16="http://schemas.microsoft.com/office/drawing/2014/main" id="{3AE84CEE-02A9-4168-C50A-CEF56AFF2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0" name="Szöveg helye 8">
            <a:extLst>
              <a:ext uri="{FF2B5EF4-FFF2-40B4-BE49-F238E27FC236}">
                <a16:creationId xmlns:a16="http://schemas.microsoft.com/office/drawing/2014/main" id="{752221F7-F636-AFC0-7F63-20F67E769A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685710E1-78BC-DDB5-E8A3-A42D07EA17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A6DBE33E-142A-98C7-C0E7-2CA60945280B}"/>
              </a:ext>
            </a:extLst>
          </p:cNvPr>
          <p:cNvGrpSpPr/>
          <p:nvPr userDrawn="1"/>
        </p:nvGrpSpPr>
        <p:grpSpPr>
          <a:xfrm>
            <a:off x="6389479" y="308272"/>
            <a:ext cx="5391998" cy="6181428"/>
            <a:chOff x="6389479" y="308272"/>
            <a:chExt cx="5391998" cy="6181428"/>
          </a:xfrm>
          <a:solidFill>
            <a:schemeClr val="accent4"/>
          </a:solidFill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AB334117-CCEA-AC71-E400-27A82EDF541A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AEAE23E5-B543-CE01-F06F-0312D5A2EA25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AF788C62-2471-E8FF-328B-A0B7549A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78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yito_slide_3_soros_szoveg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40016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368" y="2005896"/>
            <a:ext cx="4605592" cy="12932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pic>
        <p:nvPicPr>
          <p:cNvPr id="11" name="Kép 10" descr="corvinus_egyetem_logo_black.png">
            <a:extLst>
              <a:ext uri="{FF2B5EF4-FFF2-40B4-BE49-F238E27FC236}">
                <a16:creationId xmlns:a16="http://schemas.microsoft.com/office/drawing/2014/main" id="{07245A3D-D272-137A-BF0F-5BBAF188C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sp>
        <p:nvSpPr>
          <p:cNvPr id="28" name="Kép helye 27">
            <a:extLst>
              <a:ext uri="{FF2B5EF4-FFF2-40B4-BE49-F238E27FC236}">
                <a16:creationId xmlns:a16="http://schemas.microsoft.com/office/drawing/2014/main" id="{BDFCA948-AC22-FF84-61F6-F7ACF9D5B0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-161132"/>
            <a:ext cx="6240463" cy="7180263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A8E54202-0CBC-2C96-8F0F-52426BAC0067}"/>
              </a:ext>
            </a:extLst>
          </p:cNvPr>
          <p:cNvGrpSpPr/>
          <p:nvPr userDrawn="1"/>
        </p:nvGrpSpPr>
        <p:grpSpPr>
          <a:xfrm>
            <a:off x="6389479" y="308272"/>
            <a:ext cx="5391998" cy="6181428"/>
            <a:chOff x="6389479" y="308272"/>
            <a:chExt cx="5391998" cy="6181428"/>
          </a:xfrm>
        </p:grpSpPr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0F9C4E9B-D4C8-A17E-F811-BAE20DB70B74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Szalagív 29">
              <a:extLst>
                <a:ext uri="{FF2B5EF4-FFF2-40B4-BE49-F238E27FC236}">
                  <a16:creationId xmlns:a16="http://schemas.microsoft.com/office/drawing/2014/main" id="{5A28DAE6-69B5-AD04-E682-A6AE775B4548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3" name="Szöveg helye 8">
            <a:extLst>
              <a:ext uri="{FF2B5EF4-FFF2-40B4-BE49-F238E27FC236}">
                <a16:creationId xmlns:a16="http://schemas.microsoft.com/office/drawing/2014/main" id="{359CE17E-A98C-9E8F-21FC-35C96313CB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82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955535BC-A60D-60BC-57C4-A89E42A715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782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6" name="Szöveg helye 18">
            <a:extLst>
              <a:ext uri="{FF2B5EF4-FFF2-40B4-BE49-F238E27FC236}">
                <a16:creationId xmlns:a16="http://schemas.microsoft.com/office/drawing/2014/main" id="{5BDD53CD-DEEF-9A2D-3D24-4A2FDD9AD3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2368" y="3558855"/>
            <a:ext cx="4639814" cy="19404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3638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yito_slide_3_soros_szoveg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40016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6" name="Szöveg helye 8">
            <a:extLst>
              <a:ext uri="{FF2B5EF4-FFF2-40B4-BE49-F238E27FC236}">
                <a16:creationId xmlns:a16="http://schemas.microsoft.com/office/drawing/2014/main" id="{588D9DF8-79BD-882F-94AA-3EA0A2ADC7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82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368" y="2005896"/>
            <a:ext cx="4605592" cy="12932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24" name="Szöveg helye 8">
            <a:extLst>
              <a:ext uri="{FF2B5EF4-FFF2-40B4-BE49-F238E27FC236}">
                <a16:creationId xmlns:a16="http://schemas.microsoft.com/office/drawing/2014/main" id="{9F6BC619-F105-A512-EB2C-929E99D25E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782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11" name="Kép 10" descr="corvinus_egyetem_logo_black.png">
            <a:extLst>
              <a:ext uri="{FF2B5EF4-FFF2-40B4-BE49-F238E27FC236}">
                <a16:creationId xmlns:a16="http://schemas.microsoft.com/office/drawing/2014/main" id="{07245A3D-D272-137A-BF0F-5BBAF188C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28" name="Kép helye 27">
            <a:extLst>
              <a:ext uri="{FF2B5EF4-FFF2-40B4-BE49-F238E27FC236}">
                <a16:creationId xmlns:a16="http://schemas.microsoft.com/office/drawing/2014/main" id="{BDFCA948-AC22-FF84-61F6-F7ACF9D5B0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02235"/>
            <a:ext cx="6240463" cy="7180263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DF685390-47A1-9237-9C22-9FFCB1B1EB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2368" y="3558855"/>
            <a:ext cx="4639814" cy="19404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7614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yito_slide_3_soros_szoveg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40016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368" y="2005896"/>
            <a:ext cx="4605592" cy="12932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pic>
        <p:nvPicPr>
          <p:cNvPr id="11" name="Kép 10" descr="corvinus_egyetem_logo_black.png">
            <a:extLst>
              <a:ext uri="{FF2B5EF4-FFF2-40B4-BE49-F238E27FC236}">
                <a16:creationId xmlns:a16="http://schemas.microsoft.com/office/drawing/2014/main" id="{07245A3D-D272-137A-BF0F-5BBAF188C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sp>
        <p:nvSpPr>
          <p:cNvPr id="28" name="Kép helye 27">
            <a:extLst>
              <a:ext uri="{FF2B5EF4-FFF2-40B4-BE49-F238E27FC236}">
                <a16:creationId xmlns:a16="http://schemas.microsoft.com/office/drawing/2014/main" id="{BDFCA948-AC22-FF84-61F6-F7ACF9D5B0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-149225"/>
            <a:ext cx="6240463" cy="7180263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5B1FBE1D-3120-4178-BC9B-07DC4D5DD3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82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7930E99F-CF15-2C93-F86F-E8F6F2CD4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782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2ABA63ED-6B47-1B01-3A4F-8261DCED4789}"/>
              </a:ext>
            </a:extLst>
          </p:cNvPr>
          <p:cNvGrpSpPr/>
          <p:nvPr userDrawn="1"/>
        </p:nvGrpSpPr>
        <p:grpSpPr>
          <a:xfrm>
            <a:off x="6389479" y="308272"/>
            <a:ext cx="5391998" cy="6181428"/>
            <a:chOff x="6389479" y="308272"/>
            <a:chExt cx="5391998" cy="6181428"/>
          </a:xfrm>
          <a:solidFill>
            <a:schemeClr val="accent5"/>
          </a:solidFill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0720BBCC-5096-EFC0-26D9-BEFA8CAA0AD6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alagív 6">
              <a:extLst>
                <a:ext uri="{FF2B5EF4-FFF2-40B4-BE49-F238E27FC236}">
                  <a16:creationId xmlns:a16="http://schemas.microsoft.com/office/drawing/2014/main" id="{75AEFEFF-99D2-7D7B-8146-6615C28E0ECD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FEDB0420-87EA-4EED-9C1E-6C49F67B6B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2368" y="3558855"/>
            <a:ext cx="4639814" cy="19404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17263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yito_slide_3_soros_szoveg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40016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368" y="2005896"/>
            <a:ext cx="4605592" cy="12932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pic>
        <p:nvPicPr>
          <p:cNvPr id="11" name="Kép 10" descr="corvinus_egyetem_logo_black.png">
            <a:extLst>
              <a:ext uri="{FF2B5EF4-FFF2-40B4-BE49-F238E27FC236}">
                <a16:creationId xmlns:a16="http://schemas.microsoft.com/office/drawing/2014/main" id="{07245A3D-D272-137A-BF0F-5BBAF188C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28" name="Kép helye 27">
            <a:extLst>
              <a:ext uri="{FF2B5EF4-FFF2-40B4-BE49-F238E27FC236}">
                <a16:creationId xmlns:a16="http://schemas.microsoft.com/office/drawing/2014/main" id="{BDFCA948-AC22-FF84-61F6-F7ACF9D5B0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-149225"/>
            <a:ext cx="6240463" cy="7180263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5B1FBE1D-3120-4178-BC9B-07DC4D5DD3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82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7930E99F-CF15-2C93-F86F-E8F6F2CD4C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782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76A0DACE-CE21-05A5-0ED7-B34F265B6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2368" y="3558855"/>
            <a:ext cx="4639814" cy="19404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28523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yito_slide_3_soros_szoveg_b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40016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368" y="2005896"/>
            <a:ext cx="4605592" cy="12932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pic>
        <p:nvPicPr>
          <p:cNvPr id="11" name="Kép 10" descr="corvinus_egyetem_logo_black.png">
            <a:extLst>
              <a:ext uri="{FF2B5EF4-FFF2-40B4-BE49-F238E27FC236}">
                <a16:creationId xmlns:a16="http://schemas.microsoft.com/office/drawing/2014/main" id="{07245A3D-D272-137A-BF0F-5BBAF188C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sp>
        <p:nvSpPr>
          <p:cNvPr id="28" name="Kép helye 27">
            <a:extLst>
              <a:ext uri="{FF2B5EF4-FFF2-40B4-BE49-F238E27FC236}">
                <a16:creationId xmlns:a16="http://schemas.microsoft.com/office/drawing/2014/main" id="{BDFCA948-AC22-FF84-61F6-F7ACF9D5B0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-149225"/>
            <a:ext cx="6240463" cy="7180263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0F9C4E9B-D4C8-A17E-F811-BAE20DB70B74}"/>
              </a:ext>
            </a:extLst>
          </p:cNvPr>
          <p:cNvSpPr/>
          <p:nvPr userDrawn="1"/>
        </p:nvSpPr>
        <p:spPr>
          <a:xfrm>
            <a:off x="6389479" y="6275081"/>
            <a:ext cx="5382810" cy="214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alagív 29">
            <a:extLst>
              <a:ext uri="{FF2B5EF4-FFF2-40B4-BE49-F238E27FC236}">
                <a16:creationId xmlns:a16="http://schemas.microsoft.com/office/drawing/2014/main" id="{5A28DAE6-69B5-AD04-E682-A6AE775B4548}"/>
              </a:ext>
            </a:extLst>
          </p:cNvPr>
          <p:cNvSpPr/>
          <p:nvPr userDrawn="1"/>
        </p:nvSpPr>
        <p:spPr>
          <a:xfrm>
            <a:off x="639865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Szöveg helye 8">
            <a:extLst>
              <a:ext uri="{FF2B5EF4-FFF2-40B4-BE49-F238E27FC236}">
                <a16:creationId xmlns:a16="http://schemas.microsoft.com/office/drawing/2014/main" id="{BBCDE3AA-33A3-B8AC-274B-0D14F7DE1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82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DEEA9370-8A13-CB75-B252-4D5FDF19A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782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4" name="Szöveg helye 18">
            <a:extLst>
              <a:ext uri="{FF2B5EF4-FFF2-40B4-BE49-F238E27FC236}">
                <a16:creationId xmlns:a16="http://schemas.microsoft.com/office/drawing/2014/main" id="{AE67F773-6BEC-B1F6-00E7-AB5368F151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2368" y="3558855"/>
            <a:ext cx="4639814" cy="19404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960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yito_slide_3_soros_szoveg_b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40016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368" y="2005896"/>
            <a:ext cx="4605592" cy="12932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pic>
        <p:nvPicPr>
          <p:cNvPr id="11" name="Kép 10" descr="corvinus_egyetem_logo_black.png">
            <a:extLst>
              <a:ext uri="{FF2B5EF4-FFF2-40B4-BE49-F238E27FC236}">
                <a16:creationId xmlns:a16="http://schemas.microsoft.com/office/drawing/2014/main" id="{07245A3D-D272-137A-BF0F-5BBAF188C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sp>
        <p:nvSpPr>
          <p:cNvPr id="28" name="Kép helye 27">
            <a:extLst>
              <a:ext uri="{FF2B5EF4-FFF2-40B4-BE49-F238E27FC236}">
                <a16:creationId xmlns:a16="http://schemas.microsoft.com/office/drawing/2014/main" id="{BDFCA948-AC22-FF84-61F6-F7ACF9D5B0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-149225"/>
            <a:ext cx="6240463" cy="7180263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2" name="Szöveg helye 8">
            <a:extLst>
              <a:ext uri="{FF2B5EF4-FFF2-40B4-BE49-F238E27FC236}">
                <a16:creationId xmlns:a16="http://schemas.microsoft.com/office/drawing/2014/main" id="{C411E6F7-C519-55FA-3C9B-7FF3CA482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82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62615E4B-69A3-237B-1CFE-70537ADFB8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782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4" name="Szöveg helye 18">
            <a:extLst>
              <a:ext uri="{FF2B5EF4-FFF2-40B4-BE49-F238E27FC236}">
                <a16:creationId xmlns:a16="http://schemas.microsoft.com/office/drawing/2014/main" id="{5500DAA8-CA09-343F-730D-7A2BCC78BA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2368" y="3558855"/>
            <a:ext cx="4639814" cy="19404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25" name="Dia számának helye 5">
            <a:extLst>
              <a:ext uri="{FF2B5EF4-FFF2-40B4-BE49-F238E27FC236}">
                <a16:creationId xmlns:a16="http://schemas.microsoft.com/office/drawing/2014/main" id="{D4D1337C-7D1F-20B5-4524-C32BF207A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3147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lagív 7">
            <a:extLst>
              <a:ext uri="{FF2B5EF4-FFF2-40B4-BE49-F238E27FC236}">
                <a16:creationId xmlns:a16="http://schemas.microsoft.com/office/drawing/2014/main" id="{82DB7889-366C-11E9-124B-440F6E118393}"/>
              </a:ext>
            </a:extLst>
          </p:cNvPr>
          <p:cNvSpPr/>
          <p:nvPr userDrawn="1"/>
        </p:nvSpPr>
        <p:spPr>
          <a:xfrm>
            <a:off x="40016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331114F3-39B0-5537-A274-8E28619DF3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368" y="2005896"/>
            <a:ext cx="4605592" cy="12932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pic>
        <p:nvPicPr>
          <p:cNvPr id="13" name="Kép 12" descr="corvinus_egyetem_logo_black.png">
            <a:extLst>
              <a:ext uri="{FF2B5EF4-FFF2-40B4-BE49-F238E27FC236}">
                <a16:creationId xmlns:a16="http://schemas.microsoft.com/office/drawing/2014/main" id="{0CD60C1E-1627-5FD8-B048-A8547FD2A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sp>
        <p:nvSpPr>
          <p:cNvPr id="19" name="Kép helye 18">
            <a:extLst>
              <a:ext uri="{FF2B5EF4-FFF2-40B4-BE49-F238E27FC236}">
                <a16:creationId xmlns:a16="http://schemas.microsoft.com/office/drawing/2014/main" id="{8CABE4DA-512D-33D6-2F38-C010E39B8E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21505" y="-161132"/>
            <a:ext cx="6700837" cy="7180263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C1246ABF-C314-56E6-E0D7-7DD7052E1894}"/>
              </a:ext>
            </a:extLst>
          </p:cNvPr>
          <p:cNvGrpSpPr/>
          <p:nvPr userDrawn="1"/>
        </p:nvGrpSpPr>
        <p:grpSpPr>
          <a:xfrm>
            <a:off x="6389479" y="308272"/>
            <a:ext cx="5391998" cy="6181428"/>
            <a:chOff x="6389479" y="308272"/>
            <a:chExt cx="5391998" cy="6181428"/>
          </a:xfrm>
          <a:solidFill>
            <a:schemeClr val="accent2"/>
          </a:solidFill>
        </p:grpSpPr>
        <p:sp>
          <p:nvSpPr>
            <p:cNvPr id="20" name="Szalagív 19">
              <a:extLst>
                <a:ext uri="{FF2B5EF4-FFF2-40B4-BE49-F238E27FC236}">
                  <a16:creationId xmlns:a16="http://schemas.microsoft.com/office/drawing/2014/main" id="{2E896F0D-7FB8-7F55-E6DB-4ABC576F9F28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1" name="Téglalap 20">
              <a:extLst>
                <a:ext uri="{FF2B5EF4-FFF2-40B4-BE49-F238E27FC236}">
                  <a16:creationId xmlns:a16="http://schemas.microsoft.com/office/drawing/2014/main" id="{C4297DFA-F8E8-759F-61D6-3F0636CBF9ED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2" name="Szöveg helye 8">
            <a:extLst>
              <a:ext uri="{FF2B5EF4-FFF2-40B4-BE49-F238E27FC236}">
                <a16:creationId xmlns:a16="http://schemas.microsoft.com/office/drawing/2014/main" id="{EFECDEF1-3205-6F83-5236-3832117C7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82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23" name="Szöveg helye 8">
            <a:extLst>
              <a:ext uri="{FF2B5EF4-FFF2-40B4-BE49-F238E27FC236}">
                <a16:creationId xmlns:a16="http://schemas.microsoft.com/office/drawing/2014/main" id="{2410BF46-BF02-0C4F-1539-C5BEEA75B6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782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107C435D-571F-6C0C-B77A-C784F59CD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2368" y="3558855"/>
            <a:ext cx="4639814" cy="19404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14" name="Dia számának helye 5">
            <a:extLst>
              <a:ext uri="{FF2B5EF4-FFF2-40B4-BE49-F238E27FC236}">
                <a16:creationId xmlns:a16="http://schemas.microsoft.com/office/drawing/2014/main" id="{C6551912-30DE-7B49-3522-CD53C10BA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3733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rgbClr val="F2D4CD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rgbClr val="F2D4CD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 helye 18">
            <a:extLst>
              <a:ext uri="{FF2B5EF4-FFF2-40B4-BE49-F238E27FC236}">
                <a16:creationId xmlns:a16="http://schemas.microsoft.com/office/drawing/2014/main" id="{9699D63E-CDA5-E888-E118-D80BC3F06D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2" name="Szöveg helye 18">
            <a:extLst>
              <a:ext uri="{FF2B5EF4-FFF2-40B4-BE49-F238E27FC236}">
                <a16:creationId xmlns:a16="http://schemas.microsoft.com/office/drawing/2014/main" id="{59985DEF-0DB9-3717-189C-0AD515DE0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7" name="Szöveg helye 18">
            <a:extLst>
              <a:ext uri="{FF2B5EF4-FFF2-40B4-BE49-F238E27FC236}">
                <a16:creationId xmlns:a16="http://schemas.microsoft.com/office/drawing/2014/main" id="{DF7CD106-693B-A78E-AACF-0982A13800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191954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8" name="Szöveg helye 18">
            <a:extLst>
              <a:ext uri="{FF2B5EF4-FFF2-40B4-BE49-F238E27FC236}">
                <a16:creationId xmlns:a16="http://schemas.microsoft.com/office/drawing/2014/main" id="{BDBB11AE-DA87-1B62-5B58-3F4F2422D3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9" name="Szöveg helye 18">
            <a:extLst>
              <a:ext uri="{FF2B5EF4-FFF2-40B4-BE49-F238E27FC236}">
                <a16:creationId xmlns:a16="http://schemas.microsoft.com/office/drawing/2014/main" id="{A3C314E0-04DD-8D31-0D1A-64C544EABF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0" name="Szöveg helye 18">
            <a:extLst>
              <a:ext uri="{FF2B5EF4-FFF2-40B4-BE49-F238E27FC236}">
                <a16:creationId xmlns:a16="http://schemas.microsoft.com/office/drawing/2014/main" id="{32AA2D95-23E0-FCF0-2F82-3F4F654B9A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0757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2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rgbClr val="F2D4CD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rgbClr val="F2D4CD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 helye 18">
            <a:extLst>
              <a:ext uri="{FF2B5EF4-FFF2-40B4-BE49-F238E27FC236}">
                <a16:creationId xmlns:a16="http://schemas.microsoft.com/office/drawing/2014/main" id="{43CF9C67-213C-9313-AA30-4538614260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E893736A-5F40-1B18-4BFF-BA6CD566CC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4" name="Szöveg helye 18">
            <a:extLst>
              <a:ext uri="{FF2B5EF4-FFF2-40B4-BE49-F238E27FC236}">
                <a16:creationId xmlns:a16="http://schemas.microsoft.com/office/drawing/2014/main" id="{695FD961-F952-EB97-2D85-2513B05B7E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191954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5" name="Szöveg helye 18">
            <a:extLst>
              <a:ext uri="{FF2B5EF4-FFF2-40B4-BE49-F238E27FC236}">
                <a16:creationId xmlns:a16="http://schemas.microsoft.com/office/drawing/2014/main" id="{921A42A2-9FDF-43AA-2063-8BCE0652D7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6" name="Szöveg helye 18">
            <a:extLst>
              <a:ext uri="{FF2B5EF4-FFF2-40B4-BE49-F238E27FC236}">
                <a16:creationId xmlns:a16="http://schemas.microsoft.com/office/drawing/2014/main" id="{91125F4F-400D-7F56-C864-B5DB8301CB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7" name="Szöveg helye 18">
            <a:extLst>
              <a:ext uri="{FF2B5EF4-FFF2-40B4-BE49-F238E27FC236}">
                <a16:creationId xmlns:a16="http://schemas.microsoft.com/office/drawing/2014/main" id="{5F823D5F-1B3D-77F5-43A1-81A596ABE7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8" name="Szöveg helye 8">
            <a:extLst>
              <a:ext uri="{FF2B5EF4-FFF2-40B4-BE49-F238E27FC236}">
                <a16:creationId xmlns:a16="http://schemas.microsoft.com/office/drawing/2014/main" id="{E92DA1A8-B2DB-EDC4-9C06-39CDE33A09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5565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yito_slide_3_soros_szoveg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94548DF8-C752-814F-9A39-50F23EB936E8}"/>
              </a:ext>
            </a:extLst>
          </p:cNvPr>
          <p:cNvSpPr/>
          <p:nvPr userDrawn="1"/>
        </p:nvSpPr>
        <p:spPr>
          <a:xfrm>
            <a:off x="6389479" y="6275081"/>
            <a:ext cx="5382810" cy="214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112EEBF6-4DD0-0E88-392F-C46E528F752C}"/>
              </a:ext>
            </a:extLst>
          </p:cNvPr>
          <p:cNvSpPr/>
          <p:nvPr userDrawn="1"/>
        </p:nvSpPr>
        <p:spPr>
          <a:xfrm>
            <a:off x="639865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E793F59B-03B7-3751-4CFD-DEECA5AD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5230AF38-C6BD-B910-2766-4510428C73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084" y="5181661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9499" y="3390006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22" name="Szöveg helye 8">
            <a:extLst>
              <a:ext uri="{FF2B5EF4-FFF2-40B4-BE49-F238E27FC236}">
                <a16:creationId xmlns:a16="http://schemas.microsoft.com/office/drawing/2014/main" id="{606C03FD-E8D5-79A7-83AC-8E895A716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499" y="388037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sp>
        <p:nvSpPr>
          <p:cNvPr id="23" name="Szöveg helye 8">
            <a:extLst>
              <a:ext uri="{FF2B5EF4-FFF2-40B4-BE49-F238E27FC236}">
                <a16:creationId xmlns:a16="http://schemas.microsoft.com/office/drawing/2014/main" id="{35447294-3C17-1825-AC33-5214DDFA4C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499" y="436311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3. sor </a:t>
            </a:r>
          </a:p>
        </p:txBody>
      </p:sp>
      <p:pic>
        <p:nvPicPr>
          <p:cNvPr id="5" name="Kép 4" descr="corvinus_egyetem_logo_black.png">
            <a:extLst>
              <a:ext uri="{FF2B5EF4-FFF2-40B4-BE49-F238E27FC236}">
                <a16:creationId xmlns:a16="http://schemas.microsoft.com/office/drawing/2014/main" id="{E9928C43-9F82-3B17-C909-AC735C1B9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D7F42CAF-6E6D-1406-91FE-A97611874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234" y="5528457"/>
            <a:ext cx="856443" cy="289873"/>
          </a:xfrm>
          <a:prstGeom prst="rect">
            <a:avLst/>
          </a:prstGeom>
        </p:spPr>
      </p:pic>
      <p:pic>
        <p:nvPicPr>
          <p:cNvPr id="9" name="Ábra 8">
            <a:extLst>
              <a:ext uri="{FF2B5EF4-FFF2-40B4-BE49-F238E27FC236}">
                <a16:creationId xmlns:a16="http://schemas.microsoft.com/office/drawing/2014/main" id="{0BD6B48F-75F7-77AC-04D3-A000629ECA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013" y="6179095"/>
            <a:ext cx="1033607" cy="296461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47E93D0B-B1C3-0407-23A6-A30250E855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54993" y="6193239"/>
            <a:ext cx="856443" cy="296461"/>
          </a:xfrm>
          <a:prstGeom prst="rect">
            <a:avLst/>
          </a:prstGeom>
        </p:spPr>
      </p:pic>
      <p:pic>
        <p:nvPicPr>
          <p:cNvPr id="17" name="Ábra 16">
            <a:extLst>
              <a:ext uri="{FF2B5EF4-FFF2-40B4-BE49-F238E27FC236}">
                <a16:creationId xmlns:a16="http://schemas.microsoft.com/office/drawing/2014/main" id="{A7805B4D-9B4C-FB1E-094F-7A07E7309D1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71751" y="5573422"/>
            <a:ext cx="839685" cy="244908"/>
          </a:xfrm>
          <a:prstGeom prst="rect">
            <a:avLst/>
          </a:prstGeom>
        </p:spPr>
      </p:pic>
      <p:pic>
        <p:nvPicPr>
          <p:cNvPr id="19" name="Ábra 18">
            <a:extLst>
              <a:ext uri="{FF2B5EF4-FFF2-40B4-BE49-F238E27FC236}">
                <a16:creationId xmlns:a16="http://schemas.microsoft.com/office/drawing/2014/main" id="{3B99214E-C4FF-D7C0-C7C2-19B586CB51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66300" y="6249024"/>
            <a:ext cx="943943" cy="2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06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rgbClr val="F2D4CD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rgbClr val="F2D4CD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 helye 18">
            <a:extLst>
              <a:ext uri="{FF2B5EF4-FFF2-40B4-BE49-F238E27FC236}">
                <a16:creationId xmlns:a16="http://schemas.microsoft.com/office/drawing/2014/main" id="{39A3BB70-D9A5-F107-C433-9283005256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B1CE5DF8-1096-57F1-3DBC-54B981744F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4" name="Szöveg helye 18">
            <a:extLst>
              <a:ext uri="{FF2B5EF4-FFF2-40B4-BE49-F238E27FC236}">
                <a16:creationId xmlns:a16="http://schemas.microsoft.com/office/drawing/2014/main" id="{DFA6E15A-2AC1-629F-B62B-B9B79B434F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191954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5" name="Szöveg helye 18">
            <a:extLst>
              <a:ext uri="{FF2B5EF4-FFF2-40B4-BE49-F238E27FC236}">
                <a16:creationId xmlns:a16="http://schemas.microsoft.com/office/drawing/2014/main" id="{F4E638FA-2EBA-9C82-5BB8-4656014018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6" name="Szöveg helye 18">
            <a:extLst>
              <a:ext uri="{FF2B5EF4-FFF2-40B4-BE49-F238E27FC236}">
                <a16:creationId xmlns:a16="http://schemas.microsoft.com/office/drawing/2014/main" id="{CB53E120-F179-FF08-4AE4-501976835F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7" name="Szöveg helye 18">
            <a:extLst>
              <a:ext uri="{FF2B5EF4-FFF2-40B4-BE49-F238E27FC236}">
                <a16:creationId xmlns:a16="http://schemas.microsoft.com/office/drawing/2014/main" id="{0F18184E-A4E5-93A5-3FF3-AFA49AF6FC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8" name="Szöveg helye 8">
            <a:extLst>
              <a:ext uri="{FF2B5EF4-FFF2-40B4-BE49-F238E27FC236}">
                <a16:creationId xmlns:a16="http://schemas.microsoft.com/office/drawing/2014/main" id="{55365EF9-1B60-6440-4C43-E72DDEC2F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03061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829132"/>
            <a:ext cx="2602349" cy="4746811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829132"/>
            <a:ext cx="2602349" cy="4746811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 helye 18">
            <a:extLst>
              <a:ext uri="{FF2B5EF4-FFF2-40B4-BE49-F238E27FC236}">
                <a16:creationId xmlns:a16="http://schemas.microsoft.com/office/drawing/2014/main" id="{9699D63E-CDA5-E888-E118-D80BC3F06D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2" name="Szöveg helye 18">
            <a:extLst>
              <a:ext uri="{FF2B5EF4-FFF2-40B4-BE49-F238E27FC236}">
                <a16:creationId xmlns:a16="http://schemas.microsoft.com/office/drawing/2014/main" id="{59985DEF-0DB9-3717-189C-0AD515DE0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7" name="Szöveg helye 18">
            <a:extLst>
              <a:ext uri="{FF2B5EF4-FFF2-40B4-BE49-F238E27FC236}">
                <a16:creationId xmlns:a16="http://schemas.microsoft.com/office/drawing/2014/main" id="{DF7CD106-693B-A78E-AACF-0982A13800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191954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8" name="Szöveg helye 18">
            <a:extLst>
              <a:ext uri="{FF2B5EF4-FFF2-40B4-BE49-F238E27FC236}">
                <a16:creationId xmlns:a16="http://schemas.microsoft.com/office/drawing/2014/main" id="{BDBB11AE-DA87-1B62-5B58-3F4F2422D3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9" name="Szöveg helye 18">
            <a:extLst>
              <a:ext uri="{FF2B5EF4-FFF2-40B4-BE49-F238E27FC236}">
                <a16:creationId xmlns:a16="http://schemas.microsoft.com/office/drawing/2014/main" id="{A3C314E0-04DD-8D31-0D1A-64C544EABF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0" name="Szöveg helye 18">
            <a:extLst>
              <a:ext uri="{FF2B5EF4-FFF2-40B4-BE49-F238E27FC236}">
                <a16:creationId xmlns:a16="http://schemas.microsoft.com/office/drawing/2014/main" id="{32AA2D95-23E0-FCF0-2F82-3F4F654B9A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1BE7C9A9-A361-9BC1-13B3-0F7378BABE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5080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2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829132"/>
            <a:ext cx="2602349" cy="4746811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829132"/>
            <a:ext cx="2602349" cy="4746811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 helye 18">
            <a:extLst>
              <a:ext uri="{FF2B5EF4-FFF2-40B4-BE49-F238E27FC236}">
                <a16:creationId xmlns:a16="http://schemas.microsoft.com/office/drawing/2014/main" id="{43CF9C67-213C-9313-AA30-4538614260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E893736A-5F40-1B18-4BFF-BA6CD566CC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4" name="Szöveg helye 18">
            <a:extLst>
              <a:ext uri="{FF2B5EF4-FFF2-40B4-BE49-F238E27FC236}">
                <a16:creationId xmlns:a16="http://schemas.microsoft.com/office/drawing/2014/main" id="{695FD961-F952-EB97-2D85-2513B05B7E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191954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5" name="Szöveg helye 18">
            <a:extLst>
              <a:ext uri="{FF2B5EF4-FFF2-40B4-BE49-F238E27FC236}">
                <a16:creationId xmlns:a16="http://schemas.microsoft.com/office/drawing/2014/main" id="{921A42A2-9FDF-43AA-2063-8BCE0652D7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6" name="Szöveg helye 18">
            <a:extLst>
              <a:ext uri="{FF2B5EF4-FFF2-40B4-BE49-F238E27FC236}">
                <a16:creationId xmlns:a16="http://schemas.microsoft.com/office/drawing/2014/main" id="{91125F4F-400D-7F56-C864-B5DB8301CB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7" name="Szöveg helye 18">
            <a:extLst>
              <a:ext uri="{FF2B5EF4-FFF2-40B4-BE49-F238E27FC236}">
                <a16:creationId xmlns:a16="http://schemas.microsoft.com/office/drawing/2014/main" id="{5F823D5F-1B3D-77F5-43A1-81A596ABE7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8" name="Szöveg helye 8">
            <a:extLst>
              <a:ext uri="{FF2B5EF4-FFF2-40B4-BE49-F238E27FC236}">
                <a16:creationId xmlns:a16="http://schemas.microsoft.com/office/drawing/2014/main" id="{E3649AAA-FF99-74ED-0DE2-6AC12B19AF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2348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829132"/>
            <a:ext cx="2602349" cy="4746811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829132"/>
            <a:ext cx="2602349" cy="4746811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 helye 18">
            <a:extLst>
              <a:ext uri="{FF2B5EF4-FFF2-40B4-BE49-F238E27FC236}">
                <a16:creationId xmlns:a16="http://schemas.microsoft.com/office/drawing/2014/main" id="{39A3BB70-D9A5-F107-C433-9283005256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B1CE5DF8-1096-57F1-3DBC-54B981744F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4" name="Szöveg helye 18">
            <a:extLst>
              <a:ext uri="{FF2B5EF4-FFF2-40B4-BE49-F238E27FC236}">
                <a16:creationId xmlns:a16="http://schemas.microsoft.com/office/drawing/2014/main" id="{DFA6E15A-2AC1-629F-B62B-B9B79B434F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191954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5" name="Szöveg helye 18">
            <a:extLst>
              <a:ext uri="{FF2B5EF4-FFF2-40B4-BE49-F238E27FC236}">
                <a16:creationId xmlns:a16="http://schemas.microsoft.com/office/drawing/2014/main" id="{F4E638FA-2EBA-9C82-5BB8-4656014018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6" name="Szöveg helye 18">
            <a:extLst>
              <a:ext uri="{FF2B5EF4-FFF2-40B4-BE49-F238E27FC236}">
                <a16:creationId xmlns:a16="http://schemas.microsoft.com/office/drawing/2014/main" id="{CB53E120-F179-FF08-4AE4-501976835F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7" name="Szöveg helye 18">
            <a:extLst>
              <a:ext uri="{FF2B5EF4-FFF2-40B4-BE49-F238E27FC236}">
                <a16:creationId xmlns:a16="http://schemas.microsoft.com/office/drawing/2014/main" id="{0F18184E-A4E5-93A5-3FF3-AFA49AF6FC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8" name="Szöveg helye 8">
            <a:extLst>
              <a:ext uri="{FF2B5EF4-FFF2-40B4-BE49-F238E27FC236}">
                <a16:creationId xmlns:a16="http://schemas.microsoft.com/office/drawing/2014/main" id="{3154D291-8A12-60DF-674B-E6A0FB3156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84214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2" name="Lekerekített téglalap 11">
            <a:extLst>
              <a:ext uri="{FF2B5EF4-FFF2-40B4-BE49-F238E27FC236}">
                <a16:creationId xmlns:a16="http://schemas.microsoft.com/office/drawing/2014/main" id="{D4B75B63-D92F-4A1D-F230-1E836545A5F6}"/>
              </a:ext>
            </a:extLst>
          </p:cNvPr>
          <p:cNvSpPr/>
          <p:nvPr userDrawn="1"/>
        </p:nvSpPr>
        <p:spPr>
          <a:xfrm>
            <a:off x="3699510" y="1257139"/>
            <a:ext cx="7981950" cy="1340112"/>
          </a:xfrm>
          <a:prstGeom prst="roundRect">
            <a:avLst>
              <a:gd name="adj" fmla="val 5701"/>
            </a:avLst>
          </a:prstGeom>
          <a:solidFill>
            <a:schemeClr val="accent2"/>
          </a:solidFill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>
            <a:extLst>
              <a:ext uri="{FF2B5EF4-FFF2-40B4-BE49-F238E27FC236}">
                <a16:creationId xmlns:a16="http://schemas.microsoft.com/office/drawing/2014/main" id="{37013A15-43B4-ACB6-0153-08EFE2D3E602}"/>
              </a:ext>
            </a:extLst>
          </p:cNvPr>
          <p:cNvSpPr/>
          <p:nvPr userDrawn="1"/>
        </p:nvSpPr>
        <p:spPr>
          <a:xfrm>
            <a:off x="3699510" y="2751986"/>
            <a:ext cx="7981950" cy="1340112"/>
          </a:xfrm>
          <a:prstGeom prst="roundRect">
            <a:avLst>
              <a:gd name="adj" fmla="val 6986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Lekerekített téglalap 19">
            <a:extLst>
              <a:ext uri="{FF2B5EF4-FFF2-40B4-BE49-F238E27FC236}">
                <a16:creationId xmlns:a16="http://schemas.microsoft.com/office/drawing/2014/main" id="{688590C0-B8D0-B95F-0926-8803A546DDAF}"/>
              </a:ext>
            </a:extLst>
          </p:cNvPr>
          <p:cNvSpPr/>
          <p:nvPr userDrawn="1"/>
        </p:nvSpPr>
        <p:spPr>
          <a:xfrm>
            <a:off x="3699510" y="4259022"/>
            <a:ext cx="7981950" cy="1340112"/>
          </a:xfrm>
          <a:prstGeom prst="roundRect">
            <a:avLst>
              <a:gd name="adj" fmla="val 6987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 helye 18">
            <a:extLst>
              <a:ext uri="{FF2B5EF4-FFF2-40B4-BE49-F238E27FC236}">
                <a16:creationId xmlns:a16="http://schemas.microsoft.com/office/drawing/2014/main" id="{467CF44A-0F84-FEB4-308C-4EE5FD880D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52605" y="3190205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5" name="Szöveg helye 18">
            <a:extLst>
              <a:ext uri="{FF2B5EF4-FFF2-40B4-BE49-F238E27FC236}">
                <a16:creationId xmlns:a16="http://schemas.microsoft.com/office/drawing/2014/main" id="{BEB1300A-CED3-E572-B67A-9881FCF3E8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326" y="2963054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36" name="Szöveg helye 18">
            <a:extLst>
              <a:ext uri="{FF2B5EF4-FFF2-40B4-BE49-F238E27FC236}">
                <a16:creationId xmlns:a16="http://schemas.microsoft.com/office/drawing/2014/main" id="{828715B9-D8D9-4A88-C882-8B965464D8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52605" y="4722807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7" name="Szöveg helye 18">
            <a:extLst>
              <a:ext uri="{FF2B5EF4-FFF2-40B4-BE49-F238E27FC236}">
                <a16:creationId xmlns:a16="http://schemas.microsoft.com/office/drawing/2014/main" id="{AEFDE82F-2423-C21B-FBEE-2F243EB6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62326" y="4495656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38" name="Szöveg helye 18">
            <a:extLst>
              <a:ext uri="{FF2B5EF4-FFF2-40B4-BE49-F238E27FC236}">
                <a16:creationId xmlns:a16="http://schemas.microsoft.com/office/drawing/2014/main" id="{BBA07BA2-D8DA-5549-7282-61C71999E9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605" y="1721106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9" name="Szöveg helye 18">
            <a:extLst>
              <a:ext uri="{FF2B5EF4-FFF2-40B4-BE49-F238E27FC236}">
                <a16:creationId xmlns:a16="http://schemas.microsoft.com/office/drawing/2014/main" id="{F08A7275-A8CC-0229-6515-F594EA659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326" y="1493955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3EC27D24-5375-08C7-976D-BB4C80891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8232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2" name="Lekerekített téglalap 11">
            <a:extLst>
              <a:ext uri="{FF2B5EF4-FFF2-40B4-BE49-F238E27FC236}">
                <a16:creationId xmlns:a16="http://schemas.microsoft.com/office/drawing/2014/main" id="{D4B75B63-D92F-4A1D-F230-1E836545A5F6}"/>
              </a:ext>
            </a:extLst>
          </p:cNvPr>
          <p:cNvSpPr/>
          <p:nvPr userDrawn="1"/>
        </p:nvSpPr>
        <p:spPr>
          <a:xfrm>
            <a:off x="3699510" y="1257139"/>
            <a:ext cx="7981950" cy="1340112"/>
          </a:xfrm>
          <a:prstGeom prst="roundRect">
            <a:avLst>
              <a:gd name="adj" fmla="val 5701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>
            <a:extLst>
              <a:ext uri="{FF2B5EF4-FFF2-40B4-BE49-F238E27FC236}">
                <a16:creationId xmlns:a16="http://schemas.microsoft.com/office/drawing/2014/main" id="{37013A15-43B4-ACB6-0153-08EFE2D3E602}"/>
              </a:ext>
            </a:extLst>
          </p:cNvPr>
          <p:cNvSpPr/>
          <p:nvPr userDrawn="1"/>
        </p:nvSpPr>
        <p:spPr>
          <a:xfrm>
            <a:off x="3699510" y="2751986"/>
            <a:ext cx="7981950" cy="1340112"/>
          </a:xfrm>
          <a:prstGeom prst="roundRect">
            <a:avLst>
              <a:gd name="adj" fmla="val 6986"/>
            </a:avLst>
          </a:prstGeom>
          <a:solidFill>
            <a:schemeClr val="accent2"/>
          </a:solidFill>
          <a:ln w="1016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Lekerekített téglalap 19">
            <a:extLst>
              <a:ext uri="{FF2B5EF4-FFF2-40B4-BE49-F238E27FC236}">
                <a16:creationId xmlns:a16="http://schemas.microsoft.com/office/drawing/2014/main" id="{688590C0-B8D0-B95F-0926-8803A546DDAF}"/>
              </a:ext>
            </a:extLst>
          </p:cNvPr>
          <p:cNvSpPr/>
          <p:nvPr userDrawn="1"/>
        </p:nvSpPr>
        <p:spPr>
          <a:xfrm>
            <a:off x="3699510" y="4259022"/>
            <a:ext cx="7981950" cy="1340112"/>
          </a:xfrm>
          <a:prstGeom prst="roundRect">
            <a:avLst>
              <a:gd name="adj" fmla="val 6987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 helye 18">
            <a:extLst>
              <a:ext uri="{FF2B5EF4-FFF2-40B4-BE49-F238E27FC236}">
                <a16:creationId xmlns:a16="http://schemas.microsoft.com/office/drawing/2014/main" id="{2BE90C1B-1B7A-532A-EF91-D4DE832942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605" y="1721106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5" name="Szöveg helye 18">
            <a:extLst>
              <a:ext uri="{FF2B5EF4-FFF2-40B4-BE49-F238E27FC236}">
                <a16:creationId xmlns:a16="http://schemas.microsoft.com/office/drawing/2014/main" id="{EE914521-5F3D-2C3E-2E3D-4CCD95001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326" y="1493955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34" name="Szöveg helye 18">
            <a:extLst>
              <a:ext uri="{FF2B5EF4-FFF2-40B4-BE49-F238E27FC236}">
                <a16:creationId xmlns:a16="http://schemas.microsoft.com/office/drawing/2014/main" id="{467CF44A-0F84-FEB4-308C-4EE5FD880D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52605" y="3190205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5" name="Szöveg helye 18">
            <a:extLst>
              <a:ext uri="{FF2B5EF4-FFF2-40B4-BE49-F238E27FC236}">
                <a16:creationId xmlns:a16="http://schemas.microsoft.com/office/drawing/2014/main" id="{BEB1300A-CED3-E572-B67A-9881FCF3E8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326" y="2963054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36" name="Szöveg helye 18">
            <a:extLst>
              <a:ext uri="{FF2B5EF4-FFF2-40B4-BE49-F238E27FC236}">
                <a16:creationId xmlns:a16="http://schemas.microsoft.com/office/drawing/2014/main" id="{828715B9-D8D9-4A88-C882-8B965464D8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52605" y="4722807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7" name="Szöveg helye 18">
            <a:extLst>
              <a:ext uri="{FF2B5EF4-FFF2-40B4-BE49-F238E27FC236}">
                <a16:creationId xmlns:a16="http://schemas.microsoft.com/office/drawing/2014/main" id="{AEFDE82F-2423-C21B-FBEE-2F243EB6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62326" y="4495656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338D14D-38B1-3A30-83DF-4AEDD3482B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761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2" name="Lekerekített téglalap 11">
            <a:extLst>
              <a:ext uri="{FF2B5EF4-FFF2-40B4-BE49-F238E27FC236}">
                <a16:creationId xmlns:a16="http://schemas.microsoft.com/office/drawing/2014/main" id="{D4B75B63-D92F-4A1D-F230-1E836545A5F6}"/>
              </a:ext>
            </a:extLst>
          </p:cNvPr>
          <p:cNvSpPr/>
          <p:nvPr userDrawn="1"/>
        </p:nvSpPr>
        <p:spPr>
          <a:xfrm>
            <a:off x="3699510" y="1257139"/>
            <a:ext cx="7981950" cy="1340112"/>
          </a:xfrm>
          <a:prstGeom prst="roundRect">
            <a:avLst>
              <a:gd name="adj" fmla="val 5701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>
            <a:extLst>
              <a:ext uri="{FF2B5EF4-FFF2-40B4-BE49-F238E27FC236}">
                <a16:creationId xmlns:a16="http://schemas.microsoft.com/office/drawing/2014/main" id="{37013A15-43B4-ACB6-0153-08EFE2D3E602}"/>
              </a:ext>
            </a:extLst>
          </p:cNvPr>
          <p:cNvSpPr/>
          <p:nvPr userDrawn="1"/>
        </p:nvSpPr>
        <p:spPr>
          <a:xfrm>
            <a:off x="3699510" y="2751986"/>
            <a:ext cx="7981950" cy="1340112"/>
          </a:xfrm>
          <a:prstGeom prst="roundRect">
            <a:avLst>
              <a:gd name="adj" fmla="val 6986"/>
            </a:avLst>
          </a:prstGeom>
          <a:noFill/>
          <a:ln w="1016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Lekerekített téglalap 19">
            <a:extLst>
              <a:ext uri="{FF2B5EF4-FFF2-40B4-BE49-F238E27FC236}">
                <a16:creationId xmlns:a16="http://schemas.microsoft.com/office/drawing/2014/main" id="{688590C0-B8D0-B95F-0926-8803A546DDAF}"/>
              </a:ext>
            </a:extLst>
          </p:cNvPr>
          <p:cNvSpPr/>
          <p:nvPr userDrawn="1"/>
        </p:nvSpPr>
        <p:spPr>
          <a:xfrm>
            <a:off x="3699510" y="4259022"/>
            <a:ext cx="7981950" cy="1340112"/>
          </a:xfrm>
          <a:prstGeom prst="roundRect">
            <a:avLst>
              <a:gd name="adj" fmla="val 6987"/>
            </a:avLst>
          </a:prstGeom>
          <a:solidFill>
            <a:schemeClr val="accent2"/>
          </a:solidFill>
          <a:ln w="1016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 helye 18">
            <a:extLst>
              <a:ext uri="{FF2B5EF4-FFF2-40B4-BE49-F238E27FC236}">
                <a16:creationId xmlns:a16="http://schemas.microsoft.com/office/drawing/2014/main" id="{2BE90C1B-1B7A-532A-EF91-D4DE832942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605" y="1721106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5" name="Szöveg helye 18">
            <a:extLst>
              <a:ext uri="{FF2B5EF4-FFF2-40B4-BE49-F238E27FC236}">
                <a16:creationId xmlns:a16="http://schemas.microsoft.com/office/drawing/2014/main" id="{EE914521-5F3D-2C3E-2E3D-4CCD95001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326" y="1493955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34" name="Szöveg helye 18">
            <a:extLst>
              <a:ext uri="{FF2B5EF4-FFF2-40B4-BE49-F238E27FC236}">
                <a16:creationId xmlns:a16="http://schemas.microsoft.com/office/drawing/2014/main" id="{467CF44A-0F84-FEB4-308C-4EE5FD880D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52605" y="3190205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5" name="Szöveg helye 18">
            <a:extLst>
              <a:ext uri="{FF2B5EF4-FFF2-40B4-BE49-F238E27FC236}">
                <a16:creationId xmlns:a16="http://schemas.microsoft.com/office/drawing/2014/main" id="{BEB1300A-CED3-E572-B67A-9881FCF3E8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326" y="2963054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36" name="Szöveg helye 18">
            <a:extLst>
              <a:ext uri="{FF2B5EF4-FFF2-40B4-BE49-F238E27FC236}">
                <a16:creationId xmlns:a16="http://schemas.microsoft.com/office/drawing/2014/main" id="{828715B9-D8D9-4A88-C882-8B965464D8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52605" y="4722807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7" name="Szöveg helye 18">
            <a:extLst>
              <a:ext uri="{FF2B5EF4-FFF2-40B4-BE49-F238E27FC236}">
                <a16:creationId xmlns:a16="http://schemas.microsoft.com/office/drawing/2014/main" id="{AEFDE82F-2423-C21B-FBEE-2F243EB6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62326" y="4495656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14AA0502-096D-F222-5A2A-E5A8D5A5A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2456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2143125"/>
            <a:ext cx="2602349" cy="3432818"/>
          </a:xfrm>
          <a:prstGeom prst="roundRect">
            <a:avLst>
              <a:gd name="adj" fmla="val 271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2143125"/>
            <a:ext cx="2602349" cy="3432818"/>
          </a:xfrm>
          <a:prstGeom prst="roundRect">
            <a:avLst>
              <a:gd name="adj" fmla="val 2710"/>
            </a:avLst>
          </a:prstGeom>
          <a:solidFill>
            <a:srgbClr val="F2D4CD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2143125"/>
            <a:ext cx="2602349" cy="3432818"/>
          </a:xfrm>
          <a:prstGeom prst="roundRect">
            <a:avLst>
              <a:gd name="adj" fmla="val 2710"/>
            </a:avLst>
          </a:prstGeom>
          <a:solidFill>
            <a:srgbClr val="F2D4CD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 helye 18">
            <a:extLst>
              <a:ext uri="{FF2B5EF4-FFF2-40B4-BE49-F238E27FC236}">
                <a16:creationId xmlns:a16="http://schemas.microsoft.com/office/drawing/2014/main" id="{9699D63E-CDA5-E888-E118-D80BC3F06D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249850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2" name="Szöveg helye 18">
            <a:extLst>
              <a:ext uri="{FF2B5EF4-FFF2-40B4-BE49-F238E27FC236}">
                <a16:creationId xmlns:a16="http://schemas.microsoft.com/office/drawing/2014/main" id="{59985DEF-0DB9-3717-189C-0AD515DE0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3358022"/>
            <a:ext cx="2035446" cy="202836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7" name="Szöveg helye 18">
            <a:extLst>
              <a:ext uri="{FF2B5EF4-FFF2-40B4-BE49-F238E27FC236}">
                <a16:creationId xmlns:a16="http://schemas.microsoft.com/office/drawing/2014/main" id="{DF7CD106-693B-A78E-AACF-0982A13800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249850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8" name="Szöveg helye 18">
            <a:extLst>
              <a:ext uri="{FF2B5EF4-FFF2-40B4-BE49-F238E27FC236}">
                <a16:creationId xmlns:a16="http://schemas.microsoft.com/office/drawing/2014/main" id="{BDBB11AE-DA87-1B62-5B58-3F4F2422D3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3358022"/>
            <a:ext cx="2035446" cy="202836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9" name="Szöveg helye 18">
            <a:extLst>
              <a:ext uri="{FF2B5EF4-FFF2-40B4-BE49-F238E27FC236}">
                <a16:creationId xmlns:a16="http://schemas.microsoft.com/office/drawing/2014/main" id="{A3C314E0-04DD-8D31-0D1A-64C544EABF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249850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0" name="Szöveg helye 18">
            <a:extLst>
              <a:ext uri="{FF2B5EF4-FFF2-40B4-BE49-F238E27FC236}">
                <a16:creationId xmlns:a16="http://schemas.microsoft.com/office/drawing/2014/main" id="{32AA2D95-23E0-FCF0-2F82-3F4F654B9A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3358022"/>
            <a:ext cx="2035446" cy="202836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6" name="Kép helye 15">
            <a:extLst>
              <a:ext uri="{FF2B5EF4-FFF2-40B4-BE49-F238E27FC236}">
                <a16:creationId xmlns:a16="http://schemas.microsoft.com/office/drawing/2014/main" id="{911FC730-144D-70F2-C123-51FA1273FE8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83000" y="-3952"/>
            <a:ext cx="2585750" cy="195425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7" name="Kép helye 15">
            <a:extLst>
              <a:ext uri="{FF2B5EF4-FFF2-40B4-BE49-F238E27FC236}">
                <a16:creationId xmlns:a16="http://schemas.microsoft.com/office/drawing/2014/main" id="{F2A04298-9CF4-60F2-34A1-E942BC7FB36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35730" y="-3952"/>
            <a:ext cx="2602349" cy="195425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8" name="Kép helye 15">
            <a:extLst>
              <a:ext uri="{FF2B5EF4-FFF2-40B4-BE49-F238E27FC236}">
                <a16:creationId xmlns:a16="http://schemas.microsoft.com/office/drawing/2014/main" id="{72AAC828-1802-4B3F-4B7B-5B2CCADA1BD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86540" y="-3952"/>
            <a:ext cx="2567230" cy="195425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09BD66EC-7286-A821-1D9B-15E7265E5F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5656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27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829132"/>
            <a:ext cx="2602349" cy="4746811"/>
          </a:xfrm>
          <a:prstGeom prst="roundRect">
            <a:avLst>
              <a:gd name="adj" fmla="val 2710"/>
            </a:avLst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829132"/>
            <a:ext cx="2602349" cy="4746811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829132"/>
            <a:ext cx="2602349" cy="4746811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 helye 18">
            <a:extLst>
              <a:ext uri="{FF2B5EF4-FFF2-40B4-BE49-F238E27FC236}">
                <a16:creationId xmlns:a16="http://schemas.microsoft.com/office/drawing/2014/main" id="{9699D63E-CDA5-E888-E118-D80BC3F06D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2" name="Szöveg helye 18">
            <a:extLst>
              <a:ext uri="{FF2B5EF4-FFF2-40B4-BE49-F238E27FC236}">
                <a16:creationId xmlns:a16="http://schemas.microsoft.com/office/drawing/2014/main" id="{59985DEF-0DB9-3717-189C-0AD515DE0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7" name="Szöveg helye 18">
            <a:extLst>
              <a:ext uri="{FF2B5EF4-FFF2-40B4-BE49-F238E27FC236}">
                <a16:creationId xmlns:a16="http://schemas.microsoft.com/office/drawing/2014/main" id="{DF7CD106-693B-A78E-AACF-0982A13800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191954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8" name="Szöveg helye 18">
            <a:extLst>
              <a:ext uri="{FF2B5EF4-FFF2-40B4-BE49-F238E27FC236}">
                <a16:creationId xmlns:a16="http://schemas.microsoft.com/office/drawing/2014/main" id="{BDBB11AE-DA87-1B62-5B58-3F4F2422D3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9" name="Szöveg helye 18">
            <a:extLst>
              <a:ext uri="{FF2B5EF4-FFF2-40B4-BE49-F238E27FC236}">
                <a16:creationId xmlns:a16="http://schemas.microsoft.com/office/drawing/2014/main" id="{A3C314E0-04DD-8D31-0D1A-64C544EABF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191954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0" name="Szöveg helye 18">
            <a:extLst>
              <a:ext uri="{FF2B5EF4-FFF2-40B4-BE49-F238E27FC236}">
                <a16:creationId xmlns:a16="http://schemas.microsoft.com/office/drawing/2014/main" id="{32AA2D95-23E0-FCF0-2F82-3F4F654B9A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2779062"/>
            <a:ext cx="2035446" cy="2516320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4236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27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2" name="Lekerekített téglalap 11">
            <a:extLst>
              <a:ext uri="{FF2B5EF4-FFF2-40B4-BE49-F238E27FC236}">
                <a16:creationId xmlns:a16="http://schemas.microsoft.com/office/drawing/2014/main" id="{D4B75B63-D92F-4A1D-F230-1E836545A5F6}"/>
              </a:ext>
            </a:extLst>
          </p:cNvPr>
          <p:cNvSpPr/>
          <p:nvPr userDrawn="1"/>
        </p:nvSpPr>
        <p:spPr>
          <a:xfrm>
            <a:off x="3699510" y="1257139"/>
            <a:ext cx="7981950" cy="1340112"/>
          </a:xfrm>
          <a:prstGeom prst="roundRect">
            <a:avLst>
              <a:gd name="adj" fmla="val 5701"/>
            </a:avLst>
          </a:prstGeom>
          <a:solidFill>
            <a:schemeClr val="accent4"/>
          </a:solidFill>
          <a:ln w="1016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>
            <a:extLst>
              <a:ext uri="{FF2B5EF4-FFF2-40B4-BE49-F238E27FC236}">
                <a16:creationId xmlns:a16="http://schemas.microsoft.com/office/drawing/2014/main" id="{37013A15-43B4-ACB6-0153-08EFE2D3E602}"/>
              </a:ext>
            </a:extLst>
          </p:cNvPr>
          <p:cNvSpPr/>
          <p:nvPr userDrawn="1"/>
        </p:nvSpPr>
        <p:spPr>
          <a:xfrm>
            <a:off x="3699510" y="2751986"/>
            <a:ext cx="7981950" cy="1340112"/>
          </a:xfrm>
          <a:prstGeom prst="roundRect">
            <a:avLst>
              <a:gd name="adj" fmla="val 6986"/>
            </a:avLst>
          </a:prstGeom>
          <a:noFill/>
          <a:ln w="1016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Lekerekített téglalap 19">
            <a:extLst>
              <a:ext uri="{FF2B5EF4-FFF2-40B4-BE49-F238E27FC236}">
                <a16:creationId xmlns:a16="http://schemas.microsoft.com/office/drawing/2014/main" id="{688590C0-B8D0-B95F-0926-8803A546DDAF}"/>
              </a:ext>
            </a:extLst>
          </p:cNvPr>
          <p:cNvSpPr/>
          <p:nvPr userDrawn="1"/>
        </p:nvSpPr>
        <p:spPr>
          <a:xfrm>
            <a:off x="3699510" y="4259022"/>
            <a:ext cx="7981950" cy="1340112"/>
          </a:xfrm>
          <a:prstGeom prst="roundRect">
            <a:avLst>
              <a:gd name="adj" fmla="val 6987"/>
            </a:avLst>
          </a:prstGeom>
          <a:noFill/>
          <a:ln w="1016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 helye 18">
            <a:extLst>
              <a:ext uri="{FF2B5EF4-FFF2-40B4-BE49-F238E27FC236}">
                <a16:creationId xmlns:a16="http://schemas.microsoft.com/office/drawing/2014/main" id="{467CF44A-0F84-FEB4-308C-4EE5FD880D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52605" y="3190205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5" name="Szöveg helye 18">
            <a:extLst>
              <a:ext uri="{FF2B5EF4-FFF2-40B4-BE49-F238E27FC236}">
                <a16:creationId xmlns:a16="http://schemas.microsoft.com/office/drawing/2014/main" id="{BEB1300A-CED3-E572-B67A-9881FCF3E8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326" y="2963054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36" name="Szöveg helye 18">
            <a:extLst>
              <a:ext uri="{FF2B5EF4-FFF2-40B4-BE49-F238E27FC236}">
                <a16:creationId xmlns:a16="http://schemas.microsoft.com/office/drawing/2014/main" id="{828715B9-D8D9-4A88-C882-8B965464D8B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952605" y="4722807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7" name="Szöveg helye 18">
            <a:extLst>
              <a:ext uri="{FF2B5EF4-FFF2-40B4-BE49-F238E27FC236}">
                <a16:creationId xmlns:a16="http://schemas.microsoft.com/office/drawing/2014/main" id="{AEFDE82F-2423-C21B-FBEE-2F243EB624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62326" y="4495656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38" name="Szöveg helye 18">
            <a:extLst>
              <a:ext uri="{FF2B5EF4-FFF2-40B4-BE49-F238E27FC236}">
                <a16:creationId xmlns:a16="http://schemas.microsoft.com/office/drawing/2014/main" id="{BBA07BA2-D8DA-5549-7282-61C71999E9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2605" y="1721106"/>
            <a:ext cx="2035445" cy="7400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9" name="Szöveg helye 18">
            <a:extLst>
              <a:ext uri="{FF2B5EF4-FFF2-40B4-BE49-F238E27FC236}">
                <a16:creationId xmlns:a16="http://schemas.microsoft.com/office/drawing/2014/main" id="{F08A7275-A8CC-0229-6515-F594EA659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326" y="1493955"/>
            <a:ext cx="4910524" cy="1000285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3EC27D24-5375-08C7-976D-BB4C80891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4637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yito_slide_3_soros_szoveg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94548DF8-C752-814F-9A39-50F23EB936E8}"/>
              </a:ext>
            </a:extLst>
          </p:cNvPr>
          <p:cNvSpPr/>
          <p:nvPr userDrawn="1"/>
        </p:nvSpPr>
        <p:spPr>
          <a:xfrm>
            <a:off x="6389479" y="6275081"/>
            <a:ext cx="5382810" cy="214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112EEBF6-4DD0-0E88-392F-C46E528F752C}"/>
              </a:ext>
            </a:extLst>
          </p:cNvPr>
          <p:cNvSpPr/>
          <p:nvPr userDrawn="1"/>
        </p:nvSpPr>
        <p:spPr>
          <a:xfrm>
            <a:off x="639865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E793F59B-03B7-3751-4CFD-DEECA5AD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5230AF38-C6BD-B910-2766-4510428C73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084" y="5181661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9499" y="3390006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22" name="Szöveg helye 8">
            <a:extLst>
              <a:ext uri="{FF2B5EF4-FFF2-40B4-BE49-F238E27FC236}">
                <a16:creationId xmlns:a16="http://schemas.microsoft.com/office/drawing/2014/main" id="{606C03FD-E8D5-79A7-83AC-8E895A716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499" y="388037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sp>
        <p:nvSpPr>
          <p:cNvPr id="23" name="Szöveg helye 8">
            <a:extLst>
              <a:ext uri="{FF2B5EF4-FFF2-40B4-BE49-F238E27FC236}">
                <a16:creationId xmlns:a16="http://schemas.microsoft.com/office/drawing/2014/main" id="{35447294-3C17-1825-AC33-5214DDFA4C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499" y="436311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3. sor </a:t>
            </a:r>
          </a:p>
        </p:txBody>
      </p:sp>
      <p:pic>
        <p:nvPicPr>
          <p:cNvPr id="5" name="Kép 4" descr="corvinus_egyetem_logo_black.png">
            <a:extLst>
              <a:ext uri="{FF2B5EF4-FFF2-40B4-BE49-F238E27FC236}">
                <a16:creationId xmlns:a16="http://schemas.microsoft.com/office/drawing/2014/main" id="{E9928C43-9F82-3B17-C909-AC735C1B9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D7F42CAF-6E6D-1406-91FE-A97611874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016" y="3320133"/>
            <a:ext cx="856443" cy="289873"/>
          </a:xfrm>
          <a:prstGeom prst="rect">
            <a:avLst/>
          </a:prstGeom>
        </p:spPr>
      </p:pic>
      <p:pic>
        <p:nvPicPr>
          <p:cNvPr id="9" name="Ábra 8">
            <a:extLst>
              <a:ext uri="{FF2B5EF4-FFF2-40B4-BE49-F238E27FC236}">
                <a16:creationId xmlns:a16="http://schemas.microsoft.com/office/drawing/2014/main" id="{0BD6B48F-75F7-77AC-04D3-A000629ECA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782" y="4846601"/>
            <a:ext cx="1033607" cy="296461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47E93D0B-B1C3-0407-23A6-A30250E855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302" y="5553755"/>
            <a:ext cx="856443" cy="296461"/>
          </a:xfrm>
          <a:prstGeom prst="rect">
            <a:avLst/>
          </a:prstGeom>
        </p:spPr>
      </p:pic>
      <p:pic>
        <p:nvPicPr>
          <p:cNvPr id="17" name="Ábra 16">
            <a:extLst>
              <a:ext uri="{FF2B5EF4-FFF2-40B4-BE49-F238E27FC236}">
                <a16:creationId xmlns:a16="http://schemas.microsoft.com/office/drawing/2014/main" id="{A7805B4D-9B4C-FB1E-094F-7A07E7309D1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2417" y="4191000"/>
            <a:ext cx="839685" cy="244908"/>
          </a:xfrm>
          <a:prstGeom prst="rect">
            <a:avLst/>
          </a:prstGeom>
        </p:spPr>
      </p:pic>
      <p:pic>
        <p:nvPicPr>
          <p:cNvPr id="19" name="Ábra 18">
            <a:extLst>
              <a:ext uri="{FF2B5EF4-FFF2-40B4-BE49-F238E27FC236}">
                <a16:creationId xmlns:a16="http://schemas.microsoft.com/office/drawing/2014/main" id="{3B99214E-C4FF-D7C0-C7C2-19B586CB51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4718" y="6260909"/>
            <a:ext cx="745034" cy="2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37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9" name="Lekerekített téglalap 8">
            <a:extLst>
              <a:ext uri="{FF2B5EF4-FFF2-40B4-BE49-F238E27FC236}">
                <a16:creationId xmlns:a16="http://schemas.microsoft.com/office/drawing/2014/main" id="{873EE7EF-22BF-5F98-864E-0E0AA38537A0}"/>
              </a:ext>
            </a:extLst>
          </p:cNvPr>
          <p:cNvSpPr/>
          <p:nvPr userDrawn="1"/>
        </p:nvSpPr>
        <p:spPr>
          <a:xfrm>
            <a:off x="3672048" y="2143125"/>
            <a:ext cx="2602349" cy="3432818"/>
          </a:xfrm>
          <a:prstGeom prst="roundRect">
            <a:avLst>
              <a:gd name="adj" fmla="val 2710"/>
            </a:avLst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1800C2E2-6D1D-D7D5-AC9E-D2398AF6D5DB}"/>
              </a:ext>
            </a:extLst>
          </p:cNvPr>
          <p:cNvSpPr/>
          <p:nvPr userDrawn="1"/>
        </p:nvSpPr>
        <p:spPr>
          <a:xfrm>
            <a:off x="6435730" y="2143125"/>
            <a:ext cx="2602349" cy="3432818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>
            <a:extLst>
              <a:ext uri="{FF2B5EF4-FFF2-40B4-BE49-F238E27FC236}">
                <a16:creationId xmlns:a16="http://schemas.microsoft.com/office/drawing/2014/main" id="{4839E0F4-C5C1-5C9C-A64D-00EAB15E0FE7}"/>
              </a:ext>
            </a:extLst>
          </p:cNvPr>
          <p:cNvSpPr/>
          <p:nvPr userDrawn="1"/>
        </p:nvSpPr>
        <p:spPr>
          <a:xfrm>
            <a:off x="9169940" y="2143125"/>
            <a:ext cx="2602349" cy="3432818"/>
          </a:xfrm>
          <a:prstGeom prst="roundRect">
            <a:avLst>
              <a:gd name="adj" fmla="val 2710"/>
            </a:avLst>
          </a:prstGeom>
          <a:noFill/>
          <a:ln w="1016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 helye 18">
            <a:extLst>
              <a:ext uri="{FF2B5EF4-FFF2-40B4-BE49-F238E27FC236}">
                <a16:creationId xmlns:a16="http://schemas.microsoft.com/office/drawing/2014/main" id="{9699D63E-CDA5-E888-E118-D80BC3F06D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10660" y="249850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2" name="Szöveg helye 18">
            <a:extLst>
              <a:ext uri="{FF2B5EF4-FFF2-40B4-BE49-F238E27FC236}">
                <a16:creationId xmlns:a16="http://schemas.microsoft.com/office/drawing/2014/main" id="{59985DEF-0DB9-3717-189C-0AD515DE0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0659" y="3358022"/>
            <a:ext cx="2035446" cy="202836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bg2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7" name="Szöveg helye 18">
            <a:extLst>
              <a:ext uri="{FF2B5EF4-FFF2-40B4-BE49-F238E27FC236}">
                <a16:creationId xmlns:a16="http://schemas.microsoft.com/office/drawing/2014/main" id="{DF7CD106-693B-A78E-AACF-0982A13800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3135" y="2498501"/>
            <a:ext cx="2090327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8" name="Szöveg helye 18">
            <a:extLst>
              <a:ext uri="{FF2B5EF4-FFF2-40B4-BE49-F238E27FC236}">
                <a16:creationId xmlns:a16="http://schemas.microsoft.com/office/drawing/2014/main" id="{BDBB11AE-DA87-1B62-5B58-3F4F2422D3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3134" y="3358022"/>
            <a:ext cx="2035446" cy="202836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29" name="Szöveg helye 18">
            <a:extLst>
              <a:ext uri="{FF2B5EF4-FFF2-40B4-BE49-F238E27FC236}">
                <a16:creationId xmlns:a16="http://schemas.microsoft.com/office/drawing/2014/main" id="{A3C314E0-04DD-8D31-0D1A-64C544EABF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43563" y="2498501"/>
            <a:ext cx="2035445" cy="7217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30" name="Szöveg helye 18">
            <a:extLst>
              <a:ext uri="{FF2B5EF4-FFF2-40B4-BE49-F238E27FC236}">
                <a16:creationId xmlns:a16="http://schemas.microsoft.com/office/drawing/2014/main" id="{32AA2D95-23E0-FCF0-2F82-3F4F654B9A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3562" y="3358022"/>
            <a:ext cx="2035446" cy="202836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Felsorolás minta</a:t>
            </a:r>
          </a:p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16" name="Kép helye 15">
            <a:extLst>
              <a:ext uri="{FF2B5EF4-FFF2-40B4-BE49-F238E27FC236}">
                <a16:creationId xmlns:a16="http://schemas.microsoft.com/office/drawing/2014/main" id="{911FC730-144D-70F2-C123-51FA1273FE8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83000" y="-3952"/>
            <a:ext cx="2585750" cy="195425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7" name="Kép helye 15">
            <a:extLst>
              <a:ext uri="{FF2B5EF4-FFF2-40B4-BE49-F238E27FC236}">
                <a16:creationId xmlns:a16="http://schemas.microsoft.com/office/drawing/2014/main" id="{F2A04298-9CF4-60F2-34A1-E942BC7FB36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435730" y="-3952"/>
            <a:ext cx="2602349" cy="195425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8" name="Kép helye 15">
            <a:extLst>
              <a:ext uri="{FF2B5EF4-FFF2-40B4-BE49-F238E27FC236}">
                <a16:creationId xmlns:a16="http://schemas.microsoft.com/office/drawing/2014/main" id="{72AAC828-1802-4B3F-4B7B-5B2CCADA1BD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86540" y="-3952"/>
            <a:ext cx="2567230" cy="1954252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EF6E5025-AA22-2C20-4388-A3DCB22A05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082893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2617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527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6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6C9AD633-E9FB-C0C4-C50C-C4325E75D1C4}"/>
              </a:ext>
            </a:extLst>
          </p:cNvPr>
          <p:cNvGrpSpPr/>
          <p:nvPr userDrawn="1"/>
        </p:nvGrpSpPr>
        <p:grpSpPr>
          <a:xfrm>
            <a:off x="6389479" y="308272"/>
            <a:ext cx="5391998" cy="6181428"/>
            <a:chOff x="6389479" y="308272"/>
            <a:chExt cx="5391998" cy="6181428"/>
          </a:xfrm>
          <a:solidFill>
            <a:schemeClr val="accent2"/>
          </a:solidFill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A3EB6BBE-63CC-771E-9E2D-B578743F94EA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Szalagív 11">
              <a:extLst>
                <a:ext uri="{FF2B5EF4-FFF2-40B4-BE49-F238E27FC236}">
                  <a16:creationId xmlns:a16="http://schemas.microsoft.com/office/drawing/2014/main" id="{06AC07BD-BBAB-F086-76B2-B19D7E797C76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28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926432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31" name="Szöveg helye 18">
            <a:extLst>
              <a:ext uri="{FF2B5EF4-FFF2-40B4-BE49-F238E27FC236}">
                <a16:creationId xmlns:a16="http://schemas.microsoft.com/office/drawing/2014/main" id="{E4E04B0A-387D-13B1-4B6F-EB7D64D27F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99872" y="1153571"/>
            <a:ext cx="3879920" cy="44455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33" name="Szöveg helye 18">
            <a:extLst>
              <a:ext uri="{FF2B5EF4-FFF2-40B4-BE49-F238E27FC236}">
                <a16:creationId xmlns:a16="http://schemas.microsoft.com/office/drawing/2014/main" id="{11FA3BF1-6003-5EC9-998F-F8497250871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892369" y="1153571"/>
            <a:ext cx="3879920" cy="44455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38" name="Szöveg helye 18">
            <a:extLst>
              <a:ext uri="{FF2B5EF4-FFF2-40B4-BE49-F238E27FC236}">
                <a16:creationId xmlns:a16="http://schemas.microsoft.com/office/drawing/2014/main" id="{F5AE6535-5879-8F05-2D7F-466667D23E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00486" y="686388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40" name="Szöveg helye 18">
            <a:extLst>
              <a:ext uri="{FF2B5EF4-FFF2-40B4-BE49-F238E27FC236}">
                <a16:creationId xmlns:a16="http://schemas.microsoft.com/office/drawing/2014/main" id="{11DAA600-5C62-305F-FF83-DAF0470A27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7989" y="686388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2849361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3349D0CB-82D7-2E94-7BDE-257B464F3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00" y="686362"/>
            <a:ext cx="5711825" cy="4767954"/>
          </a:xfrm>
          <a:prstGeom prst="rect">
            <a:avLst/>
          </a:prstGeom>
        </p:spPr>
        <p:txBody>
          <a:bodyPr/>
          <a:lstStyle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1" name="Szöveg helye 18">
            <a:extLst>
              <a:ext uri="{FF2B5EF4-FFF2-40B4-BE49-F238E27FC236}">
                <a16:creationId xmlns:a16="http://schemas.microsoft.com/office/drawing/2014/main" id="{C631C2EF-28D5-EB5C-CF99-9BE1924E3C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00467" y="686362"/>
            <a:ext cx="614796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3397141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4" name="Szöveg helye 18">
            <a:extLst>
              <a:ext uri="{FF2B5EF4-FFF2-40B4-BE49-F238E27FC236}">
                <a16:creationId xmlns:a16="http://schemas.microsoft.com/office/drawing/2014/main" id="{4F7EC09B-D896-DDE8-F2FC-B8D8EDB779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9872" y="3807369"/>
            <a:ext cx="3879920" cy="17996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17" name="Szöveg helye 18">
            <a:extLst>
              <a:ext uri="{FF2B5EF4-FFF2-40B4-BE49-F238E27FC236}">
                <a16:creationId xmlns:a16="http://schemas.microsoft.com/office/drawing/2014/main" id="{F1593586-95AE-E952-104D-575D9D247A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7989" y="3340186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18" name="Szöveg helye 18">
            <a:extLst>
              <a:ext uri="{FF2B5EF4-FFF2-40B4-BE49-F238E27FC236}">
                <a16:creationId xmlns:a16="http://schemas.microsoft.com/office/drawing/2014/main" id="{4078248F-25DE-472D-F539-BE4637794B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2369" y="3807369"/>
            <a:ext cx="3879920" cy="17996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19" name="Szöveg helye 18">
            <a:extLst>
              <a:ext uri="{FF2B5EF4-FFF2-40B4-BE49-F238E27FC236}">
                <a16:creationId xmlns:a16="http://schemas.microsoft.com/office/drawing/2014/main" id="{B0ED72BE-4D2C-2A50-AA90-5898746F16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0486" y="3340186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27" name="Szöveg helye 18">
            <a:extLst>
              <a:ext uri="{FF2B5EF4-FFF2-40B4-BE49-F238E27FC236}">
                <a16:creationId xmlns:a16="http://schemas.microsoft.com/office/drawing/2014/main" id="{08C0710A-F274-C057-D15D-E824AEF651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99872" y="1153571"/>
            <a:ext cx="3879920" cy="17996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28" name="Szöveg helye 18">
            <a:extLst>
              <a:ext uri="{FF2B5EF4-FFF2-40B4-BE49-F238E27FC236}">
                <a16:creationId xmlns:a16="http://schemas.microsoft.com/office/drawing/2014/main" id="{0CFA3180-9DCA-4445-8A27-506B306CCA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7989" y="686388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29" name="Szöveg helye 18">
            <a:extLst>
              <a:ext uri="{FF2B5EF4-FFF2-40B4-BE49-F238E27FC236}">
                <a16:creationId xmlns:a16="http://schemas.microsoft.com/office/drawing/2014/main" id="{E33DA77A-2ADE-528B-97CA-4DC4FE6268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892369" y="1153571"/>
            <a:ext cx="3879920" cy="17996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30" name="Szöveg helye 18">
            <a:extLst>
              <a:ext uri="{FF2B5EF4-FFF2-40B4-BE49-F238E27FC236}">
                <a16:creationId xmlns:a16="http://schemas.microsoft.com/office/drawing/2014/main" id="{96CF0752-53B5-8B65-1710-0243C7D84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00486" y="686388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31" name="Szöveg helye 8">
            <a:extLst>
              <a:ext uri="{FF2B5EF4-FFF2-40B4-BE49-F238E27FC236}">
                <a16:creationId xmlns:a16="http://schemas.microsoft.com/office/drawing/2014/main" id="{41799CCD-0362-3DC9-C534-1F1CFEB510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926432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23541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3349D0CB-82D7-2E94-7BDE-257B464F37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00" y="686362"/>
            <a:ext cx="5711825" cy="21370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1" name="Szöveg helye 18">
            <a:extLst>
              <a:ext uri="{FF2B5EF4-FFF2-40B4-BE49-F238E27FC236}">
                <a16:creationId xmlns:a16="http://schemas.microsoft.com/office/drawing/2014/main" id="{C631C2EF-28D5-EB5C-CF99-9BE1924E3C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00467" y="686362"/>
            <a:ext cx="614796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13" name="Szöveg helye 9">
            <a:extLst>
              <a:ext uri="{FF2B5EF4-FFF2-40B4-BE49-F238E27FC236}">
                <a16:creationId xmlns:a16="http://schemas.microsoft.com/office/drawing/2014/main" id="{A77AC6A7-45E2-AB6E-23BC-C0B31BD422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0" y="3385162"/>
            <a:ext cx="5711825" cy="21370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4" name="Szöveg helye 18">
            <a:extLst>
              <a:ext uri="{FF2B5EF4-FFF2-40B4-BE49-F238E27FC236}">
                <a16:creationId xmlns:a16="http://schemas.microsoft.com/office/drawing/2014/main" id="{998DE2F0-B50E-4E49-509F-6571A57551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00467" y="3385162"/>
            <a:ext cx="614796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3132960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7" name="Szöveg helye 18">
            <a:extLst>
              <a:ext uri="{FF2B5EF4-FFF2-40B4-BE49-F238E27FC236}">
                <a16:creationId xmlns:a16="http://schemas.microsoft.com/office/drawing/2014/main" id="{F1593586-95AE-E952-104D-575D9D247A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07989" y="3340186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19" name="Szöveg helye 18">
            <a:extLst>
              <a:ext uri="{FF2B5EF4-FFF2-40B4-BE49-F238E27FC236}">
                <a16:creationId xmlns:a16="http://schemas.microsoft.com/office/drawing/2014/main" id="{B0ED72BE-4D2C-2A50-AA90-5898746F16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00486" y="3340186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28" name="Szöveg helye 18">
            <a:extLst>
              <a:ext uri="{FF2B5EF4-FFF2-40B4-BE49-F238E27FC236}">
                <a16:creationId xmlns:a16="http://schemas.microsoft.com/office/drawing/2014/main" id="{0CFA3180-9DCA-4445-8A27-506B306CCA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7989" y="686388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30" name="Szöveg helye 18">
            <a:extLst>
              <a:ext uri="{FF2B5EF4-FFF2-40B4-BE49-F238E27FC236}">
                <a16:creationId xmlns:a16="http://schemas.microsoft.com/office/drawing/2014/main" id="{96CF0752-53B5-8B65-1710-0243C7D84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00486" y="686388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11" name="Szöveg helye 9">
            <a:extLst>
              <a:ext uri="{FF2B5EF4-FFF2-40B4-BE49-F238E27FC236}">
                <a16:creationId xmlns:a16="http://schemas.microsoft.com/office/drawing/2014/main" id="{5BCCFD69-43DE-B14F-327E-791618BBD77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54197" y="1183277"/>
            <a:ext cx="3925596" cy="1782407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12" name="Szöveg helye 9">
            <a:extLst>
              <a:ext uri="{FF2B5EF4-FFF2-40B4-BE49-F238E27FC236}">
                <a16:creationId xmlns:a16="http://schemas.microsoft.com/office/drawing/2014/main" id="{C852CFF8-B3E2-F45A-821E-DC89B91AC93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869531" y="1170781"/>
            <a:ext cx="3925596" cy="1782407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16" name="Szöveg helye 9">
            <a:extLst>
              <a:ext uri="{FF2B5EF4-FFF2-40B4-BE49-F238E27FC236}">
                <a16:creationId xmlns:a16="http://schemas.microsoft.com/office/drawing/2014/main" id="{03F1B3E2-0AFF-2DAA-09C6-45725CA3D39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531359" y="3794873"/>
            <a:ext cx="3925596" cy="1782407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20" name="Szöveg helye 9">
            <a:extLst>
              <a:ext uri="{FF2B5EF4-FFF2-40B4-BE49-F238E27FC236}">
                <a16:creationId xmlns:a16="http://schemas.microsoft.com/office/drawing/2014/main" id="{D3E2251D-9484-B255-96F2-FA22079D1E6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46693" y="3782377"/>
            <a:ext cx="3925596" cy="1782407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C6CDDB3E-26E2-DD94-EF0E-BFABC55A4F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926432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6019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5" name="Szöveg helye 18">
            <a:extLst>
              <a:ext uri="{FF2B5EF4-FFF2-40B4-BE49-F238E27FC236}">
                <a16:creationId xmlns:a16="http://schemas.microsoft.com/office/drawing/2014/main" id="{F3E2DB82-FAF7-662F-529D-961D9305EF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3408731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6C9AD633-E9FB-C0C4-C50C-C4325E75D1C4}"/>
              </a:ext>
            </a:extLst>
          </p:cNvPr>
          <p:cNvGrpSpPr/>
          <p:nvPr userDrawn="1"/>
        </p:nvGrpSpPr>
        <p:grpSpPr>
          <a:xfrm>
            <a:off x="6389479" y="308272"/>
            <a:ext cx="5391998" cy="6181428"/>
            <a:chOff x="6389479" y="308272"/>
            <a:chExt cx="5391998" cy="6181428"/>
          </a:xfrm>
          <a:solidFill>
            <a:schemeClr val="accent4"/>
          </a:solidFill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A3EB6BBE-63CC-771E-9E2D-B578743F94EA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Szalagív 11">
              <a:extLst>
                <a:ext uri="{FF2B5EF4-FFF2-40B4-BE49-F238E27FC236}">
                  <a16:creationId xmlns:a16="http://schemas.microsoft.com/office/drawing/2014/main" id="{06AC07BD-BBAB-F086-76B2-B19D7E797C76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449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926432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52BC1E66-D486-3C6D-5853-49CABC6787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6" y="617463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1EDDEB92-76DD-4259-135E-B1E2D39F16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8" name="Szöveg helye 8">
            <a:extLst>
              <a:ext uri="{FF2B5EF4-FFF2-40B4-BE49-F238E27FC236}">
                <a16:creationId xmlns:a16="http://schemas.microsoft.com/office/drawing/2014/main" id="{3F7D3567-0665-DDD0-1697-98B756524B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31" name="Szöveg helye 18">
            <a:extLst>
              <a:ext uri="{FF2B5EF4-FFF2-40B4-BE49-F238E27FC236}">
                <a16:creationId xmlns:a16="http://schemas.microsoft.com/office/drawing/2014/main" id="{E4E04B0A-387D-13B1-4B6F-EB7D64D27F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99872" y="1153571"/>
            <a:ext cx="3879920" cy="44455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33" name="Szöveg helye 18">
            <a:extLst>
              <a:ext uri="{FF2B5EF4-FFF2-40B4-BE49-F238E27FC236}">
                <a16:creationId xmlns:a16="http://schemas.microsoft.com/office/drawing/2014/main" id="{11FA3BF1-6003-5EC9-998F-F8497250871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892369" y="1153571"/>
            <a:ext cx="3879920" cy="44455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38" name="Szöveg helye 18">
            <a:extLst>
              <a:ext uri="{FF2B5EF4-FFF2-40B4-BE49-F238E27FC236}">
                <a16:creationId xmlns:a16="http://schemas.microsoft.com/office/drawing/2014/main" id="{F5AE6535-5879-8F05-2D7F-466667D23E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00486" y="686388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  <p:sp>
        <p:nvSpPr>
          <p:cNvPr id="40" name="Szöveg helye 18">
            <a:extLst>
              <a:ext uri="{FF2B5EF4-FFF2-40B4-BE49-F238E27FC236}">
                <a16:creationId xmlns:a16="http://schemas.microsoft.com/office/drawing/2014/main" id="{11DAA600-5C62-305F-FF83-DAF0470A27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07989" y="686388"/>
            <a:ext cx="1411849" cy="583737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356385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3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yito_slide_3_soros_szoveg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94548DF8-C752-814F-9A39-50F23EB936E8}"/>
              </a:ext>
            </a:extLst>
          </p:cNvPr>
          <p:cNvSpPr/>
          <p:nvPr userDrawn="1"/>
        </p:nvSpPr>
        <p:spPr>
          <a:xfrm>
            <a:off x="6389479" y="6275081"/>
            <a:ext cx="5382810" cy="214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112EEBF6-4DD0-0E88-392F-C46E528F752C}"/>
              </a:ext>
            </a:extLst>
          </p:cNvPr>
          <p:cNvSpPr/>
          <p:nvPr userDrawn="1"/>
        </p:nvSpPr>
        <p:spPr>
          <a:xfrm>
            <a:off x="639865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E793F59B-03B7-3751-4CFD-DEECA5AD6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5230AF38-C6BD-B910-2766-4510428C73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084" y="5181661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21" name="Szöveg helye 8">
            <a:extLst>
              <a:ext uri="{FF2B5EF4-FFF2-40B4-BE49-F238E27FC236}">
                <a16:creationId xmlns:a16="http://schemas.microsoft.com/office/drawing/2014/main" id="{A73D9511-4AB1-8F9C-7A29-1C09E1FB0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9499" y="3390006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22" name="Szöveg helye 8">
            <a:extLst>
              <a:ext uri="{FF2B5EF4-FFF2-40B4-BE49-F238E27FC236}">
                <a16:creationId xmlns:a16="http://schemas.microsoft.com/office/drawing/2014/main" id="{606C03FD-E8D5-79A7-83AC-8E895A716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499" y="388037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sp>
        <p:nvSpPr>
          <p:cNvPr id="23" name="Szöveg helye 8">
            <a:extLst>
              <a:ext uri="{FF2B5EF4-FFF2-40B4-BE49-F238E27FC236}">
                <a16:creationId xmlns:a16="http://schemas.microsoft.com/office/drawing/2014/main" id="{35447294-3C17-1825-AC33-5214DDFA4C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499" y="436311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3. sor </a:t>
            </a:r>
          </a:p>
        </p:txBody>
      </p:sp>
      <p:pic>
        <p:nvPicPr>
          <p:cNvPr id="5" name="Kép 4" descr="corvinus_egyetem_logo_black.png">
            <a:extLst>
              <a:ext uri="{FF2B5EF4-FFF2-40B4-BE49-F238E27FC236}">
                <a16:creationId xmlns:a16="http://schemas.microsoft.com/office/drawing/2014/main" id="{E9928C43-9F82-3B17-C909-AC735C1B9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9184" y="308272"/>
            <a:ext cx="2057522" cy="1119534"/>
          </a:xfrm>
          <a:prstGeom prst="rect">
            <a:avLst/>
          </a:prstGeo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D7F42CAF-6E6D-1406-91FE-A97611874B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7945" y="2880084"/>
            <a:ext cx="856443" cy="289873"/>
          </a:xfrm>
          <a:prstGeom prst="rect">
            <a:avLst/>
          </a:prstGeom>
        </p:spPr>
      </p:pic>
      <p:pic>
        <p:nvPicPr>
          <p:cNvPr id="9" name="Ábra 8">
            <a:extLst>
              <a:ext uri="{FF2B5EF4-FFF2-40B4-BE49-F238E27FC236}">
                <a16:creationId xmlns:a16="http://schemas.microsoft.com/office/drawing/2014/main" id="{0BD6B48F-75F7-77AC-04D3-A000629ECA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4388" y="4594980"/>
            <a:ext cx="1033607" cy="296461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47E93D0B-B1C3-0407-23A6-A30250E855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22050" y="3902968"/>
            <a:ext cx="856443" cy="296461"/>
          </a:xfrm>
          <a:prstGeom prst="rect">
            <a:avLst/>
          </a:prstGeom>
        </p:spPr>
      </p:pic>
      <p:pic>
        <p:nvPicPr>
          <p:cNvPr id="17" name="Ábra 16">
            <a:extLst>
              <a:ext uri="{FF2B5EF4-FFF2-40B4-BE49-F238E27FC236}">
                <a16:creationId xmlns:a16="http://schemas.microsoft.com/office/drawing/2014/main" id="{A7805B4D-9B4C-FB1E-094F-7A07E7309D1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503" y="4076975"/>
            <a:ext cx="839685" cy="244908"/>
          </a:xfrm>
          <a:prstGeom prst="rect">
            <a:avLst/>
          </a:prstGeom>
        </p:spPr>
      </p:pic>
      <p:pic>
        <p:nvPicPr>
          <p:cNvPr id="19" name="Ábra 18">
            <a:extLst>
              <a:ext uri="{FF2B5EF4-FFF2-40B4-BE49-F238E27FC236}">
                <a16:creationId xmlns:a16="http://schemas.microsoft.com/office/drawing/2014/main" id="{3B99214E-C4FF-D7C0-C7C2-19B586CB51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5131" y="5502471"/>
            <a:ext cx="745034" cy="2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85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23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Ür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FF45B462-4523-323E-A6E7-037E4BD98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6" name="Kép 5" descr="corvinus_egyetem_logo_black.png">
            <a:extLst>
              <a:ext uri="{FF2B5EF4-FFF2-40B4-BE49-F238E27FC236}">
                <a16:creationId xmlns:a16="http://schemas.microsoft.com/office/drawing/2014/main" id="{AFC393EF-6702-85EA-8D28-8EEF5530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B8BE5EC5-9265-3872-2E82-6599F8224DE0}"/>
              </a:ext>
            </a:extLst>
          </p:cNvPr>
          <p:cNvGrpSpPr/>
          <p:nvPr userDrawn="1"/>
        </p:nvGrpSpPr>
        <p:grpSpPr>
          <a:xfrm>
            <a:off x="3399889" y="308272"/>
            <a:ext cx="5391998" cy="6181428"/>
            <a:chOff x="6389479" y="308272"/>
            <a:chExt cx="5391998" cy="6181428"/>
          </a:xfrm>
          <a:solidFill>
            <a:schemeClr val="accent2"/>
          </a:solidFill>
        </p:grpSpPr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264778E9-1EEB-8078-8894-4545D23B7790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E7C12218-606C-3081-F6F3-6924153F6166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4F787D4C-3D66-4487-456F-8A82FF433E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6924" y="5764290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6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  <p:sp>
        <p:nvSpPr>
          <p:cNvPr id="13" name="Szöveg helye 3">
            <a:extLst>
              <a:ext uri="{FF2B5EF4-FFF2-40B4-BE49-F238E27FC236}">
                <a16:creationId xmlns:a16="http://schemas.microsoft.com/office/drawing/2014/main" id="{B76C02DD-F240-8FAC-455E-C9524FFDC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700" y="3682246"/>
            <a:ext cx="5391999" cy="19448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hu-HU" sz="2800" dirty="0">
                <a:solidFill>
                  <a:schemeClr val="bg2"/>
                </a:solidFill>
                <a:effectLst/>
                <a:latin typeface="+mj-lt"/>
              </a:rPr>
              <a:t>„Ha a tanítás művészet, akkor a tanításra való felkészülés tudomány”</a:t>
            </a:r>
          </a:p>
        </p:txBody>
      </p:sp>
    </p:spTree>
    <p:extLst>
      <p:ext uri="{BB962C8B-B14F-4D97-AF65-F5344CB8AC3E}">
        <p14:creationId xmlns:p14="http://schemas.microsoft.com/office/powerpoint/2010/main" val="513823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Ür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FF45B462-4523-323E-A6E7-037E4BD98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6" name="Kép 5" descr="corvinus_egyetem_logo_black.png">
            <a:extLst>
              <a:ext uri="{FF2B5EF4-FFF2-40B4-BE49-F238E27FC236}">
                <a16:creationId xmlns:a16="http://schemas.microsoft.com/office/drawing/2014/main" id="{AFC393EF-6702-85EA-8D28-8EEF5530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B8BE5EC5-9265-3872-2E82-6599F8224DE0}"/>
              </a:ext>
            </a:extLst>
          </p:cNvPr>
          <p:cNvGrpSpPr/>
          <p:nvPr userDrawn="1"/>
        </p:nvGrpSpPr>
        <p:grpSpPr>
          <a:xfrm>
            <a:off x="3399889" y="308272"/>
            <a:ext cx="5391998" cy="6181428"/>
            <a:chOff x="6389479" y="308272"/>
            <a:chExt cx="5391998" cy="6181428"/>
          </a:xfrm>
          <a:solidFill>
            <a:schemeClr val="accent6"/>
          </a:solidFill>
        </p:grpSpPr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264778E9-1EEB-8078-8894-4545D23B7790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E7C12218-606C-3081-F6F3-6924153F6166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4F787D4C-3D66-4487-456F-8A82FF433E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6924" y="5764290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6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  <p:sp>
        <p:nvSpPr>
          <p:cNvPr id="13" name="Szöveg helye 3">
            <a:extLst>
              <a:ext uri="{FF2B5EF4-FFF2-40B4-BE49-F238E27FC236}">
                <a16:creationId xmlns:a16="http://schemas.microsoft.com/office/drawing/2014/main" id="{B76C02DD-F240-8FAC-455E-C9524FFDC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700" y="3682246"/>
            <a:ext cx="5391999" cy="19448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hu-HU" sz="2800" dirty="0">
                <a:solidFill>
                  <a:schemeClr val="bg2"/>
                </a:solidFill>
                <a:effectLst/>
                <a:latin typeface="+mj-lt"/>
              </a:rPr>
              <a:t>„Ha a tanítás művészet, akkor a tanításra való felkészülés tudomány”</a:t>
            </a:r>
          </a:p>
        </p:txBody>
      </p:sp>
    </p:spTree>
    <p:extLst>
      <p:ext uri="{BB962C8B-B14F-4D97-AF65-F5344CB8AC3E}">
        <p14:creationId xmlns:p14="http://schemas.microsoft.com/office/powerpoint/2010/main" val="41371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Ür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FF45B462-4523-323E-A6E7-037E4BD98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6" name="Kép 5" descr="corvinus_egyetem_logo_black.png">
            <a:extLst>
              <a:ext uri="{FF2B5EF4-FFF2-40B4-BE49-F238E27FC236}">
                <a16:creationId xmlns:a16="http://schemas.microsoft.com/office/drawing/2014/main" id="{AFC393EF-6702-85EA-8D28-8EEF5530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  <a:solidFill>
            <a:schemeClr val="accent4"/>
          </a:solidFill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B8BE5EC5-9265-3872-2E82-6599F8224DE0}"/>
              </a:ext>
            </a:extLst>
          </p:cNvPr>
          <p:cNvGrpSpPr/>
          <p:nvPr userDrawn="1"/>
        </p:nvGrpSpPr>
        <p:grpSpPr>
          <a:xfrm>
            <a:off x="3399889" y="308272"/>
            <a:ext cx="5391998" cy="6181428"/>
            <a:chOff x="6389479" y="308272"/>
            <a:chExt cx="5391998" cy="6181428"/>
          </a:xfrm>
          <a:solidFill>
            <a:schemeClr val="accent1"/>
          </a:solidFill>
        </p:grpSpPr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264778E9-1EEB-8078-8894-4545D23B7790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E7C12218-606C-3081-F6F3-6924153F6166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E626AD-D621-2E82-4887-B89E1EEFF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700" y="3682246"/>
            <a:ext cx="5391999" cy="19448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hu-HU" sz="2800" dirty="0">
                <a:solidFill>
                  <a:schemeClr val="bg2"/>
                </a:solidFill>
                <a:effectLst/>
                <a:latin typeface="+mj-lt"/>
              </a:rPr>
              <a:t>„Ha a tanítás művészet, akkor a tanításra való felkészülés tudomány”</a:t>
            </a:r>
          </a:p>
        </p:txBody>
      </p:sp>
      <p:sp>
        <p:nvSpPr>
          <p:cNvPr id="10" name="Szöveg helye 8">
            <a:extLst>
              <a:ext uri="{FF2B5EF4-FFF2-40B4-BE49-F238E27FC236}">
                <a16:creationId xmlns:a16="http://schemas.microsoft.com/office/drawing/2014/main" id="{DCA01E7E-68E3-F745-393E-C18CB86F5C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6924" y="5764290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6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</p:spTree>
    <p:extLst>
      <p:ext uri="{BB962C8B-B14F-4D97-AF65-F5344CB8AC3E}">
        <p14:creationId xmlns:p14="http://schemas.microsoft.com/office/powerpoint/2010/main" val="819805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9" name="Kép helye 9">
            <a:extLst>
              <a:ext uri="{FF2B5EF4-FFF2-40B4-BE49-F238E27FC236}">
                <a16:creationId xmlns:a16="http://schemas.microsoft.com/office/drawing/2014/main" id="{02798F35-4EF4-4793-F30D-26A9220ECD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3" name="Szalagív 2">
            <a:extLst>
              <a:ext uri="{FF2B5EF4-FFF2-40B4-BE49-F238E27FC236}">
                <a16:creationId xmlns:a16="http://schemas.microsoft.com/office/drawing/2014/main" id="{B9C7F1B7-5304-B6B8-456E-147EC6025E76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DC44057D-6401-7B90-6A26-BE510FA6EB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F043AEAD-E926-86E3-EE6D-3D8CBF8A7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6A451920-8764-CF1B-1405-D2FC7BAC3E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8" name="Szöveg helye 18">
            <a:extLst>
              <a:ext uri="{FF2B5EF4-FFF2-40B4-BE49-F238E27FC236}">
                <a16:creationId xmlns:a16="http://schemas.microsoft.com/office/drawing/2014/main" id="{4BE37C67-2AEC-41A5-E9D4-1BAF6951BE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4639814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114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Ü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9" name="Kép helye 9">
            <a:extLst>
              <a:ext uri="{FF2B5EF4-FFF2-40B4-BE49-F238E27FC236}">
                <a16:creationId xmlns:a16="http://schemas.microsoft.com/office/drawing/2014/main" id="{02798F35-4EF4-4793-F30D-26A9220ECD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3" name="Szalagív 2">
            <a:extLst>
              <a:ext uri="{FF2B5EF4-FFF2-40B4-BE49-F238E27FC236}">
                <a16:creationId xmlns:a16="http://schemas.microsoft.com/office/drawing/2014/main" id="{B9C7F1B7-5304-B6B8-456E-147EC6025E76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DC44057D-6401-7B90-6A26-BE510FA6EB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F043AEAD-E926-86E3-EE6D-3D8CBF8A7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6A451920-8764-CF1B-1405-D2FC7BAC3E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9" name="Szöveg helye 18">
            <a:extLst>
              <a:ext uri="{FF2B5EF4-FFF2-40B4-BE49-F238E27FC236}">
                <a16:creationId xmlns:a16="http://schemas.microsoft.com/office/drawing/2014/main" id="{945E2A0C-C3ED-1D86-112B-12B3AA088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4639814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1047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9" name="Kép helye 9">
            <a:extLst>
              <a:ext uri="{FF2B5EF4-FFF2-40B4-BE49-F238E27FC236}">
                <a16:creationId xmlns:a16="http://schemas.microsoft.com/office/drawing/2014/main" id="{02798F35-4EF4-4793-F30D-26A9220ECD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3" name="Szalagív 2">
            <a:extLst>
              <a:ext uri="{FF2B5EF4-FFF2-40B4-BE49-F238E27FC236}">
                <a16:creationId xmlns:a16="http://schemas.microsoft.com/office/drawing/2014/main" id="{B9C7F1B7-5304-B6B8-456E-147EC6025E76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DC44057D-6401-7B90-6A26-BE510FA6EB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5" name="Szöveg helye 8">
            <a:extLst>
              <a:ext uri="{FF2B5EF4-FFF2-40B4-BE49-F238E27FC236}">
                <a16:creationId xmlns:a16="http://schemas.microsoft.com/office/drawing/2014/main" id="{F043AEAD-E926-86E3-EE6D-3D8CBF8A7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6" name="Szöveg helye 8">
            <a:extLst>
              <a:ext uri="{FF2B5EF4-FFF2-40B4-BE49-F238E27FC236}">
                <a16:creationId xmlns:a16="http://schemas.microsoft.com/office/drawing/2014/main" id="{6A451920-8764-CF1B-1405-D2FC7BAC3E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9" name="Szöveg helye 18">
            <a:extLst>
              <a:ext uri="{FF2B5EF4-FFF2-40B4-BE49-F238E27FC236}">
                <a16:creationId xmlns:a16="http://schemas.microsoft.com/office/drawing/2014/main" id="{0ED3F3E1-BB67-6DED-115D-D4FE7DAE81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4639814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7535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6" name="Szöveg helye 18">
            <a:extLst>
              <a:ext uri="{FF2B5EF4-FFF2-40B4-BE49-F238E27FC236}">
                <a16:creationId xmlns:a16="http://schemas.microsoft.com/office/drawing/2014/main" id="{9FF72646-859B-3375-CF64-BBF8D160EE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004" y="2849992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9" name="Kép helye 9">
            <a:extLst>
              <a:ext uri="{FF2B5EF4-FFF2-40B4-BE49-F238E27FC236}">
                <a16:creationId xmlns:a16="http://schemas.microsoft.com/office/drawing/2014/main" id="{02798F35-4EF4-4793-F30D-26A9220ECD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5640" y="0"/>
            <a:ext cx="3366241" cy="271310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0" name="Kép helye 9">
            <a:extLst>
              <a:ext uri="{FF2B5EF4-FFF2-40B4-BE49-F238E27FC236}">
                <a16:creationId xmlns:a16="http://schemas.microsoft.com/office/drawing/2014/main" id="{62B6997E-4A95-AD6A-6E29-24116C633D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5258" y="0"/>
            <a:ext cx="3366241" cy="2713107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1" name="Kép helye 9">
            <a:extLst>
              <a:ext uri="{FF2B5EF4-FFF2-40B4-BE49-F238E27FC236}">
                <a16:creationId xmlns:a16="http://schemas.microsoft.com/office/drawing/2014/main" id="{215DDD0F-AF2A-495F-138C-B0393532AA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685640" y="4144893"/>
            <a:ext cx="3366241" cy="271310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2" name="Kép helye 9">
            <a:extLst>
              <a:ext uri="{FF2B5EF4-FFF2-40B4-BE49-F238E27FC236}">
                <a16:creationId xmlns:a16="http://schemas.microsoft.com/office/drawing/2014/main" id="{CB90E3C6-BBBD-963F-4BFF-DA5BCBF33B7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65258" y="4144893"/>
            <a:ext cx="3366241" cy="2713107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3" name="Szöveg helye 18">
            <a:extLst>
              <a:ext uri="{FF2B5EF4-FFF2-40B4-BE49-F238E27FC236}">
                <a16:creationId xmlns:a16="http://schemas.microsoft.com/office/drawing/2014/main" id="{040FFEE3-A451-A22C-B659-94C7ED0C94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63004" y="3673138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4" name="Szöveg helye 18">
            <a:extLst>
              <a:ext uri="{FF2B5EF4-FFF2-40B4-BE49-F238E27FC236}">
                <a16:creationId xmlns:a16="http://schemas.microsoft.com/office/drawing/2014/main" id="{F736D2C8-4F85-14BB-984D-6E8A250E0DB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22589" y="2849991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5" name="Szöveg helye 18">
            <a:extLst>
              <a:ext uri="{FF2B5EF4-FFF2-40B4-BE49-F238E27FC236}">
                <a16:creationId xmlns:a16="http://schemas.microsoft.com/office/drawing/2014/main" id="{F7F07DF0-5E19-1B36-5076-1BBA9279BE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822589" y="3673137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6" name="Szöveg helye 8">
            <a:extLst>
              <a:ext uri="{FF2B5EF4-FFF2-40B4-BE49-F238E27FC236}">
                <a16:creationId xmlns:a16="http://schemas.microsoft.com/office/drawing/2014/main" id="{47C12C40-BEEE-C6D8-56E5-2E2CB967A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713748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9632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Ü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6" name="Szöveg helye 18">
            <a:extLst>
              <a:ext uri="{FF2B5EF4-FFF2-40B4-BE49-F238E27FC236}">
                <a16:creationId xmlns:a16="http://schemas.microsoft.com/office/drawing/2014/main" id="{9FF72646-859B-3375-CF64-BBF8D160EE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004" y="2849992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9" name="Kép helye 9">
            <a:extLst>
              <a:ext uri="{FF2B5EF4-FFF2-40B4-BE49-F238E27FC236}">
                <a16:creationId xmlns:a16="http://schemas.microsoft.com/office/drawing/2014/main" id="{02798F35-4EF4-4793-F30D-26A9220ECD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5640" y="0"/>
            <a:ext cx="3366241" cy="271310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0" name="Kép helye 9">
            <a:extLst>
              <a:ext uri="{FF2B5EF4-FFF2-40B4-BE49-F238E27FC236}">
                <a16:creationId xmlns:a16="http://schemas.microsoft.com/office/drawing/2014/main" id="{62B6997E-4A95-AD6A-6E29-24116C633D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5258" y="0"/>
            <a:ext cx="3366241" cy="2713107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1" name="Kép helye 9">
            <a:extLst>
              <a:ext uri="{FF2B5EF4-FFF2-40B4-BE49-F238E27FC236}">
                <a16:creationId xmlns:a16="http://schemas.microsoft.com/office/drawing/2014/main" id="{215DDD0F-AF2A-495F-138C-B0393532AA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685640" y="4144893"/>
            <a:ext cx="3366241" cy="271310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2" name="Kép helye 9">
            <a:extLst>
              <a:ext uri="{FF2B5EF4-FFF2-40B4-BE49-F238E27FC236}">
                <a16:creationId xmlns:a16="http://schemas.microsoft.com/office/drawing/2014/main" id="{CB90E3C6-BBBD-963F-4BFF-DA5BCBF33B7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65258" y="4144893"/>
            <a:ext cx="3366241" cy="2713107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3" name="Szöveg helye 18">
            <a:extLst>
              <a:ext uri="{FF2B5EF4-FFF2-40B4-BE49-F238E27FC236}">
                <a16:creationId xmlns:a16="http://schemas.microsoft.com/office/drawing/2014/main" id="{040FFEE3-A451-A22C-B659-94C7ED0C94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63004" y="3673138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4" name="Szöveg helye 18">
            <a:extLst>
              <a:ext uri="{FF2B5EF4-FFF2-40B4-BE49-F238E27FC236}">
                <a16:creationId xmlns:a16="http://schemas.microsoft.com/office/drawing/2014/main" id="{F736D2C8-4F85-14BB-984D-6E8A250E0DB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22589" y="2849991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5" name="Szöveg helye 18">
            <a:extLst>
              <a:ext uri="{FF2B5EF4-FFF2-40B4-BE49-F238E27FC236}">
                <a16:creationId xmlns:a16="http://schemas.microsoft.com/office/drawing/2014/main" id="{F7F07DF0-5E19-1B36-5076-1BBA9279BE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822589" y="3673137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6" name="Szöveg helye 8">
            <a:extLst>
              <a:ext uri="{FF2B5EF4-FFF2-40B4-BE49-F238E27FC236}">
                <a16:creationId xmlns:a16="http://schemas.microsoft.com/office/drawing/2014/main" id="{47C12C40-BEEE-C6D8-56E5-2E2CB967A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713748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1311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6" name="Szöveg helye 18">
            <a:extLst>
              <a:ext uri="{FF2B5EF4-FFF2-40B4-BE49-F238E27FC236}">
                <a16:creationId xmlns:a16="http://schemas.microsoft.com/office/drawing/2014/main" id="{9FF72646-859B-3375-CF64-BBF8D160EE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004" y="2849992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19" name="Kép helye 9">
            <a:extLst>
              <a:ext uri="{FF2B5EF4-FFF2-40B4-BE49-F238E27FC236}">
                <a16:creationId xmlns:a16="http://schemas.microsoft.com/office/drawing/2014/main" id="{02798F35-4EF4-4793-F30D-26A9220ECD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5640" y="0"/>
            <a:ext cx="3366241" cy="271310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0" name="Kép helye 9">
            <a:extLst>
              <a:ext uri="{FF2B5EF4-FFF2-40B4-BE49-F238E27FC236}">
                <a16:creationId xmlns:a16="http://schemas.microsoft.com/office/drawing/2014/main" id="{62B6997E-4A95-AD6A-6E29-24116C633D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5258" y="0"/>
            <a:ext cx="3366241" cy="2713107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1" name="Kép helye 9">
            <a:extLst>
              <a:ext uri="{FF2B5EF4-FFF2-40B4-BE49-F238E27FC236}">
                <a16:creationId xmlns:a16="http://schemas.microsoft.com/office/drawing/2014/main" id="{215DDD0F-AF2A-495F-138C-B0393532AA3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685640" y="4144893"/>
            <a:ext cx="3366241" cy="271310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2" name="Kép helye 9">
            <a:extLst>
              <a:ext uri="{FF2B5EF4-FFF2-40B4-BE49-F238E27FC236}">
                <a16:creationId xmlns:a16="http://schemas.microsoft.com/office/drawing/2014/main" id="{CB90E3C6-BBBD-963F-4BFF-DA5BCBF33B7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65258" y="4144893"/>
            <a:ext cx="3366241" cy="2713107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3" name="Szöveg helye 18">
            <a:extLst>
              <a:ext uri="{FF2B5EF4-FFF2-40B4-BE49-F238E27FC236}">
                <a16:creationId xmlns:a16="http://schemas.microsoft.com/office/drawing/2014/main" id="{040FFEE3-A451-A22C-B659-94C7ED0C94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63004" y="3673138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4" name="Szöveg helye 18">
            <a:extLst>
              <a:ext uri="{FF2B5EF4-FFF2-40B4-BE49-F238E27FC236}">
                <a16:creationId xmlns:a16="http://schemas.microsoft.com/office/drawing/2014/main" id="{F736D2C8-4F85-14BB-984D-6E8A250E0DB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22589" y="2849991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5" name="Szöveg helye 18">
            <a:extLst>
              <a:ext uri="{FF2B5EF4-FFF2-40B4-BE49-F238E27FC236}">
                <a16:creationId xmlns:a16="http://schemas.microsoft.com/office/drawing/2014/main" id="{F7F07DF0-5E19-1B36-5076-1BBA9279BE8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822589" y="3673137"/>
            <a:ext cx="2413000" cy="334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26" name="Szöveg helye 8">
            <a:extLst>
              <a:ext uri="{FF2B5EF4-FFF2-40B4-BE49-F238E27FC236}">
                <a16:creationId xmlns:a16="http://schemas.microsoft.com/office/drawing/2014/main" id="{47C12C40-BEEE-C6D8-56E5-2E2CB967A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864" y="686362"/>
            <a:ext cx="2713748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</p:spTree>
    <p:extLst>
      <p:ext uri="{BB962C8B-B14F-4D97-AF65-F5344CB8AC3E}">
        <p14:creationId xmlns:p14="http://schemas.microsoft.com/office/powerpoint/2010/main" val="315094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CD562347-7CBF-20DD-CD3A-AC20F4B80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713748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19" name="Kép helye 9">
            <a:extLst>
              <a:ext uri="{FF2B5EF4-FFF2-40B4-BE49-F238E27FC236}">
                <a16:creationId xmlns:a16="http://schemas.microsoft.com/office/drawing/2014/main" id="{02798F35-4EF4-4793-F30D-26A9220ECD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5640" y="0"/>
            <a:ext cx="3366241" cy="271310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0" name="Kép helye 9">
            <a:extLst>
              <a:ext uri="{FF2B5EF4-FFF2-40B4-BE49-F238E27FC236}">
                <a16:creationId xmlns:a16="http://schemas.microsoft.com/office/drawing/2014/main" id="{62B6997E-4A95-AD6A-6E29-24116C633D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5258" y="0"/>
            <a:ext cx="3366241" cy="2713107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4" name="Szöveg helye 18">
            <a:extLst>
              <a:ext uri="{FF2B5EF4-FFF2-40B4-BE49-F238E27FC236}">
                <a16:creationId xmlns:a16="http://schemas.microsoft.com/office/drawing/2014/main" id="{8AB9F3F9-966A-3A26-F566-9487C5C832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003" y="2849992"/>
            <a:ext cx="3488877" cy="2739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5" name="Szöveg helye 18">
            <a:extLst>
              <a:ext uri="{FF2B5EF4-FFF2-40B4-BE49-F238E27FC236}">
                <a16:creationId xmlns:a16="http://schemas.microsoft.com/office/drawing/2014/main" id="{E6D6725A-39E7-BEBE-6129-A1C7368B44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36668" y="2849992"/>
            <a:ext cx="3488877" cy="2739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r>
              <a:rPr lang="hu-HU" dirty="0"/>
              <a:t>Mintaszöveg</a:t>
            </a:r>
          </a:p>
        </p:txBody>
      </p:sp>
      <p:sp>
        <p:nvSpPr>
          <p:cNvPr id="6" name="Szalagív 5">
            <a:extLst>
              <a:ext uri="{FF2B5EF4-FFF2-40B4-BE49-F238E27FC236}">
                <a16:creationId xmlns:a16="http://schemas.microsoft.com/office/drawing/2014/main" id="{73254BD4-A3F1-5A6E-CDB9-EEA2A886A6BD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Szöveg helye 8">
            <a:extLst>
              <a:ext uri="{FF2B5EF4-FFF2-40B4-BE49-F238E27FC236}">
                <a16:creationId xmlns:a16="http://schemas.microsoft.com/office/drawing/2014/main" id="{14B07A97-C216-B0BB-3CA3-33C131B45A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A6F77F0C-336B-D797-A498-9A161A5C01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</p:spTree>
    <p:extLst>
      <p:ext uri="{BB962C8B-B14F-4D97-AF65-F5344CB8AC3E}">
        <p14:creationId xmlns:p14="http://schemas.microsoft.com/office/powerpoint/2010/main" val="273196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ito_slide_3_soros_z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9E825918-69B4-E9F6-D880-B7923448AD99}"/>
              </a:ext>
            </a:extLst>
          </p:cNvPr>
          <p:cNvSpPr/>
          <p:nvPr userDrawn="1"/>
        </p:nvSpPr>
        <p:spPr>
          <a:xfrm>
            <a:off x="6389479" y="6275081"/>
            <a:ext cx="5382810" cy="214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lagív 5">
            <a:extLst>
              <a:ext uri="{FF2B5EF4-FFF2-40B4-BE49-F238E27FC236}">
                <a16:creationId xmlns:a16="http://schemas.microsoft.com/office/drawing/2014/main" id="{E969B1B5-C1E2-9958-B9C1-76F8F5580A9B}"/>
              </a:ext>
            </a:extLst>
          </p:cNvPr>
          <p:cNvSpPr/>
          <p:nvPr userDrawn="1"/>
        </p:nvSpPr>
        <p:spPr>
          <a:xfrm>
            <a:off x="639865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CFDD853F-D08A-62EE-8CE3-B4B407204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Szöveg helye 8">
            <a:extLst>
              <a:ext uri="{FF2B5EF4-FFF2-40B4-BE49-F238E27FC236}">
                <a16:creationId xmlns:a16="http://schemas.microsoft.com/office/drawing/2014/main" id="{72F33000-47E2-2E83-2628-2F08EFC669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084" y="5181661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27020833-FCA0-192D-E677-3713B25CF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9499" y="3390006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10" name="Szöveg helye 8">
            <a:extLst>
              <a:ext uri="{FF2B5EF4-FFF2-40B4-BE49-F238E27FC236}">
                <a16:creationId xmlns:a16="http://schemas.microsoft.com/office/drawing/2014/main" id="{E13D8CF7-83B6-90CB-D9EA-FB9CC30657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499" y="388037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F9BEFAAB-8DEE-9FC9-AF4D-0C5625104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499" y="436311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3. sor </a:t>
            </a:r>
          </a:p>
        </p:txBody>
      </p:sp>
      <p:pic>
        <p:nvPicPr>
          <p:cNvPr id="15" name="Kép 14" descr="corvinus_egyetem_logo_black.png">
            <a:extLst>
              <a:ext uri="{FF2B5EF4-FFF2-40B4-BE49-F238E27FC236}">
                <a16:creationId xmlns:a16="http://schemas.microsoft.com/office/drawing/2014/main" id="{1639131A-E2F1-38B3-7F18-212380D26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7" name="Szöveg helye 8">
            <a:extLst>
              <a:ext uri="{FF2B5EF4-FFF2-40B4-BE49-F238E27FC236}">
                <a16:creationId xmlns:a16="http://schemas.microsoft.com/office/drawing/2014/main" id="{96F58F49-1180-F113-C52E-A4FCC38BB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8" name="Szöveg helye 8">
            <a:extLst>
              <a:ext uri="{FF2B5EF4-FFF2-40B4-BE49-F238E27FC236}">
                <a16:creationId xmlns:a16="http://schemas.microsoft.com/office/drawing/2014/main" id="{935AD724-7F82-A036-D19B-512BA3749B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</p:spTree>
    <p:extLst>
      <p:ext uri="{BB962C8B-B14F-4D97-AF65-F5344CB8AC3E}">
        <p14:creationId xmlns:p14="http://schemas.microsoft.com/office/powerpoint/2010/main" val="2249226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713748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6" name="Kép helye 9">
            <a:extLst>
              <a:ext uri="{FF2B5EF4-FFF2-40B4-BE49-F238E27FC236}">
                <a16:creationId xmlns:a16="http://schemas.microsoft.com/office/drawing/2014/main" id="{1FC86C34-0E9C-E4D0-FA54-FC2CD0152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3000" y="0"/>
            <a:ext cx="3584431" cy="4668982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8" name="Kép helye 9">
            <a:extLst>
              <a:ext uri="{FF2B5EF4-FFF2-40B4-BE49-F238E27FC236}">
                <a16:creationId xmlns:a16="http://schemas.microsoft.com/office/drawing/2014/main" id="{4D01C50F-4874-3F5E-C88C-6E84E6B29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99582" y="2189018"/>
            <a:ext cx="3584431" cy="4668982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647F9D72-E417-C65D-2068-E8D34F6E28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2694695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6552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8" name="Kép helye 9">
            <a:extLst>
              <a:ext uri="{FF2B5EF4-FFF2-40B4-BE49-F238E27FC236}">
                <a16:creationId xmlns:a16="http://schemas.microsoft.com/office/drawing/2014/main" id="{4D01C50F-4874-3F5E-C88C-6E84E6B29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58126" y="0"/>
            <a:ext cx="3925888" cy="558958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 dirty="0"/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0445AE93-0201-7DF4-E4A1-B9E777302D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4639814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9B30842D-503A-EA8C-FD15-12C5B5FC8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257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Ü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8" name="Kép helye 9">
            <a:extLst>
              <a:ext uri="{FF2B5EF4-FFF2-40B4-BE49-F238E27FC236}">
                <a16:creationId xmlns:a16="http://schemas.microsoft.com/office/drawing/2014/main" id="{4D01C50F-4874-3F5E-C88C-6E84E6B29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58126" y="0"/>
            <a:ext cx="3925888" cy="5589588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 dirty="0"/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0445AE93-0201-7DF4-E4A1-B9E777302D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4639814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1F54A8DC-7060-2978-1542-939C5A958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614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465886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8" name="Kép helye 9">
            <a:extLst>
              <a:ext uri="{FF2B5EF4-FFF2-40B4-BE49-F238E27FC236}">
                <a16:creationId xmlns:a16="http://schemas.microsoft.com/office/drawing/2014/main" id="{4D01C50F-4874-3F5E-C88C-6E84E6B29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0288" y="686362"/>
            <a:ext cx="6205538" cy="4903226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 dirty="0"/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8C1C619F-630E-5A97-A8CB-F7849496AE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4639814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06C94C52-91C3-8D82-95AB-280081A2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3164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4" y="686362"/>
            <a:ext cx="2713748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6" name="Kép helye 9">
            <a:extLst>
              <a:ext uri="{FF2B5EF4-FFF2-40B4-BE49-F238E27FC236}">
                <a16:creationId xmlns:a16="http://schemas.microsoft.com/office/drawing/2014/main" id="{1FC86C34-0E9C-E4D0-FA54-FC2CD0152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3000" y="0"/>
            <a:ext cx="3584431" cy="4668982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8" name="Kép helye 9">
            <a:extLst>
              <a:ext uri="{FF2B5EF4-FFF2-40B4-BE49-F238E27FC236}">
                <a16:creationId xmlns:a16="http://schemas.microsoft.com/office/drawing/2014/main" id="{4D01C50F-4874-3F5E-C88C-6E84E6B29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99582" y="2189018"/>
            <a:ext cx="3584431" cy="4668982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CAD22754-99F1-6258-BF82-1366F6998A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2694695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4556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271374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6" name="Kép helye 9">
            <a:extLst>
              <a:ext uri="{FF2B5EF4-FFF2-40B4-BE49-F238E27FC236}">
                <a16:creationId xmlns:a16="http://schemas.microsoft.com/office/drawing/2014/main" id="{1FC86C34-0E9C-E4D0-FA54-FC2CD0152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3000" y="0"/>
            <a:ext cx="3584431" cy="4668982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8" name="Kép helye 9">
            <a:extLst>
              <a:ext uri="{FF2B5EF4-FFF2-40B4-BE49-F238E27FC236}">
                <a16:creationId xmlns:a16="http://schemas.microsoft.com/office/drawing/2014/main" id="{4D01C50F-4874-3F5E-C88C-6E84E6B29B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5821" y="3686175"/>
            <a:ext cx="3808192" cy="3171825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CAD22754-99F1-6258-BF82-1366F6998A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2694695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5" name="Kép helye 9">
            <a:extLst>
              <a:ext uri="{FF2B5EF4-FFF2-40B4-BE49-F238E27FC236}">
                <a16:creationId xmlns:a16="http://schemas.microsoft.com/office/drawing/2014/main" id="{50C70702-F846-84CB-C177-C4D5474655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75821" y="0"/>
            <a:ext cx="3808192" cy="3009899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8179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42213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CAD22754-99F1-6258-BF82-1366F6998A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2780110"/>
            <a:ext cx="3403084" cy="28190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5" name="Kép helye 9">
            <a:extLst>
              <a:ext uri="{FF2B5EF4-FFF2-40B4-BE49-F238E27FC236}">
                <a16:creationId xmlns:a16="http://schemas.microsoft.com/office/drawing/2014/main" id="{DDB3F464-1398-176D-8694-1400E140EA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2613" y="0"/>
            <a:ext cx="4658867" cy="3014663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13" name="Kép helye 9">
            <a:extLst>
              <a:ext uri="{FF2B5EF4-FFF2-40B4-BE49-F238E27FC236}">
                <a16:creationId xmlns:a16="http://schemas.microsoft.com/office/drawing/2014/main" id="{1175C0A2-0D1B-6DBA-F8B5-C3E571280B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33133" y="3843338"/>
            <a:ext cx="4658867" cy="3014663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058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Ür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42213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2" name="Szöveg helye 18">
            <a:extLst>
              <a:ext uri="{FF2B5EF4-FFF2-40B4-BE49-F238E27FC236}">
                <a16:creationId xmlns:a16="http://schemas.microsoft.com/office/drawing/2014/main" id="{CAD22754-99F1-6258-BF82-1366F6998A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3304212"/>
            <a:ext cx="4393684" cy="22853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5" name="Kép helye 9">
            <a:extLst>
              <a:ext uri="{FF2B5EF4-FFF2-40B4-BE49-F238E27FC236}">
                <a16:creationId xmlns:a16="http://schemas.microsoft.com/office/drawing/2014/main" id="{DDB3F464-1398-176D-8694-1400E140EA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2613" y="0"/>
            <a:ext cx="4658867" cy="3014663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8" name="Szöveg helye 18">
            <a:extLst>
              <a:ext uri="{FF2B5EF4-FFF2-40B4-BE49-F238E27FC236}">
                <a16:creationId xmlns:a16="http://schemas.microsoft.com/office/drawing/2014/main" id="{0AF8C2E7-C065-2F30-9919-B763EC7343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71014" y="3304212"/>
            <a:ext cx="4760466" cy="22853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C8C574FC-0ECE-B6F2-468A-5271574E8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446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Ü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8">
            <a:extLst>
              <a:ext uri="{FF2B5EF4-FFF2-40B4-BE49-F238E27FC236}">
                <a16:creationId xmlns:a16="http://schemas.microsoft.com/office/drawing/2014/main" id="{AACAADA9-E70C-9E48-1E16-2942253F2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2"/>
            <a:ext cx="3422137" cy="1812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D5B127E-8F35-D62C-DDD9-82CAC0A8D51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7" name="Kép 6" descr="corvinus_egyetem_logo_black.png">
            <a:extLst>
              <a:ext uri="{FF2B5EF4-FFF2-40B4-BE49-F238E27FC236}">
                <a16:creationId xmlns:a16="http://schemas.microsoft.com/office/drawing/2014/main" id="{A66734AA-1AC3-943B-D1A9-FDF40C66B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10" name="Szöveg helye 8">
            <a:extLst>
              <a:ext uri="{FF2B5EF4-FFF2-40B4-BE49-F238E27FC236}">
                <a16:creationId xmlns:a16="http://schemas.microsoft.com/office/drawing/2014/main" id="{B03DB112-CFF1-2006-8AAC-0A3158D63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C9EEFAEC-20AD-7B37-7445-251D22E8AB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12" name="Szöveg helye 8">
            <a:extLst>
              <a:ext uri="{FF2B5EF4-FFF2-40B4-BE49-F238E27FC236}">
                <a16:creationId xmlns:a16="http://schemas.microsoft.com/office/drawing/2014/main" id="{78FBC9DF-CFE2-DCBD-0D90-274D1EC3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9916" y="421283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Tanszék/Intézet</a:t>
            </a:r>
          </a:p>
        </p:txBody>
      </p:sp>
      <p:sp>
        <p:nvSpPr>
          <p:cNvPr id="5" name="Kép helye 9">
            <a:extLst>
              <a:ext uri="{FF2B5EF4-FFF2-40B4-BE49-F238E27FC236}">
                <a16:creationId xmlns:a16="http://schemas.microsoft.com/office/drawing/2014/main" id="{DDB3F464-1398-176D-8694-1400E140EA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2613" y="0"/>
            <a:ext cx="4658867" cy="3014663"/>
          </a:xfrm>
          <a:prstGeom prst="rect">
            <a:avLst/>
          </a:prstGeom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9" name="Dia számának helye 5">
            <a:extLst>
              <a:ext uri="{FF2B5EF4-FFF2-40B4-BE49-F238E27FC236}">
                <a16:creationId xmlns:a16="http://schemas.microsoft.com/office/drawing/2014/main" id="{C8C574FC-0ECE-B6F2-468A-5271574E8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6" name="Szöveg helye 18">
            <a:extLst>
              <a:ext uri="{FF2B5EF4-FFF2-40B4-BE49-F238E27FC236}">
                <a16:creationId xmlns:a16="http://schemas.microsoft.com/office/drawing/2014/main" id="{D06386AE-EB6B-5544-2BFB-FA036697C6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9916" y="3429000"/>
            <a:ext cx="3422137" cy="21701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393F1DBB-245E-93AF-B490-E27AA8B02B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65788" y="3429000"/>
            <a:ext cx="4665692" cy="21701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None/>
              <a:defRPr sz="900"/>
            </a:lvl2pPr>
            <a:lvl3pPr marL="914400" indent="0" algn="l">
              <a:buNone/>
              <a:defRPr sz="900"/>
            </a:lvl3pPr>
            <a:lvl4pPr marL="1371600" indent="0" algn="l">
              <a:buNone/>
              <a:defRPr sz="900"/>
            </a:lvl4pPr>
            <a:lvl5pPr marL="1828800" indent="0" algn="l">
              <a:buNone/>
              <a:defRPr sz="900"/>
            </a:lvl5pPr>
          </a:lstStyle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4088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Ür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 helye 15">
            <a:extLst>
              <a:ext uri="{FF2B5EF4-FFF2-40B4-BE49-F238E27FC236}">
                <a16:creationId xmlns:a16="http://schemas.microsoft.com/office/drawing/2014/main" id="{9156C0B4-16EF-7F8C-1B30-B0CA2583F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589" y="3553781"/>
            <a:ext cx="4797425" cy="15044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00"/>
              </a:lnSpc>
              <a:spcBef>
                <a:spcPts val="0"/>
              </a:spcBef>
              <a:buFont typeface="+mj-lt"/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BE99530-384A-AA06-5209-B7F71C5EEAE9}"/>
              </a:ext>
            </a:extLst>
          </p:cNvPr>
          <p:cNvSpPr/>
          <p:nvPr userDrawn="1"/>
        </p:nvSpPr>
        <p:spPr>
          <a:xfrm>
            <a:off x="340906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C2FF37D-1F50-F10F-40A8-C34907FCA1F4}"/>
              </a:ext>
            </a:extLst>
          </p:cNvPr>
          <p:cNvSpPr/>
          <p:nvPr userDrawn="1"/>
        </p:nvSpPr>
        <p:spPr>
          <a:xfrm>
            <a:off x="3399889" y="6275081"/>
            <a:ext cx="5382810" cy="214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 descr="corvinus_egyetem_logo_black.png">
            <a:extLst>
              <a:ext uri="{FF2B5EF4-FFF2-40B4-BE49-F238E27FC236}">
                <a16:creationId xmlns:a16="http://schemas.microsoft.com/office/drawing/2014/main" id="{91528314-21D5-F497-3964-CD3DD1C34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3129244" y="5070301"/>
            <a:ext cx="1954531" cy="1063495"/>
          </a:xfrm>
          <a:prstGeom prst="rect">
            <a:avLst/>
          </a:prstGeom>
        </p:spPr>
      </p:pic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B1B5ACDD-9AB5-BAB1-F04E-4F93710D1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EF56AB2-40A4-BB56-4B8E-61C3D58BC0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1219" y="5509916"/>
            <a:ext cx="1519201" cy="3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6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ito_slide_3_soros_z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9E825918-69B4-E9F6-D880-B7923448AD99}"/>
              </a:ext>
            </a:extLst>
          </p:cNvPr>
          <p:cNvSpPr/>
          <p:nvPr userDrawn="1"/>
        </p:nvSpPr>
        <p:spPr>
          <a:xfrm>
            <a:off x="6389479" y="6275081"/>
            <a:ext cx="5382810" cy="2146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lagív 5">
            <a:extLst>
              <a:ext uri="{FF2B5EF4-FFF2-40B4-BE49-F238E27FC236}">
                <a16:creationId xmlns:a16="http://schemas.microsoft.com/office/drawing/2014/main" id="{E969B1B5-C1E2-9958-B9C1-76F8F5580A9B}"/>
              </a:ext>
            </a:extLst>
          </p:cNvPr>
          <p:cNvSpPr/>
          <p:nvPr userDrawn="1"/>
        </p:nvSpPr>
        <p:spPr>
          <a:xfrm>
            <a:off x="639865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CFDD853F-D08A-62EE-8CE3-B4B407204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Szöveg helye 8">
            <a:extLst>
              <a:ext uri="{FF2B5EF4-FFF2-40B4-BE49-F238E27FC236}">
                <a16:creationId xmlns:a16="http://schemas.microsoft.com/office/drawing/2014/main" id="{72F33000-47E2-2E83-2628-2F08EFC669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084" y="5181661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27020833-FCA0-192D-E677-3713B25CF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9499" y="3390006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10" name="Szöveg helye 8">
            <a:extLst>
              <a:ext uri="{FF2B5EF4-FFF2-40B4-BE49-F238E27FC236}">
                <a16:creationId xmlns:a16="http://schemas.microsoft.com/office/drawing/2014/main" id="{E13D8CF7-83B6-90CB-D9EA-FB9CC30657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9499" y="388037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F9BEFAAB-8DEE-9FC9-AF4D-0C56251048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499" y="4363110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3. sor </a:t>
            </a:r>
          </a:p>
        </p:txBody>
      </p:sp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FB31661C-339C-6C0C-845E-064B26A8B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3" name="Szöveg helye 8">
            <a:extLst>
              <a:ext uri="{FF2B5EF4-FFF2-40B4-BE49-F238E27FC236}">
                <a16:creationId xmlns:a16="http://schemas.microsoft.com/office/drawing/2014/main" id="{C2E33C93-6F6C-ED2F-6995-321B8A8AE3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4" name="Szöveg helye 8">
            <a:extLst>
              <a:ext uri="{FF2B5EF4-FFF2-40B4-BE49-F238E27FC236}">
                <a16:creationId xmlns:a16="http://schemas.microsoft.com/office/drawing/2014/main" id="{A88AE8CA-CDC1-058D-A0B2-5E3DBAAAE2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</p:spTree>
    <p:extLst>
      <p:ext uri="{BB962C8B-B14F-4D97-AF65-F5344CB8AC3E}">
        <p14:creationId xmlns:p14="http://schemas.microsoft.com/office/powerpoint/2010/main" val="1336660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Ür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 helye 15">
            <a:extLst>
              <a:ext uri="{FF2B5EF4-FFF2-40B4-BE49-F238E27FC236}">
                <a16:creationId xmlns:a16="http://schemas.microsoft.com/office/drawing/2014/main" id="{9156C0B4-16EF-7F8C-1B30-B0CA2583F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2015" y="3952923"/>
            <a:ext cx="4797425" cy="15044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00"/>
              </a:lnSpc>
              <a:spcBef>
                <a:spcPts val="0"/>
              </a:spcBef>
              <a:buFont typeface="+mj-lt"/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hu-HU" dirty="0"/>
          </a:p>
        </p:txBody>
      </p:sp>
      <p:pic>
        <p:nvPicPr>
          <p:cNvPr id="2" name="Kép 1" descr="corvinus_egyetem_logo_black.png">
            <a:extLst>
              <a:ext uri="{FF2B5EF4-FFF2-40B4-BE49-F238E27FC236}">
                <a16:creationId xmlns:a16="http://schemas.microsoft.com/office/drawing/2014/main" id="{3746F026-0CDA-02A6-F29A-6DADFC56E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5692328"/>
            <a:ext cx="1954531" cy="1063495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A729325A-4E0F-E5D8-5E15-5120CC52F88B}"/>
              </a:ext>
            </a:extLst>
          </p:cNvPr>
          <p:cNvGrpSpPr/>
          <p:nvPr userDrawn="1"/>
        </p:nvGrpSpPr>
        <p:grpSpPr>
          <a:xfrm>
            <a:off x="6392015" y="308272"/>
            <a:ext cx="5391998" cy="6181428"/>
            <a:chOff x="6389479" y="308272"/>
            <a:chExt cx="5391998" cy="6181428"/>
          </a:xfrm>
          <a:solidFill>
            <a:schemeClr val="accent2"/>
          </a:solidFill>
        </p:grpSpPr>
        <p:sp>
          <p:nvSpPr>
            <p:cNvPr id="4" name="Szalagív 3">
              <a:extLst>
                <a:ext uri="{FF2B5EF4-FFF2-40B4-BE49-F238E27FC236}">
                  <a16:creationId xmlns:a16="http://schemas.microsoft.com/office/drawing/2014/main" id="{0BE99530-384A-AA06-5209-B7F71C5EEAE9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4594F293-4311-4762-F011-9920D831E817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BD6CA3B-A22F-61D7-7EFB-6C6FBBBBA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6EDCC88-E541-659F-3452-7FC32CF82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8991" y="6145750"/>
            <a:ext cx="1519201" cy="3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89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Ür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ép helye 1">
            <a:extLst>
              <a:ext uri="{FF2B5EF4-FFF2-40B4-BE49-F238E27FC236}">
                <a16:creationId xmlns:a16="http://schemas.microsoft.com/office/drawing/2014/main" id="{4937A81F-BCC3-157B-3D70-5290EE7FBB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2499" y="1082672"/>
            <a:ext cx="4052353" cy="4692655"/>
          </a:xfrm>
          <a:prstGeom prst="round2SameRect">
            <a:avLst>
              <a:gd name="adj1" fmla="val 50000"/>
              <a:gd name="adj2" fmla="val 0"/>
            </a:avLst>
          </a:prstGeom>
        </p:spPr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2ED9AFE-A3F1-2A6B-740A-D3F1C18988DC}"/>
              </a:ext>
            </a:extLst>
          </p:cNvPr>
          <p:cNvSpPr/>
          <p:nvPr userDrawn="1"/>
        </p:nvSpPr>
        <p:spPr>
          <a:xfrm>
            <a:off x="5015362" y="5561716"/>
            <a:ext cx="4121161" cy="214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lagív 10">
            <a:extLst>
              <a:ext uri="{FF2B5EF4-FFF2-40B4-BE49-F238E27FC236}">
                <a16:creationId xmlns:a16="http://schemas.microsoft.com/office/drawing/2014/main" id="{E299D927-C7E9-3902-BEE3-859AEB35DD2C}"/>
              </a:ext>
            </a:extLst>
          </p:cNvPr>
          <p:cNvSpPr/>
          <p:nvPr userDrawn="1"/>
        </p:nvSpPr>
        <p:spPr>
          <a:xfrm>
            <a:off x="5004852" y="1082672"/>
            <a:ext cx="4121171" cy="4151926"/>
          </a:xfrm>
          <a:prstGeom prst="blockArc">
            <a:avLst>
              <a:gd name="adj1" fmla="val 10816045"/>
              <a:gd name="adj2" fmla="val 2071"/>
              <a:gd name="adj3" fmla="val 52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7" name="Szöveg helye 15">
            <a:extLst>
              <a:ext uri="{FF2B5EF4-FFF2-40B4-BE49-F238E27FC236}">
                <a16:creationId xmlns:a16="http://schemas.microsoft.com/office/drawing/2014/main" id="{9156C0B4-16EF-7F8C-1B30-B0CA2583F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62179" y="3546524"/>
            <a:ext cx="4797425" cy="15044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00"/>
              </a:lnSpc>
              <a:spcBef>
                <a:spcPts val="0"/>
              </a:spcBef>
              <a:buFont typeface="+mj-lt"/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hu-HU" dirty="0"/>
          </a:p>
        </p:txBody>
      </p:sp>
      <p:pic>
        <p:nvPicPr>
          <p:cNvPr id="30" name="Kép 29" descr="corvinus_egyetem_logo_black.png">
            <a:extLst>
              <a:ext uri="{FF2B5EF4-FFF2-40B4-BE49-F238E27FC236}">
                <a16:creationId xmlns:a16="http://schemas.microsoft.com/office/drawing/2014/main" id="{A77607C9-4B23-1B0A-27AA-4DB0CD403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813489" y="6021007"/>
            <a:ext cx="1161653" cy="632076"/>
          </a:xfrm>
          <a:prstGeom prst="rect">
            <a:avLst/>
          </a:prstGeom>
        </p:spPr>
      </p:pic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9F497053-B519-7D0F-71E1-91CDEDA47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ADD0F29-C319-E0C6-2380-871D535B41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2849" y="6310854"/>
            <a:ext cx="723921" cy="1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72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Ür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öveg helye 15">
            <a:extLst>
              <a:ext uri="{FF2B5EF4-FFF2-40B4-BE49-F238E27FC236}">
                <a16:creationId xmlns:a16="http://schemas.microsoft.com/office/drawing/2014/main" id="{9156C0B4-16EF-7F8C-1B30-B0CA2583F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589" y="3553781"/>
            <a:ext cx="4797425" cy="150444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00"/>
              </a:lnSpc>
              <a:spcBef>
                <a:spcPts val="0"/>
              </a:spcBef>
              <a:buFont typeface="+mj-lt"/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4" name="Szalagív 3">
            <a:extLst>
              <a:ext uri="{FF2B5EF4-FFF2-40B4-BE49-F238E27FC236}">
                <a16:creationId xmlns:a16="http://schemas.microsoft.com/office/drawing/2014/main" id="{0BE99530-384A-AA06-5209-B7F71C5EEAE9}"/>
              </a:ext>
            </a:extLst>
          </p:cNvPr>
          <p:cNvSpPr/>
          <p:nvPr userDrawn="1"/>
        </p:nvSpPr>
        <p:spPr>
          <a:xfrm>
            <a:off x="3409068" y="308272"/>
            <a:ext cx="5382819" cy="5422989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C2FF37D-1F50-F10F-40A8-C34907FCA1F4}"/>
              </a:ext>
            </a:extLst>
          </p:cNvPr>
          <p:cNvSpPr/>
          <p:nvPr userDrawn="1"/>
        </p:nvSpPr>
        <p:spPr>
          <a:xfrm>
            <a:off x="3399889" y="6275081"/>
            <a:ext cx="5382810" cy="214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 descr="corvinus_egyetem_logo_black.png">
            <a:extLst>
              <a:ext uri="{FF2B5EF4-FFF2-40B4-BE49-F238E27FC236}">
                <a16:creationId xmlns:a16="http://schemas.microsoft.com/office/drawing/2014/main" id="{91528314-21D5-F497-3964-CD3DD1C34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3129244" y="5070301"/>
            <a:ext cx="1954531" cy="1063495"/>
          </a:xfrm>
          <a:prstGeom prst="rect">
            <a:avLst/>
          </a:prstGeom>
        </p:spPr>
      </p:pic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66D0E94A-469D-15F3-090B-2F64589E3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146812B-3360-A098-47C5-50873E38A0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1223" y="5519737"/>
            <a:ext cx="1482218" cy="3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5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39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tiv_kepbeszu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e 7">
            <a:extLst>
              <a:ext uri="{FF2B5EF4-FFF2-40B4-BE49-F238E27FC236}">
                <a16:creationId xmlns:a16="http://schemas.microsoft.com/office/drawing/2014/main" id="{0E3C8856-5ED7-41D4-E2D4-36168D95DD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506" y="373964"/>
            <a:ext cx="5191558" cy="6011863"/>
          </a:xfrm>
          <a:prstGeom prst="round2SameRect">
            <a:avLst>
              <a:gd name="adj1" fmla="val 50000"/>
              <a:gd name="adj2" fmla="val 0"/>
            </a:avLst>
          </a:prstGeom>
        </p:spPr>
        <p:txBody>
          <a:bodyPr/>
          <a:lstStyle/>
          <a:p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38DC1BF4-0319-B436-2E6B-BF758E93A53B}"/>
              </a:ext>
            </a:extLst>
          </p:cNvPr>
          <p:cNvSpPr/>
          <p:nvPr userDrawn="1"/>
        </p:nvSpPr>
        <p:spPr>
          <a:xfrm>
            <a:off x="6096000" y="6192758"/>
            <a:ext cx="5184156" cy="216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0E25E7C7-CB3D-DFFD-60A9-40C7432246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96536" y="373964"/>
            <a:ext cx="5189538" cy="2603500"/>
            <a:chOff x="4118" y="220"/>
            <a:chExt cx="3269" cy="1640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233375C3-DBD9-1DDD-CDD0-F1B7CE854E5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118" y="220"/>
              <a:ext cx="3269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1B7A87E-3E97-A6E6-BB53-47CFFF3193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281"/>
              <a:ext cx="3136" cy="1575"/>
            </a:xfrm>
            <a:custGeom>
              <a:avLst/>
              <a:gdLst>
                <a:gd name="T0" fmla="*/ 0 w 777"/>
                <a:gd name="T1" fmla="*/ 389 h 389"/>
                <a:gd name="T2" fmla="*/ 389 w 777"/>
                <a:gd name="T3" fmla="*/ 0 h 389"/>
                <a:gd name="T4" fmla="*/ 777 w 777"/>
                <a:gd name="T5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7" h="389">
                  <a:moveTo>
                    <a:pt x="0" y="389"/>
                  </a:moveTo>
                  <a:cubicBezTo>
                    <a:pt x="0" y="174"/>
                    <a:pt x="174" y="0"/>
                    <a:pt x="389" y="0"/>
                  </a:cubicBezTo>
                  <a:cubicBezTo>
                    <a:pt x="603" y="0"/>
                    <a:pt x="777" y="174"/>
                    <a:pt x="777" y="389"/>
                  </a:cubicBezTo>
                </a:path>
              </a:pathLst>
            </a:custGeom>
            <a:noFill/>
            <a:ln w="198438" cap="flat">
              <a:solidFill>
                <a:srgbClr val="0ACD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1901371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D2F6DE47-5887-F670-82EB-AED14F980F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D31C7841-6209-8E6E-B7B4-CDC57426CE9D}"/>
              </a:ext>
            </a:extLst>
          </p:cNvPr>
          <p:cNvGrpSpPr/>
          <p:nvPr userDrawn="1"/>
        </p:nvGrpSpPr>
        <p:grpSpPr>
          <a:xfrm>
            <a:off x="6389479" y="308272"/>
            <a:ext cx="5391998" cy="6181428"/>
            <a:chOff x="6389479" y="308272"/>
            <a:chExt cx="5391998" cy="6181428"/>
          </a:xfrm>
          <a:solidFill>
            <a:schemeClr val="accent2"/>
          </a:solidFill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D313C5A0-10D6-6765-2BEB-4A036373326B}"/>
                </a:ext>
              </a:extLst>
            </p:cNvPr>
            <p:cNvSpPr/>
            <p:nvPr userDrawn="1"/>
          </p:nvSpPr>
          <p:spPr>
            <a:xfrm>
              <a:off x="6389479" y="6275081"/>
              <a:ext cx="5382810" cy="2146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Szalagív 7">
              <a:extLst>
                <a:ext uri="{FF2B5EF4-FFF2-40B4-BE49-F238E27FC236}">
                  <a16:creationId xmlns:a16="http://schemas.microsoft.com/office/drawing/2014/main" id="{4A19DA18-7E4B-8ED0-674E-EC8CE52766F2}"/>
                </a:ext>
              </a:extLst>
            </p:cNvPr>
            <p:cNvSpPr/>
            <p:nvPr userDrawn="1"/>
          </p:nvSpPr>
          <p:spPr>
            <a:xfrm>
              <a:off x="6398658" y="308272"/>
              <a:ext cx="5382819" cy="5422989"/>
            </a:xfrm>
            <a:prstGeom prst="blockArc">
              <a:avLst>
                <a:gd name="adj1" fmla="val 10816045"/>
                <a:gd name="adj2" fmla="val 21584789"/>
                <a:gd name="adj3" fmla="val 3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130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ito_slide_2_soros_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Kép helye 1">
            <a:extLst>
              <a:ext uri="{FF2B5EF4-FFF2-40B4-BE49-F238E27FC236}">
                <a16:creationId xmlns:a16="http://schemas.microsoft.com/office/drawing/2014/main" id="{6D9FA0DF-E17A-0261-EC30-A7CC085103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2499" y="1082672"/>
            <a:ext cx="4052353" cy="4692655"/>
          </a:xfrm>
          <a:prstGeom prst="round2SameRect">
            <a:avLst>
              <a:gd name="adj1" fmla="val 50000"/>
              <a:gd name="adj2" fmla="val 0"/>
            </a:avLst>
          </a:prstGeom>
        </p:spPr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917CE4E-9CD0-985A-1EF3-80168926BC8A}"/>
              </a:ext>
            </a:extLst>
          </p:cNvPr>
          <p:cNvSpPr/>
          <p:nvPr userDrawn="1"/>
        </p:nvSpPr>
        <p:spPr>
          <a:xfrm>
            <a:off x="5004856" y="5560708"/>
            <a:ext cx="4121161" cy="2146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lagív 9">
            <a:extLst>
              <a:ext uri="{FF2B5EF4-FFF2-40B4-BE49-F238E27FC236}">
                <a16:creationId xmlns:a16="http://schemas.microsoft.com/office/drawing/2014/main" id="{EA5C361E-9434-3AE6-C3C9-73E7D90A3A03}"/>
              </a:ext>
            </a:extLst>
          </p:cNvPr>
          <p:cNvSpPr/>
          <p:nvPr userDrawn="1"/>
        </p:nvSpPr>
        <p:spPr>
          <a:xfrm>
            <a:off x="5004852" y="1082672"/>
            <a:ext cx="4121171" cy="4151926"/>
          </a:xfrm>
          <a:prstGeom prst="blockArc">
            <a:avLst>
              <a:gd name="adj1" fmla="val 10816045"/>
              <a:gd name="adj2" fmla="val 2071"/>
              <a:gd name="adj3" fmla="val 524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13E41735-BB43-5187-E582-52D2D7092B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8312" y="3439059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15" name="Szöveg helye 8">
            <a:extLst>
              <a:ext uri="{FF2B5EF4-FFF2-40B4-BE49-F238E27FC236}">
                <a16:creationId xmlns:a16="http://schemas.microsoft.com/office/drawing/2014/main" id="{30736C02-B5ED-73C3-7CBB-51DB760F9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8312" y="4819099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33230A3E-A265-59EB-D0B9-E1DFADBB35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8312" y="3929423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pic>
        <p:nvPicPr>
          <p:cNvPr id="6" name="Kép 5" descr="corvinus_egyetem_logo_black.png">
            <a:extLst>
              <a:ext uri="{FF2B5EF4-FFF2-40B4-BE49-F238E27FC236}">
                <a16:creationId xmlns:a16="http://schemas.microsoft.com/office/drawing/2014/main" id="{D11F7ABF-4ED3-3F4B-15AD-1A1C2F3A7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7" name="Szöveg helye 8">
            <a:extLst>
              <a:ext uri="{FF2B5EF4-FFF2-40B4-BE49-F238E27FC236}">
                <a16:creationId xmlns:a16="http://schemas.microsoft.com/office/drawing/2014/main" id="{C230D3CB-7785-0797-02F7-1090A81739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6" name="Szöveg helye 8">
            <a:extLst>
              <a:ext uri="{FF2B5EF4-FFF2-40B4-BE49-F238E27FC236}">
                <a16:creationId xmlns:a16="http://schemas.microsoft.com/office/drawing/2014/main" id="{C7D66FD2-7AF1-EFEC-44B3-DF940E1CA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4" name="Dia számának helye 5">
            <a:extLst>
              <a:ext uri="{FF2B5EF4-FFF2-40B4-BE49-F238E27FC236}">
                <a16:creationId xmlns:a16="http://schemas.microsoft.com/office/drawing/2014/main" id="{A5E1E6B4-2084-671D-388D-DDE2AB234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7385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ito_slide_2_soros_z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alagív 13">
            <a:extLst>
              <a:ext uri="{FF2B5EF4-FFF2-40B4-BE49-F238E27FC236}">
                <a16:creationId xmlns:a16="http://schemas.microsoft.com/office/drawing/2014/main" id="{760F18D8-CDF4-52A3-6CA2-9D8AA26FDB80}"/>
              </a:ext>
            </a:extLst>
          </p:cNvPr>
          <p:cNvSpPr/>
          <p:nvPr userDrawn="1"/>
        </p:nvSpPr>
        <p:spPr>
          <a:xfrm>
            <a:off x="2974611" y="6138635"/>
            <a:ext cx="714036" cy="719365"/>
          </a:xfrm>
          <a:prstGeom prst="blockArc">
            <a:avLst>
              <a:gd name="adj1" fmla="val 10816045"/>
              <a:gd name="adj2" fmla="val 21584789"/>
              <a:gd name="adj3" fmla="val 3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8" name="Kép helye 1">
            <a:extLst>
              <a:ext uri="{FF2B5EF4-FFF2-40B4-BE49-F238E27FC236}">
                <a16:creationId xmlns:a16="http://schemas.microsoft.com/office/drawing/2014/main" id="{6D9FA0DF-E17A-0261-EC30-A7CC085103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2499" y="1082672"/>
            <a:ext cx="4052353" cy="4692655"/>
          </a:xfrm>
          <a:prstGeom prst="round2SameRect">
            <a:avLst>
              <a:gd name="adj1" fmla="val 50000"/>
              <a:gd name="adj2" fmla="val 0"/>
            </a:avLst>
          </a:prstGeom>
        </p:spPr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917CE4E-9CD0-985A-1EF3-80168926BC8A}"/>
              </a:ext>
            </a:extLst>
          </p:cNvPr>
          <p:cNvSpPr/>
          <p:nvPr userDrawn="1"/>
        </p:nvSpPr>
        <p:spPr>
          <a:xfrm>
            <a:off x="5015362" y="5561716"/>
            <a:ext cx="4121161" cy="214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lagív 9">
            <a:extLst>
              <a:ext uri="{FF2B5EF4-FFF2-40B4-BE49-F238E27FC236}">
                <a16:creationId xmlns:a16="http://schemas.microsoft.com/office/drawing/2014/main" id="{EA5C361E-9434-3AE6-C3C9-73E7D90A3A03}"/>
              </a:ext>
            </a:extLst>
          </p:cNvPr>
          <p:cNvSpPr/>
          <p:nvPr userDrawn="1"/>
        </p:nvSpPr>
        <p:spPr>
          <a:xfrm>
            <a:off x="5004852" y="1082672"/>
            <a:ext cx="4121171" cy="4151926"/>
          </a:xfrm>
          <a:prstGeom prst="blockArc">
            <a:avLst>
              <a:gd name="adj1" fmla="val 10816045"/>
              <a:gd name="adj2" fmla="val 2071"/>
              <a:gd name="adj3" fmla="val 524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Szöveg helye 8">
            <a:extLst>
              <a:ext uri="{FF2B5EF4-FFF2-40B4-BE49-F238E27FC236}">
                <a16:creationId xmlns:a16="http://schemas.microsoft.com/office/drawing/2014/main" id="{13E41735-BB43-5187-E582-52D2D7092B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8312" y="3439059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1. sor</a:t>
            </a:r>
          </a:p>
        </p:txBody>
      </p:sp>
      <p:sp>
        <p:nvSpPr>
          <p:cNvPr id="15" name="Szöveg helye 8">
            <a:extLst>
              <a:ext uri="{FF2B5EF4-FFF2-40B4-BE49-F238E27FC236}">
                <a16:creationId xmlns:a16="http://schemas.microsoft.com/office/drawing/2014/main" id="{30736C02-B5ED-73C3-7CBB-51DB760F9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8312" y="4819099"/>
            <a:ext cx="5373688" cy="4154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Egy sor szöveg</a:t>
            </a:r>
          </a:p>
        </p:txBody>
      </p:sp>
      <p:sp>
        <p:nvSpPr>
          <p:cNvPr id="3" name="Szöveg helye 8">
            <a:extLst>
              <a:ext uri="{FF2B5EF4-FFF2-40B4-BE49-F238E27FC236}">
                <a16:creationId xmlns:a16="http://schemas.microsoft.com/office/drawing/2014/main" id="{33230A3E-A265-59EB-D0B9-E1DFADBB35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8312" y="3929423"/>
            <a:ext cx="4605592" cy="44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Mintaszöveg 2. sor </a:t>
            </a:r>
          </a:p>
        </p:txBody>
      </p:sp>
      <p:pic>
        <p:nvPicPr>
          <p:cNvPr id="6" name="Kép 5" descr="corvinus_egyetem_logo_black.png">
            <a:extLst>
              <a:ext uri="{FF2B5EF4-FFF2-40B4-BE49-F238E27FC236}">
                <a16:creationId xmlns:a16="http://schemas.microsoft.com/office/drawing/2014/main" id="{1666275C-02C1-3D75-E764-187CC42C2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10340" t="15712" r="11546" b="17406"/>
          <a:stretch/>
        </p:blipFill>
        <p:spPr>
          <a:xfrm>
            <a:off x="218404" y="6021007"/>
            <a:ext cx="1161653" cy="632076"/>
          </a:xfrm>
          <a:prstGeom prst="rect">
            <a:avLst/>
          </a:prstGeom>
        </p:spPr>
      </p:pic>
      <p:sp>
        <p:nvSpPr>
          <p:cNvPr id="7" name="Szöveg helye 8">
            <a:extLst>
              <a:ext uri="{FF2B5EF4-FFF2-40B4-BE49-F238E27FC236}">
                <a16:creationId xmlns:a16="http://schemas.microsoft.com/office/drawing/2014/main" id="{F0860704-E664-4B4B-B4A1-4EF86EBE5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275" y="6167484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3" name="Szöveg helye 8">
            <a:extLst>
              <a:ext uri="{FF2B5EF4-FFF2-40B4-BE49-F238E27FC236}">
                <a16:creationId xmlns:a16="http://schemas.microsoft.com/office/drawing/2014/main" id="{E02FD461-F4C8-31A6-E230-07F7E802EB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2275" y="6382389"/>
            <a:ext cx="2165775" cy="15925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 algn="l">
              <a:buNone/>
              <a:defRPr sz="1000">
                <a:solidFill>
                  <a:schemeClr val="bg1"/>
                </a:solidFill>
              </a:defRPr>
            </a:lvl2pPr>
            <a:lvl3pPr marL="914400" indent="0" algn="l">
              <a:buNone/>
              <a:defRPr sz="1000">
                <a:solidFill>
                  <a:schemeClr val="bg1"/>
                </a:solidFill>
              </a:defRPr>
            </a:lvl3pPr>
            <a:lvl4pPr marL="1371600" indent="0" algn="l">
              <a:buNone/>
              <a:defRPr sz="1000">
                <a:solidFill>
                  <a:schemeClr val="bg1"/>
                </a:solidFill>
              </a:defRPr>
            </a:lvl4pPr>
            <a:lvl5pPr marL="1828800" indent="0" algn="l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/>
              <a:t>Előadás címe</a:t>
            </a:r>
          </a:p>
        </p:txBody>
      </p:sp>
      <p:sp>
        <p:nvSpPr>
          <p:cNvPr id="4" name="Dia számának helye 5">
            <a:extLst>
              <a:ext uri="{FF2B5EF4-FFF2-40B4-BE49-F238E27FC236}">
                <a16:creationId xmlns:a16="http://schemas.microsoft.com/office/drawing/2014/main" id="{5EC421B6-7B57-48E0-CA1F-3597D21F1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5742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08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76C55CE-F7E7-4C3D-44EE-AAC985B7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3381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57" r:id="rId2"/>
    <p:sldLayoutId id="2147483758" r:id="rId3"/>
    <p:sldLayoutId id="2147483759" r:id="rId4"/>
    <p:sldLayoutId id="2147483760" r:id="rId5"/>
    <p:sldLayoutId id="2147483695" r:id="rId6"/>
    <p:sldLayoutId id="2147483699" r:id="rId7"/>
    <p:sldLayoutId id="2147483694" r:id="rId8"/>
    <p:sldLayoutId id="2147483696" r:id="rId9"/>
    <p:sldLayoutId id="2147483697" r:id="rId10"/>
    <p:sldLayoutId id="214748366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5DCC08C8-43F9-D2F3-E614-27DDEF40C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605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20" userDrawn="1">
          <p15:clr>
            <a:srgbClr val="F26B43"/>
          </p15:clr>
        </p15:guide>
        <p15:guide id="2" orient="horz" pos="3521" userDrawn="1">
          <p15:clr>
            <a:srgbClr val="F26B43"/>
          </p15:clr>
        </p15:guide>
        <p15:guide id="3" pos="742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5">
            <a:extLst>
              <a:ext uri="{FF2B5EF4-FFF2-40B4-BE49-F238E27FC236}">
                <a16:creationId xmlns:a16="http://schemas.microsoft.com/office/drawing/2014/main" id="{063CBF77-A275-DDDB-EBFE-6DC2D78A1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732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1" r:id="rId3"/>
    <p:sldLayoutId id="2147483713" r:id="rId4"/>
    <p:sldLayoutId id="2147483765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5984AB31-E543-0BF7-EC37-242B51BAC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41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45" r:id="rId2"/>
    <p:sldLayoutId id="2147483761" r:id="rId3"/>
    <p:sldLayoutId id="214748371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5">
            <a:extLst>
              <a:ext uri="{FF2B5EF4-FFF2-40B4-BE49-F238E27FC236}">
                <a16:creationId xmlns:a16="http://schemas.microsoft.com/office/drawing/2014/main" id="{FCFB9D9D-66A3-1D12-3E49-5C99FB93C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27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8" r:id="rId3"/>
    <p:sldLayoutId id="2147483723" r:id="rId4"/>
    <p:sldLayoutId id="2147483707" r:id="rId5"/>
    <p:sldLayoutId id="2147483709" r:id="rId6"/>
    <p:sldLayoutId id="2147483670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 számának helye 5">
            <a:extLst>
              <a:ext uri="{FF2B5EF4-FFF2-40B4-BE49-F238E27FC236}">
                <a16:creationId xmlns:a16="http://schemas.microsoft.com/office/drawing/2014/main" id="{9FDCE0BC-29DD-70D3-6E7D-E0AF96B10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940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4" r:id="rId2"/>
    <p:sldLayoutId id="2147483721" r:id="rId3"/>
    <p:sldLayoutId id="2147483727" r:id="rId4"/>
    <p:sldLayoutId id="2147483728" r:id="rId5"/>
    <p:sldLayoutId id="2147483729" r:id="rId6"/>
    <p:sldLayoutId id="2147483726" r:id="rId7"/>
    <p:sldLayoutId id="2147483730" r:id="rId8"/>
    <p:sldLayoutId id="2147483731" r:id="rId9"/>
    <p:sldLayoutId id="2147483749" r:id="rId10"/>
    <p:sldLayoutId id="2147483770" r:id="rId11"/>
    <p:sldLayoutId id="2147483771" r:id="rId12"/>
    <p:sldLayoutId id="2147483778" r:id="rId13"/>
    <p:sldLayoutId id="2147483718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527" userDrawn="1">
          <p15:clr>
            <a:srgbClr val="F26B43"/>
          </p15:clr>
        </p15:guide>
        <p15:guide id="4" pos="2320" userDrawn="1">
          <p15:clr>
            <a:srgbClr val="F26B43"/>
          </p15:clr>
        </p15:guide>
        <p15:guide id="5" orient="horz" pos="3521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>
            <a:extLst>
              <a:ext uri="{FF2B5EF4-FFF2-40B4-BE49-F238E27FC236}">
                <a16:creationId xmlns:a16="http://schemas.microsoft.com/office/drawing/2014/main" id="{C599C7D7-B843-8330-D01A-0853B214D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75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67" r:id="rId3"/>
    <p:sldLayoutId id="2147483739" r:id="rId4"/>
    <p:sldLayoutId id="2147483768" r:id="rId5"/>
    <p:sldLayoutId id="2147483769" r:id="rId6"/>
    <p:sldLayoutId id="2147483772" r:id="rId7"/>
    <p:sldLayoutId id="2147483773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FD82B4E0-B5E2-5F36-85A4-BD8309C39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903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4" r:id="rId2"/>
    <p:sldLayoutId id="2147483733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5">
            <a:extLst>
              <a:ext uri="{FF2B5EF4-FFF2-40B4-BE49-F238E27FC236}">
                <a16:creationId xmlns:a16="http://schemas.microsoft.com/office/drawing/2014/main" id="{87A70BFB-D123-BBD1-6E53-0D574F91C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096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62" r:id="rId2"/>
    <p:sldLayoutId id="2147483777" r:id="rId3"/>
    <p:sldLayoutId id="2147483740" r:id="rId4"/>
    <p:sldLayoutId id="2147483763" r:id="rId5"/>
    <p:sldLayoutId id="2147483776" r:id="rId6"/>
    <p:sldLayoutId id="2147483742" r:id="rId7"/>
    <p:sldLayoutId id="2147483741" r:id="rId8"/>
    <p:sldLayoutId id="2147483746" r:id="rId9"/>
    <p:sldLayoutId id="2147483764" r:id="rId10"/>
    <p:sldLayoutId id="2147483747" r:id="rId11"/>
    <p:sldLayoutId id="2147483743" r:id="rId12"/>
    <p:sldLayoutId id="2147483748" r:id="rId13"/>
    <p:sldLayoutId id="2147483744" r:id="rId14"/>
    <p:sldLayoutId id="2147483750" r:id="rId15"/>
    <p:sldLayoutId id="2147483775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20" userDrawn="1">
          <p15:clr>
            <a:srgbClr val="F26B43"/>
          </p15:clr>
        </p15:guide>
        <p15:guide id="2" orient="horz" pos="3521" userDrawn="1">
          <p15:clr>
            <a:srgbClr val="F26B43"/>
          </p15:clr>
        </p15:guide>
        <p15:guide id="3" pos="7423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5">
            <a:extLst>
              <a:ext uri="{FF2B5EF4-FFF2-40B4-BE49-F238E27FC236}">
                <a16:creationId xmlns:a16="http://schemas.microsoft.com/office/drawing/2014/main" id="{058DC3EF-EC6E-2650-9DD7-B2C96FA31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9089" y="619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288A545-2B1D-A741-A5D4-883B23E0D207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514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3" r:id="rId3"/>
    <p:sldLayoutId id="214748377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20" userDrawn="1">
          <p15:clr>
            <a:srgbClr val="F26B43"/>
          </p15:clr>
        </p15:guide>
        <p15:guide id="2" orient="horz" pos="3521" userDrawn="1">
          <p15:clr>
            <a:srgbClr val="F26B43"/>
          </p15:clr>
        </p15:guide>
        <p15:guide id="3" pos="74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#_Szakmai_k&#246;z&#233;let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journals.lib.uni-corvinus.hu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ampillow">
            <a:hlinkClick r:id="" action="ppaction://media"/>
            <a:extLst>
              <a:ext uri="{FF2B5EF4-FFF2-40B4-BE49-F238E27FC236}">
                <a16:creationId xmlns:a16="http://schemas.microsoft.com/office/drawing/2014/main" id="{54EFE18B-1767-35BE-7838-E0EA1C105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0574" y="1041399"/>
            <a:ext cx="887730" cy="158209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54754A5-36EF-EC26-34AF-A53E2DA3809E}"/>
              </a:ext>
            </a:extLst>
          </p:cNvPr>
          <p:cNvSpPr txBox="1"/>
          <p:nvPr/>
        </p:nvSpPr>
        <p:spPr>
          <a:xfrm>
            <a:off x="6740876" y="4156039"/>
            <a:ext cx="4487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Felhasználói igényeken alapuló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szolgáltatásfejlesztés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a Corvinus Könyvtárban</a:t>
            </a:r>
            <a:endParaRPr lang="hu-H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678EA75-0C20-E936-9556-D5A387A4CBD7}"/>
              </a:ext>
            </a:extLst>
          </p:cNvPr>
          <p:cNvSpPr txBox="1"/>
          <p:nvPr/>
        </p:nvSpPr>
        <p:spPr>
          <a:xfrm>
            <a:off x="6501384" y="3136612"/>
            <a:ext cx="51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</a:rPr>
              <a:t>Sikítópárna a könyvtárban?</a:t>
            </a:r>
          </a:p>
        </p:txBody>
      </p:sp>
    </p:spTree>
    <p:extLst>
      <p:ext uri="{BB962C8B-B14F-4D97-AF65-F5344CB8AC3E}">
        <p14:creationId xmlns:p14="http://schemas.microsoft.com/office/powerpoint/2010/main" val="18957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FB1A245-21FA-4DDC-289D-E356E9A5F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303" y="381563"/>
            <a:ext cx="4658867" cy="624278"/>
          </a:xfrm>
        </p:spPr>
        <p:txBody>
          <a:bodyPr/>
          <a:lstStyle/>
          <a:p>
            <a:r>
              <a:rPr lang="hu-HU" dirty="0"/>
              <a:t>Minősített Könyvtár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A940228-4340-4EAB-AA1B-E0610E9B37A8}"/>
              </a:ext>
            </a:extLst>
          </p:cNvPr>
          <p:cNvSpPr txBox="1"/>
          <p:nvPr/>
        </p:nvSpPr>
        <p:spPr>
          <a:xfrm>
            <a:off x="477520" y="1706880"/>
            <a:ext cx="6660515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u="sng" dirty="0"/>
              <a:t>Előnyök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Naprakész folyamatleírások, ügyrendek gyűjteménye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Tudatosabb minőségi munkavégzés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Munkahelyi kultúra változása: együttműködés, proaktivitás, kezdeményezőkészség, lojalitás erősödése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Megélénkült pályázati tevékenység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u-HU" sz="1600" u="sng" dirty="0"/>
              <a:t>További feladatok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Folyamatok dokumentálásának javítása, frissítése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Szabálykövetés erősítése (határidők, beszámolók)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PDCA módszer érvényesítése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588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037CAE2-DAAD-92C3-7B4B-9F6DA65D65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223" y="300283"/>
            <a:ext cx="8984737" cy="715718"/>
          </a:xfrm>
        </p:spPr>
        <p:txBody>
          <a:bodyPr/>
          <a:lstStyle/>
          <a:p>
            <a:r>
              <a:rPr lang="hu-HU" dirty="0"/>
              <a:t>Kutatástámogatás és Tudománymetriai Műhely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D7E7986-0A9A-726A-81AF-0A93CC2F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265" y="802128"/>
            <a:ext cx="9349896" cy="575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521334A-FF4D-A817-5302-9929061B9D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223" y="340923"/>
            <a:ext cx="7094977" cy="746198"/>
          </a:xfrm>
        </p:spPr>
        <p:txBody>
          <a:bodyPr/>
          <a:lstStyle/>
          <a:p>
            <a:r>
              <a:rPr lang="hu-HU" dirty="0"/>
              <a:t>Mikor keres meg biztosan egy kutató minket?</a:t>
            </a:r>
          </a:p>
        </p:txBody>
      </p:sp>
      <p:pic>
        <p:nvPicPr>
          <p:cNvPr id="1028" name="Picture 4" descr="Author Metrics (including h-index) - Research Impact - Library Guides at  UChicago">
            <a:extLst>
              <a:ext uri="{FF2B5EF4-FFF2-40B4-BE49-F238E27FC236}">
                <a16:creationId xmlns:a16="http://schemas.microsoft.com/office/drawing/2014/main" id="{24AC4005-1C1C-0A56-4969-E92F6BCC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07" y="908359"/>
            <a:ext cx="6290786" cy="58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5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8130D0EB-F2CC-DDE0-8B26-3F39DD7373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063" y="269803"/>
            <a:ext cx="8781537" cy="492198"/>
          </a:xfrm>
        </p:spPr>
        <p:txBody>
          <a:bodyPr/>
          <a:lstStyle/>
          <a:p>
            <a:r>
              <a:rPr lang="hu-HU" dirty="0"/>
              <a:t>Kutatástámogatás és Tudománymetriai Műhely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8EE1058-E8DD-80A2-E7FB-E15B37A05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917" y="934721"/>
            <a:ext cx="6966164" cy="585361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ED40666-BC39-F5E1-EAEF-581B6AC1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91" y="934721"/>
            <a:ext cx="3371826" cy="527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53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A26FF2EC-D13E-6F1A-B62E-2820417EA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743" y="229163"/>
            <a:ext cx="9045697" cy="532838"/>
          </a:xfrm>
        </p:spPr>
        <p:txBody>
          <a:bodyPr/>
          <a:lstStyle/>
          <a:p>
            <a:r>
              <a:rPr lang="hu-HU" dirty="0"/>
              <a:t>Kutatástámogatás és Tudománymetriai Műhely</a:t>
            </a:r>
          </a:p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DCF7CF-C630-67CC-0A44-53332AFC402E}"/>
              </a:ext>
            </a:extLst>
          </p:cNvPr>
          <p:cNvSpPr txBox="1">
            <a:spLocks/>
          </p:cNvSpPr>
          <p:nvPr/>
        </p:nvSpPr>
        <p:spPr>
          <a:xfrm>
            <a:off x="189743" y="914450"/>
            <a:ext cx="5464283" cy="50799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800" u="sng" dirty="0"/>
              <a:t>Kiemelt eredmények 2025.</a:t>
            </a:r>
          </a:p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800" b="1" dirty="0"/>
              <a:t>EQUIS akkreditáció  </a:t>
            </a:r>
            <a:r>
              <a:rPr lang="hu-HU" sz="1800" dirty="0"/>
              <a:t>támogatása publikációs adatszolgáltatással és a Kutatási infrastruktúra fejezet összeállításában való részvétel.</a:t>
            </a:r>
          </a:p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800" dirty="0"/>
              <a:t>A </a:t>
            </a:r>
            <a:r>
              <a:rPr lang="hu-HU" sz="1800" b="1" dirty="0"/>
              <a:t>publikációs adatszolgáltatási kör bővítése</a:t>
            </a:r>
            <a:r>
              <a:rPr lang="hu-HU" sz="1800" dirty="0"/>
              <a:t>, az intézetvezetők negyedéves gyakoriságú tájékoztatása a szervezeti egység </a:t>
            </a:r>
            <a:r>
              <a:rPr lang="hu-HU" sz="1800" u="sng" dirty="0">
                <a:hlinkClick r:id="rId3" action="ppaction://hlinkfile"/>
              </a:rPr>
              <a:t>publikációs eredmény</a:t>
            </a:r>
            <a:r>
              <a:rPr lang="hu-HU" sz="1800" dirty="0"/>
              <a:t>eiről.</a:t>
            </a:r>
          </a:p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800" b="1" dirty="0"/>
              <a:t>Minden egyetemi folyóiratot integrálása </a:t>
            </a:r>
            <a:r>
              <a:rPr lang="hu-HU" sz="1800" dirty="0"/>
              <a:t>a könyvtár által üzemeltetett </a:t>
            </a:r>
            <a:r>
              <a:rPr lang="hu-HU" sz="1800" u="sng" dirty="0">
                <a:hlinkClick r:id="rId4"/>
              </a:rPr>
              <a:t>OJS platform</a:t>
            </a:r>
            <a:r>
              <a:rPr lang="hu-HU" sz="1800" dirty="0"/>
              <a:t>ra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34CEB01F-06D8-1B23-FEF3-10682D214B1F}"/>
              </a:ext>
            </a:extLst>
          </p:cNvPr>
          <p:cNvSpPr txBox="1">
            <a:spLocks/>
          </p:cNvSpPr>
          <p:nvPr/>
        </p:nvSpPr>
        <p:spPr>
          <a:xfrm>
            <a:off x="5889503" y="914450"/>
            <a:ext cx="5464283" cy="4724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800" u="sng" dirty="0"/>
              <a:t>Kapcsolattartási formák, visszajelzési lehetőségek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/>
              <a:t>Rendszeres személyes és online, </a:t>
            </a:r>
            <a:r>
              <a:rPr lang="hu-HU" sz="1800" dirty="0" err="1"/>
              <a:t>emailes</a:t>
            </a:r>
            <a:r>
              <a:rPr lang="hu-HU" sz="1800" dirty="0"/>
              <a:t> egyeztetések (egyetemi pályázatok, kinevezések, MTMT, stb.)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/>
              <a:t>Űrlapok rendszere (szakirodalom beszerzés, adatbázis javaslat, tréningek,)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b="1" dirty="0"/>
              <a:t>Intézeti roadshow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/>
              <a:t>Egyetemi testületek, bizottságok, szervezeti egységek (Kutatási Bizottság, Corvinus </a:t>
            </a:r>
            <a:r>
              <a:rPr lang="hu-HU" sz="1800" dirty="0" err="1"/>
              <a:t>Highlight</a:t>
            </a:r>
            <a:r>
              <a:rPr lang="hu-HU" sz="1800" dirty="0"/>
              <a:t>, PPK, TTK)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800" dirty="0"/>
              <a:t>Kommunikációs felületek, </a:t>
            </a:r>
            <a:r>
              <a:rPr lang="hu-HU" sz="1800" b="1" dirty="0" err="1"/>
              <a:t>LinkedIn</a:t>
            </a:r>
            <a:r>
              <a:rPr lang="hu-HU" sz="1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09844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032B3366-E19E-C589-50FC-ACCD74F67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43" y="1828800"/>
            <a:ext cx="11517825" cy="26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44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levél, tervezés, illusztr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C1E5EFC-E3F4-3B19-979A-76D92A70C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026" y="740623"/>
            <a:ext cx="3845075" cy="5438579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7A5C09D-C884-1FBF-49CA-F549AE95AAEF}"/>
              </a:ext>
            </a:extLst>
          </p:cNvPr>
          <p:cNvSpPr txBox="1"/>
          <p:nvPr/>
        </p:nvSpPr>
        <p:spPr>
          <a:xfrm>
            <a:off x="280670" y="155848"/>
            <a:ext cx="715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latin typeface="Arial" panose="020B0604020202020204" pitchFamily="34" charset="0"/>
                <a:cs typeface="Arial" panose="020B0604020202020204" pitchFamily="34" charset="0"/>
              </a:rPr>
              <a:t>Mit kínálunk az Egyetem hallgatóinak?</a:t>
            </a:r>
          </a:p>
        </p:txBody>
      </p:sp>
    </p:spTree>
    <p:extLst>
      <p:ext uri="{BB962C8B-B14F-4D97-AF65-F5344CB8AC3E}">
        <p14:creationId xmlns:p14="http://schemas.microsoft.com/office/powerpoint/2010/main" val="34984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0946-B598-80E5-4510-20D5111B7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9C5253-E47B-2A57-DC56-1B36EF5BDC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543" y="391723"/>
            <a:ext cx="8497057" cy="593798"/>
          </a:xfrm>
        </p:spPr>
        <p:txBody>
          <a:bodyPr/>
          <a:lstStyle/>
          <a:p>
            <a:r>
              <a:rPr lang="hu-HU" dirty="0"/>
              <a:t>Tanulástámogatás és képzés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96FAC30-BEBD-53D9-246F-84969062B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43" y="893211"/>
            <a:ext cx="5755463" cy="507157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414AD81-630E-E300-4E3C-709BC0BC2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006" y="801322"/>
            <a:ext cx="5896010" cy="28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50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44EAE11-02D6-66DD-6768-487CC893D9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543" y="391723"/>
            <a:ext cx="8497057" cy="593798"/>
          </a:xfrm>
        </p:spPr>
        <p:txBody>
          <a:bodyPr/>
          <a:lstStyle/>
          <a:p>
            <a:r>
              <a:rPr lang="hu-HU" dirty="0"/>
              <a:t>Mi az, amit biztosan szeretnénk elkerülni?</a:t>
            </a:r>
          </a:p>
        </p:txBody>
      </p:sp>
      <p:pic>
        <p:nvPicPr>
          <p:cNvPr id="3" name="Tartalom helye 6" descr="A képen művészet, rajz, Képzőművészet, vázl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923E5D7-67BE-751F-D693-2FE8DDB15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25" y="1833571"/>
            <a:ext cx="5464175" cy="35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BA844B9F-5C40-771E-6DCB-EB3D822BA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543" y="340923"/>
            <a:ext cx="9299697" cy="939238"/>
          </a:xfrm>
        </p:spPr>
        <p:txBody>
          <a:bodyPr/>
          <a:lstStyle/>
          <a:p>
            <a:r>
              <a:rPr lang="hu-HU" dirty="0" err="1"/>
              <a:t>Writing</a:t>
            </a:r>
            <a:r>
              <a:rPr lang="hu-HU" dirty="0"/>
              <a:t> Centerből </a:t>
            </a:r>
            <a:r>
              <a:rPr lang="hu-HU" dirty="0" err="1"/>
              <a:t>Student</a:t>
            </a:r>
            <a:r>
              <a:rPr lang="hu-HU" dirty="0"/>
              <a:t> </a:t>
            </a:r>
            <a:r>
              <a:rPr lang="hu-HU" dirty="0" err="1"/>
              <a:t>Success</a:t>
            </a:r>
            <a:r>
              <a:rPr lang="hu-HU" dirty="0"/>
              <a:t> Support</a:t>
            </a:r>
          </a:p>
        </p:txBody>
      </p:sp>
      <p:sp>
        <p:nvSpPr>
          <p:cNvPr id="3" name="Tartalom helye 1">
            <a:extLst>
              <a:ext uri="{FF2B5EF4-FFF2-40B4-BE49-F238E27FC236}">
                <a16:creationId xmlns:a16="http://schemas.microsoft.com/office/drawing/2014/main" id="{04413282-EF5E-80BC-98E8-4FFB3785C95E}"/>
              </a:ext>
            </a:extLst>
          </p:cNvPr>
          <p:cNvSpPr txBox="1">
            <a:spLocks/>
          </p:cNvSpPr>
          <p:nvPr/>
        </p:nvSpPr>
        <p:spPr>
          <a:xfrm>
            <a:off x="467996" y="1547628"/>
            <a:ext cx="4866004" cy="44162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1800" u="sng" dirty="0"/>
              <a:t>Kiemelt eredmények 2025.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b="1" dirty="0" err="1"/>
              <a:t>Gamifikált</a:t>
            </a:r>
            <a:r>
              <a:rPr lang="hu-HU" sz="1600" b="1" dirty="0"/>
              <a:t> tartalmakkal </a:t>
            </a:r>
            <a:r>
              <a:rPr lang="hu-HU" sz="1600" dirty="0"/>
              <a:t>kiegészített e-</a:t>
            </a:r>
            <a:r>
              <a:rPr lang="hu-HU" sz="1600" dirty="0" err="1"/>
              <a:t>learning</a:t>
            </a:r>
            <a:r>
              <a:rPr lang="hu-HU" sz="1600" dirty="0"/>
              <a:t> tananyag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b="1" dirty="0"/>
              <a:t>Podcast sorozat </a:t>
            </a:r>
            <a:r>
              <a:rPr lang="hu-HU" sz="1600" dirty="0"/>
              <a:t>az Egyetem tudománykommunikációs gyakorlatát bővítő podcast sorozat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b="1" dirty="0"/>
              <a:t>Infrastruktúrafejlesztési projekt</a:t>
            </a:r>
            <a:r>
              <a:rPr lang="hu-HU" sz="1600" dirty="0"/>
              <a:t>: inspiratív egyéni és csoportos tanulási terek kialakítása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/>
              <a:t>Képzések </a:t>
            </a:r>
            <a:r>
              <a:rPr lang="hu-HU" sz="1600" dirty="0" err="1"/>
              <a:t>kurrikulumba</a:t>
            </a:r>
            <a:r>
              <a:rPr lang="hu-HU" sz="1600" dirty="0"/>
              <a:t> integráltsága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/>
              <a:t>PhD workshopok (AI, </a:t>
            </a:r>
            <a:r>
              <a:rPr lang="hu-HU" sz="1600" dirty="0" err="1"/>
              <a:t>academic</a:t>
            </a:r>
            <a:r>
              <a:rPr lang="hu-HU" sz="1600" dirty="0"/>
              <a:t> </a:t>
            </a:r>
            <a:r>
              <a:rPr lang="hu-HU" sz="1600" dirty="0" err="1"/>
              <a:t>writing</a:t>
            </a:r>
            <a:r>
              <a:rPr lang="hu-HU" sz="1600" dirty="0"/>
              <a:t>, pályázati lehetőségek)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>
              <a:latin typeface="Aptos" panose="020B000402020202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FE3D83B-0751-8058-E6BA-D82F30621B42}"/>
              </a:ext>
            </a:extLst>
          </p:cNvPr>
          <p:cNvSpPr txBox="1"/>
          <p:nvPr/>
        </p:nvSpPr>
        <p:spPr>
          <a:xfrm>
            <a:off x="6309360" y="1547628"/>
            <a:ext cx="5292092" cy="400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u="sng" dirty="0"/>
              <a:t>Kapcsolattartási formák, visszajelzési lehetőségek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/>
              <a:t>Tréning értékelő űrlap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/>
              <a:t>Kívánság napló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/>
              <a:t>QR kód- üzenj a könyvtárnak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b="1" dirty="0"/>
              <a:t>Oktatói-Szakfelelősi fórumok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b="1" dirty="0"/>
              <a:t>Együttműködés más szervezeti egységekkel </a:t>
            </a:r>
            <a:r>
              <a:rPr lang="hu-HU" sz="1600" dirty="0"/>
              <a:t>(Tehetségmenedzsment Központ, a Doktori Önkormányzattal)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 err="1"/>
              <a:t>Kérdőívezés</a:t>
            </a:r>
            <a:r>
              <a:rPr lang="hu-HU" sz="1600" dirty="0"/>
              <a:t> helyett UX tevékenység</a:t>
            </a:r>
          </a:p>
          <a:p>
            <a:pPr marL="285750" indent="-285750">
              <a:lnSpc>
                <a:spcPts val="19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b="1" dirty="0"/>
              <a:t>Projektek tantárgyba épülése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1616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zövegdoboz 20">
            <a:extLst>
              <a:ext uri="{FF2B5EF4-FFF2-40B4-BE49-F238E27FC236}">
                <a16:creationId xmlns:a16="http://schemas.microsoft.com/office/drawing/2014/main" id="{F42A2AD8-B9B1-5E99-6CE5-4FB11F6C6150}"/>
              </a:ext>
            </a:extLst>
          </p:cNvPr>
          <p:cNvSpPr txBox="1"/>
          <p:nvPr/>
        </p:nvSpPr>
        <p:spPr>
          <a:xfrm>
            <a:off x="369342" y="212103"/>
            <a:ext cx="812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Intézményi változások – Egyetemi stratégia</a:t>
            </a:r>
          </a:p>
        </p:txBody>
      </p:sp>
      <p:pic>
        <p:nvPicPr>
          <p:cNvPr id="24" name="Tartalom helye 4" descr="A képen emlős, kültéri, fű, nyú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2CFA6E2-CD50-D6AC-A5CD-75D9A70AC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60" y="1540656"/>
            <a:ext cx="6906167" cy="46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6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38698195-D140-90D3-5138-65840E1F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580"/>
            <a:ext cx="12192000" cy="3489004"/>
          </a:xfrm>
          <a:prstGeom prst="rect">
            <a:avLst/>
          </a:prstGeo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1AA50BAA-3209-A4EE-310D-104511879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383" y="361243"/>
            <a:ext cx="8519170" cy="590864"/>
          </a:xfrm>
        </p:spPr>
        <p:txBody>
          <a:bodyPr/>
          <a:lstStyle/>
          <a:p>
            <a:r>
              <a:rPr lang="hu-HU" dirty="0"/>
              <a:t>Legyen-e sikítópárna a Könyvtárban?</a:t>
            </a:r>
          </a:p>
        </p:txBody>
      </p:sp>
    </p:spTree>
    <p:extLst>
      <p:ext uri="{BB962C8B-B14F-4D97-AF65-F5344CB8AC3E}">
        <p14:creationId xmlns:p14="http://schemas.microsoft.com/office/powerpoint/2010/main" val="32994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F91EA441-0B9A-B262-42DA-8ADBD051C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095"/>
            <a:ext cx="12192000" cy="54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3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2E2BD7BE-F611-E65A-9B84-2C4ACDB1D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397"/>
            <a:ext cx="12192000" cy="545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6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8877295-E5C7-E84E-827E-61D840EF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949" y="0"/>
            <a:ext cx="9143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62D2D-3816-20A0-905D-580932FB3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4BCD85C2-71CF-9A4D-91DC-CDA7665374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383" y="361243"/>
            <a:ext cx="10052135" cy="614118"/>
          </a:xfrm>
        </p:spPr>
        <p:txBody>
          <a:bodyPr/>
          <a:lstStyle/>
          <a:p>
            <a:r>
              <a:rPr lang="hu-HU" dirty="0"/>
              <a:t>Egyetemi folyamatokba integráltság </a:t>
            </a:r>
          </a:p>
        </p:txBody>
      </p:sp>
      <p:pic>
        <p:nvPicPr>
          <p:cNvPr id="5" name="Kép 4" descr="A képen ágy, ruházat, fedett pályás, Vászonnemű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BD3F96B-9218-F191-277E-6A158F18C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678" y="1167885"/>
            <a:ext cx="6770643" cy="45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64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F62F714E-18BB-ACDC-8C25-3825334341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589" y="3553781"/>
            <a:ext cx="4980587" cy="1504448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57449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C3C85EE-A037-7695-6F3D-7C6ECB35B9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29089" y="6199827"/>
            <a:ext cx="2743200" cy="365125"/>
          </a:xfrm>
        </p:spPr>
        <p:txBody>
          <a:bodyPr/>
          <a:lstStyle/>
          <a:p>
            <a:fld id="{1288A545-2B1D-A741-A5D4-883B23E0D207}" type="slidenum">
              <a:rPr lang="hu-HU" smtClean="0"/>
              <a:pPr/>
              <a:t>3</a:t>
            </a:fld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FB5F6C0-1766-4DB3-EDCB-EB3CAED50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0007" y="412043"/>
            <a:ext cx="8105897" cy="584654"/>
          </a:xfrm>
        </p:spPr>
        <p:txBody>
          <a:bodyPr/>
          <a:lstStyle/>
          <a:p>
            <a:r>
              <a:rPr lang="hu-HU" dirty="0"/>
              <a:t>Intézményi változások - Egyetemi stratégia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A775AD4-F1CD-5DF2-E94B-76A6F9BC20EF}"/>
              </a:ext>
            </a:extLst>
          </p:cNvPr>
          <p:cNvSpPr txBox="1"/>
          <p:nvPr/>
        </p:nvSpPr>
        <p:spPr>
          <a:xfrm>
            <a:off x="270006" y="1143373"/>
            <a:ext cx="11132561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hu-HU" sz="1600" dirty="0"/>
              <a:t>2019. Budapesti Corvinus Egyetem Magyarországon az első modellváltó Egyetem </a:t>
            </a:r>
          </a:p>
          <a:p>
            <a:pPr algn="just">
              <a:spcAft>
                <a:spcPts val="600"/>
              </a:spcAft>
            </a:pPr>
            <a:r>
              <a:rPr lang="hu-HU" sz="1600" dirty="0"/>
              <a:t>2020. Szervezeti struktúra átalakítása 1.: a kari felosztás megszűnése, áttérés intézeti struktúrára (11 intézet, 1 CIAS)</a:t>
            </a:r>
          </a:p>
          <a:p>
            <a:pPr algn="just">
              <a:spcAft>
                <a:spcPts val="600"/>
              </a:spcAft>
            </a:pPr>
            <a:r>
              <a:rPr lang="hu-HU" sz="1600" dirty="0"/>
              <a:t>2024. augusztus: Rektorváltás. Külföldi rektor, Bruno van Pottelsberghe </a:t>
            </a:r>
            <a:r>
              <a:rPr lang="hu-HU" sz="1600" dirty="0" err="1"/>
              <a:t>Université</a:t>
            </a:r>
            <a:r>
              <a:rPr lang="hu-HU" sz="1600" dirty="0"/>
              <a:t> </a:t>
            </a:r>
            <a:r>
              <a:rPr lang="hu-HU" sz="1600" dirty="0" err="1"/>
              <a:t>Libre</a:t>
            </a:r>
            <a:r>
              <a:rPr lang="hu-HU" sz="1600" dirty="0"/>
              <a:t> de </a:t>
            </a:r>
            <a:r>
              <a:rPr lang="hu-HU" sz="1600" dirty="0" err="1"/>
              <a:t>Bruxelles</a:t>
            </a:r>
            <a:r>
              <a:rPr lang="hu-HU" sz="1600" dirty="0"/>
              <a:t>, </a:t>
            </a:r>
            <a:r>
              <a:rPr lang="en-US" sz="1600" dirty="0"/>
              <a:t>Solvay Brussels School of Economics and Management</a:t>
            </a:r>
            <a:endParaRPr lang="hu-HU" sz="1600" dirty="0"/>
          </a:p>
          <a:p>
            <a:pPr algn="just">
              <a:spcAft>
                <a:spcPts val="600"/>
              </a:spcAft>
            </a:pPr>
            <a:r>
              <a:rPr lang="hu-HU" sz="1600" dirty="0"/>
              <a:t>2025. Szervezeti struktúra átalakítása 2. :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3 akadémiai rektorhelyettes, 1 új rektorhelyettesi pozíció - hallgatói ügyekért felelős rektorhelyettes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2 transzverzális hatáskörrel rendelkező dékán a fenntarthatóság és a mesterséges intelligencia területén</a:t>
            </a:r>
          </a:p>
          <a:p>
            <a:pPr algn="just">
              <a:spcAft>
                <a:spcPts val="600"/>
              </a:spcAft>
            </a:pPr>
            <a:r>
              <a:rPr lang="hu-HU" sz="1600" dirty="0"/>
              <a:t>2025. Híd stratégia (2025-28.)</a:t>
            </a:r>
          </a:p>
          <a:p>
            <a:r>
              <a:rPr lang="hu-HU" sz="1600" b="1" dirty="0"/>
              <a:t>Küldetés:</a:t>
            </a:r>
            <a:r>
              <a:rPr lang="hu-HU" sz="1600" dirty="0"/>
              <a:t> Az üzleti, közgazdasági és társadalomtudományi kutatás és tanulás közösségeként kíváncsiságtól hajtva fejlődünk, felelős gondolkodókat és jövőorientált vezetőket képzünk. </a:t>
            </a:r>
          </a:p>
          <a:p>
            <a:r>
              <a:rPr lang="hu-HU" sz="1600" b="1" dirty="0"/>
              <a:t>Jövőkép:</a:t>
            </a:r>
            <a:r>
              <a:rPr lang="hu-HU" sz="1600" dirty="0"/>
              <a:t> Hagyományainkra építve, vezető hazai egyetemből nemzetközileg elismert intézménnyé válunk, amely elkötelezett a korunk kihívásainak megoldása iránt.  </a:t>
            </a:r>
          </a:p>
          <a:p>
            <a:r>
              <a:rPr lang="hu-HU" sz="1600" b="1" dirty="0"/>
              <a:t>Értékek:</a:t>
            </a:r>
            <a:r>
              <a:rPr lang="hu-HU" sz="1600" dirty="0"/>
              <a:t> Együttműködés, Rendszerszintű gondolkodás, Kiválóság, Integritás 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16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Alapja a működési kiválóság</a:t>
            </a:r>
          </a:p>
          <a:p>
            <a:endParaRPr lang="hu-HU" dirty="0"/>
          </a:p>
        </p:txBody>
      </p:sp>
      <p:pic>
        <p:nvPicPr>
          <p:cNvPr id="8" name="Kép 7" descr="A képen személy, fedett pályás, ruházat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A0FEC94-D1CF-7AA0-D70C-695EE951D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3" y="135272"/>
            <a:ext cx="11426896" cy="64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0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1CDBDB64-51BB-DD0B-3C52-08EF03BFFC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43" y="473319"/>
            <a:ext cx="3478017" cy="624278"/>
          </a:xfrm>
        </p:spPr>
        <p:txBody>
          <a:bodyPr/>
          <a:lstStyle/>
          <a:p>
            <a:r>
              <a:rPr lang="hu-HU" dirty="0"/>
              <a:t>Pillérek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8D026C-C4B8-A9E0-BFB9-D1B3E92809E4}"/>
              </a:ext>
            </a:extLst>
          </p:cNvPr>
          <p:cNvSpPr txBox="1">
            <a:spLocks/>
          </p:cNvSpPr>
          <p:nvPr/>
        </p:nvSpPr>
        <p:spPr>
          <a:xfrm>
            <a:off x="574040" y="1409065"/>
            <a:ext cx="5181600" cy="4351338"/>
          </a:xfrm>
          <a:prstGeom prst="rect">
            <a:avLst/>
          </a:prstGeom>
        </p:spPr>
        <p:txBody>
          <a:bodyPr t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Multidiszciplinaritás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Nemzetközi jelenlét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Hallgatói jóllét, tervezhető életpálya</a:t>
            </a: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Kutatásközpontúság</a:t>
            </a:r>
          </a:p>
        </p:txBody>
      </p:sp>
      <p:pic>
        <p:nvPicPr>
          <p:cNvPr id="4" name="Tartalom helye 5" descr="A képen diagram, tervezés, clipar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97B4962-4FF4-D735-C7E2-35476DCB6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1" y="791305"/>
            <a:ext cx="1832627" cy="162900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Kép 4" descr="A képen Betűtípus, fehér, sor, Grafik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2FFDED3-0D58-ADDF-5429-AB90DF5D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337" y="2105362"/>
            <a:ext cx="1914961" cy="162900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Kép 6" descr="A képen szöveg, Betűtípus, tervezés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8F25127-93D2-B503-1D57-FB43AE6FE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486" y="3429000"/>
            <a:ext cx="1832626" cy="163852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Kép 9" descr="A képen Grafika, embléma, Betűtípus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E1A4393-89D1-D075-69D9-509451874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337" y="4854300"/>
            <a:ext cx="1914961" cy="163857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36823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C8F7980-D584-D181-3FC4-6E0C82EFE5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1023" y="381563"/>
            <a:ext cx="5530337" cy="603958"/>
          </a:xfrm>
        </p:spPr>
        <p:txBody>
          <a:bodyPr/>
          <a:lstStyle/>
          <a:p>
            <a:r>
              <a:rPr lang="hu-HU" dirty="0"/>
              <a:t>Könyvtári stratégia (2023-27)</a:t>
            </a:r>
          </a:p>
        </p:txBody>
      </p:sp>
      <p:sp>
        <p:nvSpPr>
          <p:cNvPr id="3" name="Tartalom helye 1">
            <a:extLst>
              <a:ext uri="{FF2B5EF4-FFF2-40B4-BE49-F238E27FC236}">
                <a16:creationId xmlns:a16="http://schemas.microsoft.com/office/drawing/2014/main" id="{3A03C01C-0295-896C-C035-4133E56E70B3}"/>
              </a:ext>
            </a:extLst>
          </p:cNvPr>
          <p:cNvSpPr txBox="1">
            <a:spLocks/>
          </p:cNvSpPr>
          <p:nvPr/>
        </p:nvSpPr>
        <p:spPr>
          <a:xfrm>
            <a:off x="467996" y="985521"/>
            <a:ext cx="11256008" cy="549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b="1" dirty="0"/>
              <a:t>Minőségfókuszú</a:t>
            </a:r>
            <a:r>
              <a:rPr lang="hu-HU" sz="1600" dirty="0"/>
              <a:t>, hatékony szolgáltatásait, adat- és szakirodalmi forráskínálatát az egyetemi közösség igényét monitorozva, </a:t>
            </a:r>
            <a:r>
              <a:rPr lang="hu-HU" sz="1600" b="1" dirty="0"/>
              <a:t>visszajelzéseire alapozva</a:t>
            </a:r>
            <a:r>
              <a:rPr lang="hu-HU" sz="1600" dirty="0"/>
              <a:t>, nemzetközi benchmark szerint alakítja.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endParaRPr lang="hu-HU" sz="1600" dirty="0"/>
          </a:p>
          <a:p>
            <a:pPr algn="just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b="1" dirty="0"/>
              <a:t>Kutatástámogató szolgáltatások </a:t>
            </a:r>
            <a:r>
              <a:rPr lang="hu-HU" sz="1600" dirty="0"/>
              <a:t>–  </a:t>
            </a:r>
            <a:r>
              <a:rPr lang="hu-HU" sz="1600" b="1" dirty="0"/>
              <a:t>Tudománymetriai szolgáltatások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endParaRPr lang="hu-HU" sz="1600" dirty="0"/>
          </a:p>
          <a:p>
            <a:pPr algn="just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b="1" dirty="0"/>
              <a:t>Tanulástámogató és oktatástámogató szolgáltatások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endParaRPr lang="hu-HU" sz="1800" b="1" dirty="0"/>
          </a:p>
        </p:txBody>
      </p:sp>
      <p:pic>
        <p:nvPicPr>
          <p:cNvPr id="4" name="Kép 3" descr="A képen személy, ruházat, ember, Emberi ar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2C358FC-87C5-172D-EFD9-571103560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56" y="2963476"/>
            <a:ext cx="8262488" cy="352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5.png">
            <a:extLst>
              <a:ext uri="{FF2B5EF4-FFF2-40B4-BE49-F238E27FC236}">
                <a16:creationId xmlns:a16="http://schemas.microsoft.com/office/drawing/2014/main" id="{AC835E6C-80F8-999B-8670-9C0EEB282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47239"/>
            <a:ext cx="7322894" cy="326136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image3.jpeg">
            <a:extLst>
              <a:ext uri="{FF2B5EF4-FFF2-40B4-BE49-F238E27FC236}">
                <a16:creationId xmlns:a16="http://schemas.microsoft.com/office/drawing/2014/main" id="{FCA1D320-C9BE-EB00-DE0E-686AF7F4A8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2975" y="3308599"/>
            <a:ext cx="7322894" cy="338176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612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80026F7D-19F9-1883-DAE6-2B13DFB08D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686363"/>
            <a:ext cx="4658867" cy="471878"/>
          </a:xfrm>
        </p:spPr>
        <p:txBody>
          <a:bodyPr/>
          <a:lstStyle/>
          <a:p>
            <a:r>
              <a:rPr lang="hu-HU" dirty="0"/>
              <a:t>Szervezeti változások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5BF63A5-3734-A274-89C0-D65717CF303D}"/>
              </a:ext>
            </a:extLst>
          </p:cNvPr>
          <p:cNvSpPr txBox="1"/>
          <p:nvPr/>
        </p:nvSpPr>
        <p:spPr>
          <a:xfrm>
            <a:off x="436417" y="1616133"/>
            <a:ext cx="109427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Cél: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Felhasználói igényekhez (fenntartó, egyetemi közösség) igazodás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Egyszerűbb struktúra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Egyéni kompetenciákra és motivációra alapozó </a:t>
            </a:r>
            <a:r>
              <a:rPr lang="hu-HU" sz="1600" dirty="0" err="1"/>
              <a:t>diverz</a:t>
            </a:r>
            <a:r>
              <a:rPr lang="hu-HU" sz="1600" dirty="0"/>
              <a:t> munkakörök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Projektcsapatok kialakítása – projektmunka erősödése</a:t>
            </a:r>
          </a:p>
          <a:p>
            <a:pPr>
              <a:spcBef>
                <a:spcPts val="1200"/>
              </a:spcBef>
            </a:pPr>
            <a:r>
              <a:rPr lang="hu-HU" sz="1600" dirty="0"/>
              <a:t>Lépések: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Levéltár és Könyvtár összevonása (szenátusi elfogadás 2025. jún.)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Szervezeti felmérések (munkaterheltség és elégedettség, olvasói szolgáltatások) eredményei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Új kollégák belépése (50-48)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Új munka-, és feladatkörök kialakítása (pl. kommunikációs feladatok, kommunikációs és közönségkapcsolati referens, MI konzulens,  tudománymetriai szakértő)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Csapatépítő programok és képzési lehetőségek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7059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1">
            <a:extLst>
              <a:ext uri="{FF2B5EF4-FFF2-40B4-BE49-F238E27FC236}">
                <a16:creationId xmlns:a16="http://schemas.microsoft.com/office/drawing/2014/main" id="{ED787C07-3A18-3C3C-770E-88DF36DECA3F}"/>
              </a:ext>
            </a:extLst>
          </p:cNvPr>
          <p:cNvSpPr txBox="1">
            <a:spLocks/>
          </p:cNvSpPr>
          <p:nvPr/>
        </p:nvSpPr>
        <p:spPr>
          <a:xfrm>
            <a:off x="260863" y="401883"/>
            <a:ext cx="4658867" cy="593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>
                <a:latin typeface="+mj-lt"/>
              </a:rPr>
              <a:t>Minősített Könyvtár</a:t>
            </a:r>
            <a:endParaRPr lang="hu-HU" dirty="0">
              <a:latin typeface="+mj-lt"/>
            </a:endParaRPr>
          </a:p>
        </p:txBody>
      </p:sp>
      <p:sp>
        <p:nvSpPr>
          <p:cNvPr id="7" name="Tartalom helye 1">
            <a:extLst>
              <a:ext uri="{FF2B5EF4-FFF2-40B4-BE49-F238E27FC236}">
                <a16:creationId xmlns:a16="http://schemas.microsoft.com/office/drawing/2014/main" id="{E027952A-FFCC-EA82-FB1A-D9103E74644E}"/>
              </a:ext>
            </a:extLst>
          </p:cNvPr>
          <p:cNvSpPr txBox="1">
            <a:spLocks/>
          </p:cNvSpPr>
          <p:nvPr/>
        </p:nvSpPr>
        <p:spPr>
          <a:xfrm>
            <a:off x="260863" y="854279"/>
            <a:ext cx="8213834" cy="57022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Előzmények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Két kolléga elvégezte a KI releváns (Minőség és innováció a könyvtárban) képzését</a:t>
            </a:r>
          </a:p>
          <a:p>
            <a:pPr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hu-HU" sz="1600" dirty="0"/>
              <a:t>2023. 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Elkezdődött a szükséges dokumentumok begyűjtése, egységes formázása (folyamatleírások, szabályzatok frissítése, stb.)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Elkészült a Minőségügyi kézikönyv (MIT / vezetői testület által nem elfogadott)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Elkészült a partnerlista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Elkészül a szervezeti önértékelés (</a:t>
            </a:r>
            <a:r>
              <a:rPr lang="hu-HU" sz="1600" dirty="0">
                <a:cs typeface="Arial" panose="020B0604020202020204" pitchFamily="34" charset="0"/>
              </a:rPr>
              <a:t>1000 pontból az átlagolt összpontszám 281,4</a:t>
            </a:r>
            <a:r>
              <a:rPr lang="hu-HU" sz="1600" dirty="0"/>
              <a:t>)</a:t>
            </a:r>
          </a:p>
          <a:p>
            <a:pPr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hu-HU" sz="1600" dirty="0"/>
              <a:t>2024. 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Minőségügyi kézikönyv véglegesítés és MIT elfogadása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A dokumentációnak  az egyetemi arculat szerinti dizájnja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Szervezeti önértékelés elkészítése (</a:t>
            </a:r>
            <a:r>
              <a:rPr lang="hu-HU" sz="1600" dirty="0">
                <a:cs typeface="Arial" panose="020B0604020202020204" pitchFamily="34" charset="0"/>
              </a:rPr>
              <a:t>1000 pontból az átlagolt összpontszám 495,95</a:t>
            </a:r>
            <a:r>
              <a:rPr lang="hu-HU" sz="1600" dirty="0"/>
              <a:t>)</a:t>
            </a:r>
          </a:p>
          <a:p>
            <a:pPr>
              <a:lnSpc>
                <a:spcPts val="1800"/>
              </a:lnSpc>
              <a:spcBef>
                <a:spcPts val="1200"/>
              </a:spcBef>
              <a:spcAft>
                <a:spcPts val="600"/>
              </a:spcAft>
            </a:pPr>
            <a:r>
              <a:rPr lang="hu-HU" sz="1600" dirty="0"/>
              <a:t>2025. (2024/25. tanév) pályázat beadása (Munkatervben rögzített cél)</a:t>
            </a:r>
          </a:p>
          <a:p>
            <a: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hu-HU" sz="1600" dirty="0"/>
              <a:t>Szervezeti önértékelés elkészítése (</a:t>
            </a:r>
            <a:r>
              <a:rPr lang="hu-HU" sz="1600" dirty="0">
                <a:cs typeface="Arial" panose="020B0604020202020204" pitchFamily="34" charset="0"/>
              </a:rPr>
              <a:t>1000 pontból az átlagolt összpontszám 623,98</a:t>
            </a:r>
            <a:r>
              <a:rPr lang="hu-HU" sz="1600" dirty="0"/>
              <a:t>)</a:t>
            </a:r>
          </a:p>
          <a:p>
            <a:endParaRPr lang="hu-HU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69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612CB-E115-351F-6EA4-83CF929BA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3ADEFE9-3E3C-4F1C-42F2-5F7D15E929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0863" y="401883"/>
            <a:ext cx="4658867" cy="593798"/>
          </a:xfrm>
        </p:spPr>
        <p:txBody>
          <a:bodyPr/>
          <a:lstStyle/>
          <a:p>
            <a:r>
              <a:rPr lang="hu-HU" dirty="0"/>
              <a:t>Értékelés</a:t>
            </a:r>
          </a:p>
        </p:txBody>
      </p:sp>
      <p:sp>
        <p:nvSpPr>
          <p:cNvPr id="3" name="Tartalom helye 1">
            <a:extLst>
              <a:ext uri="{FF2B5EF4-FFF2-40B4-BE49-F238E27FC236}">
                <a16:creationId xmlns:a16="http://schemas.microsoft.com/office/drawing/2014/main" id="{3BE9FB82-42A8-ED6D-8678-87952D435FD9}"/>
              </a:ext>
            </a:extLst>
          </p:cNvPr>
          <p:cNvSpPr txBox="1">
            <a:spLocks/>
          </p:cNvSpPr>
          <p:nvPr/>
        </p:nvSpPr>
        <p:spPr>
          <a:xfrm>
            <a:off x="935992" y="1198880"/>
            <a:ext cx="11256008" cy="549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000" dirty="0">
              <a:latin typeface="Aptos" panose="020B0004020202020204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715D503-EA39-C7B6-95A8-3DA557D1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411" y="774100"/>
            <a:ext cx="4743450" cy="473392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29FE68E-790E-103E-9B0D-458783C63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74" y="1882583"/>
            <a:ext cx="9144052" cy="25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yitodia_mint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gyéb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artalomjegyzek_diamint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lso_diaminta_oldal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lvalaszto_diamint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izualis_elrendezesi_diamint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zoveges_elrendezesi_diamint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dezet_diamint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epes_elrendezese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Zarodia_mintak">
  <a:themeElements>
    <a:clrScheme name="Corvinus_color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CD59"/>
      </a:accent1>
      <a:accent2>
        <a:srgbClr val="FF4130"/>
      </a:accent2>
      <a:accent3>
        <a:srgbClr val="410500"/>
      </a:accent3>
      <a:accent4>
        <a:srgbClr val="002300"/>
      </a:accent4>
      <a:accent5>
        <a:srgbClr val="FFDED5"/>
      </a:accent5>
      <a:accent6>
        <a:srgbClr val="E1FFD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4696</TotalTime>
  <Words>1068</Words>
  <Application>Microsoft Office PowerPoint</Application>
  <PresentationFormat>Szélesvásznú</PresentationFormat>
  <Paragraphs>150</Paragraphs>
  <Slides>25</Slides>
  <Notes>14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10</vt:i4>
      </vt:variant>
      <vt:variant>
        <vt:lpstr>Diacímek</vt:lpstr>
      </vt:variant>
      <vt:variant>
        <vt:i4>25</vt:i4>
      </vt:variant>
    </vt:vector>
  </HeadingPairs>
  <TitlesOfParts>
    <vt:vector size="39" baseType="lpstr">
      <vt:lpstr>Aptos</vt:lpstr>
      <vt:lpstr>Arial</vt:lpstr>
      <vt:lpstr>Calibri</vt:lpstr>
      <vt:lpstr>Georgia</vt:lpstr>
      <vt:lpstr>Nyitodia_mintak</vt:lpstr>
      <vt:lpstr>Tartalomjegyzek_diamintak</vt:lpstr>
      <vt:lpstr>Belso_diaminta_oldalak</vt:lpstr>
      <vt:lpstr>Elvalaszto_diamintak</vt:lpstr>
      <vt:lpstr>Vizualis_elrendezesi_diamintak</vt:lpstr>
      <vt:lpstr>Szoveges_elrendezesi_diamintak</vt:lpstr>
      <vt:lpstr>Idezet_diamintak</vt:lpstr>
      <vt:lpstr>Kepes_elrendezesek</vt:lpstr>
      <vt:lpstr>Zarodia_mintak</vt:lpstr>
      <vt:lpstr>Egyéb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Microsoft Office User</dc:creator>
  <cp:lastModifiedBy>Kálmán Rita</cp:lastModifiedBy>
  <cp:revision>137</cp:revision>
  <dcterms:created xsi:type="dcterms:W3CDTF">2025-04-10T12:28:01Z</dcterms:created>
  <dcterms:modified xsi:type="dcterms:W3CDTF">2026-03-27T12:43:54Z</dcterms:modified>
</cp:coreProperties>
</file>