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4"/>
  </p:notesMasterIdLst>
  <p:sldIdLst>
    <p:sldId id="266" r:id="rId6"/>
    <p:sldId id="268" r:id="rId7"/>
    <p:sldId id="270" r:id="rId8"/>
    <p:sldId id="279" r:id="rId9"/>
    <p:sldId id="282" r:id="rId10"/>
    <p:sldId id="276" r:id="rId11"/>
    <p:sldId id="284" r:id="rId12"/>
    <p:sldId id="285" r:id="rId13"/>
    <p:sldId id="283" r:id="rId14"/>
    <p:sldId id="277" r:id="rId15"/>
    <p:sldId id="271" r:id="rId16"/>
    <p:sldId id="286" r:id="rId17"/>
    <p:sldId id="288" r:id="rId18"/>
    <p:sldId id="287" r:id="rId19"/>
    <p:sldId id="275" r:id="rId20"/>
    <p:sldId id="290" r:id="rId21"/>
    <p:sldId id="289" r:id="rId22"/>
    <p:sldId id="261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Könyvtárlátogatók száma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Munka1!$B$2:$B$17</c:f>
              <c:numCache>
                <c:formatCode>General</c:formatCode>
                <c:ptCount val="16"/>
                <c:pt idx="0">
                  <c:v>1980</c:v>
                </c:pt>
                <c:pt idx="1">
                  <c:v>2094</c:v>
                </c:pt>
                <c:pt idx="2">
                  <c:v>1895</c:v>
                </c:pt>
                <c:pt idx="3">
                  <c:v>1843</c:v>
                </c:pt>
                <c:pt idx="4">
                  <c:v>1846</c:v>
                </c:pt>
                <c:pt idx="5">
                  <c:v>1514</c:v>
                </c:pt>
                <c:pt idx="6">
                  <c:v>769</c:v>
                </c:pt>
                <c:pt idx="7">
                  <c:v>1104</c:v>
                </c:pt>
                <c:pt idx="8">
                  <c:v>945</c:v>
                </c:pt>
                <c:pt idx="9">
                  <c:v>691</c:v>
                </c:pt>
                <c:pt idx="10">
                  <c:v>367</c:v>
                </c:pt>
                <c:pt idx="11">
                  <c:v>496</c:v>
                </c:pt>
                <c:pt idx="12">
                  <c:v>811</c:v>
                </c:pt>
                <c:pt idx="13">
                  <c:v>441</c:v>
                </c:pt>
                <c:pt idx="14">
                  <c:v>483</c:v>
                </c:pt>
                <c:pt idx="15">
                  <c:v>466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01-499C-BBE5-910F210B571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77891839"/>
        <c:axId val="1577890175"/>
      </c:lineChart>
      <c:catAx>
        <c:axId val="1577891839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77890175"/>
        <c:crosses val="autoZero"/>
        <c:auto val="1"/>
        <c:lblAlgn val="ctr"/>
        <c:lblOffset val="100"/>
        <c:noMultiLvlLbl val="0"/>
      </c:catAx>
      <c:valAx>
        <c:axId val="1577890175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77891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FEF89-7A28-4DED-9871-3B607BBA4352}" type="datetimeFigureOut">
              <a:t>2026.03.27.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967F9-5014-4C2D-8600-983545AB2B6E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287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>
                <a:solidFill>
                  <a:srgbClr val="44546A"/>
                </a:solidFill>
              </a:rPr>
              <a:t>Célunk: Könyvtár- és információtudományi információs központtá válni. Akár újszerű szolgáltatások bevezetése segítségével is!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967F9-5014-4C2D-8600-983545AB2B6E}" type="slidenum"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983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Feladata</a:t>
            </a:r>
            <a:r>
              <a:rPr lang="en-US">
                <a:ea typeface="Calibri"/>
                <a:cs typeface="Calibri"/>
              </a:rPr>
              <a:t>-e </a:t>
            </a:r>
            <a:r>
              <a:rPr lang="en-US" err="1">
                <a:ea typeface="Calibri"/>
                <a:cs typeface="Calibri"/>
              </a:rPr>
              <a:t>egy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szakkönyvtárnak</a:t>
            </a:r>
            <a:r>
              <a:rPr lang="en-US">
                <a:ea typeface="Calibri"/>
                <a:cs typeface="Calibri"/>
              </a:rPr>
              <a:t> pl. a </a:t>
            </a:r>
            <a:r>
              <a:rPr lang="en-US" err="1">
                <a:ea typeface="Calibri"/>
                <a:cs typeface="Calibri"/>
              </a:rPr>
              <a:t>szakmai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információterjesztés</a:t>
            </a:r>
            <a:r>
              <a:rPr lang="en-US">
                <a:ea typeface="Calibri"/>
                <a:cs typeface="Calibri"/>
              </a:rPr>
              <a:t>? A KI-nak </a:t>
            </a:r>
            <a:r>
              <a:rPr lang="en-US" err="1">
                <a:ea typeface="Calibri"/>
                <a:cs typeface="Calibri"/>
              </a:rPr>
              <a:t>igen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és</a:t>
            </a:r>
            <a:r>
              <a:rPr lang="en-US">
                <a:ea typeface="Calibri"/>
                <a:cs typeface="Calibri"/>
              </a:rPr>
              <a:t> a KSZK a KI </a:t>
            </a:r>
            <a:r>
              <a:rPr lang="en-US" err="1">
                <a:ea typeface="Calibri"/>
                <a:cs typeface="Calibri"/>
              </a:rPr>
              <a:t>osztálya</a:t>
            </a:r>
            <a:r>
              <a:rPr lang="en-US">
                <a:ea typeface="Calibri"/>
                <a:cs typeface="Calibri"/>
              </a:rPr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967F9-5014-4C2D-8600-983545AB2B6E}" type="slidenum"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956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>
                <a:solidFill>
                  <a:srgbClr val="44546A"/>
                </a:solidFill>
              </a:rPr>
              <a:t>Jógyakorlatok, példák (A Könyvtári Intézet Minőségmenedzsment Osztályának Jógyakorlat-gyűjteménye ad rá választ). Mi érdekli a felhasználókat és hogyan tudnánk közvetíteni feléjük jobban, mint ahogy eddig tettük?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967F9-5014-4C2D-8600-983545AB2B6E}" type="slidenum"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689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Itt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szerepelt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először</a:t>
            </a:r>
            <a:r>
              <a:rPr lang="en-US">
                <a:ea typeface="Calibri"/>
                <a:cs typeface="Calibri"/>
              </a:rPr>
              <a:t> a </a:t>
            </a:r>
            <a:r>
              <a:rPr lang="en-US" err="1">
                <a:ea typeface="Calibri"/>
                <a:cs typeface="Calibri"/>
              </a:rPr>
              <a:t>Könyvtárosok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dolgozószobája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név</a:t>
            </a:r>
            <a:r>
              <a:rPr lang="hu-HU">
                <a:ea typeface="Calibri"/>
                <a:cs typeface="Calibri"/>
              </a:rPr>
              <a:t>, Hegyközi Ilona jóvoltából. A nevet</a:t>
            </a:r>
            <a:r>
              <a:rPr lang="en-US">
                <a:ea typeface="Calibri"/>
                <a:cs typeface="Calibri"/>
              </a:rPr>
              <a:t> 2025. </a:t>
            </a:r>
            <a:r>
              <a:rPr lang="en-US" err="1">
                <a:ea typeface="Calibri"/>
                <a:cs typeface="Calibri"/>
              </a:rPr>
              <a:t>óta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tudatosan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használunk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minden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újabb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szakmai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közérdekű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információszolgáltatásunknál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hu-HU">
                <a:ea typeface="Calibri"/>
                <a:cs typeface="Calibri"/>
              </a:rPr>
              <a:t>A név végül 2024-ben k</a:t>
            </a:r>
            <a:r>
              <a:rPr lang="en-US" err="1">
                <a:ea typeface="Calibri"/>
                <a:cs typeface="Calibri"/>
              </a:rPr>
              <a:t>apott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egy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logót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egy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arculatot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melyet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az</a:t>
            </a:r>
            <a:r>
              <a:rPr lang="en-US">
                <a:ea typeface="Calibri"/>
                <a:cs typeface="Calibri"/>
              </a:rPr>
              <a:t> OSZK </a:t>
            </a:r>
            <a:r>
              <a:rPr lang="en-US" err="1">
                <a:ea typeface="Calibri"/>
                <a:cs typeface="Calibri"/>
              </a:rPr>
              <a:t>grafikusa</a:t>
            </a:r>
            <a:r>
              <a:rPr lang="en-US">
                <a:ea typeface="Calibri"/>
                <a:cs typeface="Calibri"/>
              </a:rPr>
              <a:t>, Kóbor Szilvia </a:t>
            </a:r>
            <a:r>
              <a:rPr lang="en-US" err="1">
                <a:ea typeface="Calibri"/>
                <a:cs typeface="Calibri"/>
              </a:rPr>
              <a:t>tervezett</a:t>
            </a:r>
            <a:r>
              <a:rPr lang="en-US">
                <a:ea typeface="Calibri"/>
                <a:cs typeface="Calibri"/>
              </a:rPr>
              <a:t> a </a:t>
            </a:r>
            <a:r>
              <a:rPr lang="en-US" err="1">
                <a:ea typeface="Calibri"/>
                <a:cs typeface="Calibri"/>
              </a:rPr>
              <a:t>korábbi</a:t>
            </a:r>
            <a:r>
              <a:rPr lang="en-US">
                <a:ea typeface="Calibri"/>
                <a:cs typeface="Calibri"/>
              </a:rPr>
              <a:t> KSZK-</a:t>
            </a:r>
            <a:r>
              <a:rPr lang="en-US" err="1">
                <a:ea typeface="Calibri"/>
                <a:cs typeface="Calibri"/>
              </a:rPr>
              <a:t>logó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színeinek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felhasználásával</a:t>
            </a:r>
            <a:r>
              <a:rPr lang="en-US">
                <a:ea typeface="Calibri"/>
                <a:cs typeface="Calibri"/>
              </a:rPr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967F9-5014-4C2D-8600-983545AB2B6E}" type="slidenum"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898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Legyen állandó, legyenek mindig meghívottak, lehetőleg változatos szakmai közérdekű témákban.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967F9-5014-4C2D-8600-983545AB2B6E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455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9521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DBBDD2D7-D3B0-45C7-9344-5D7F6F73C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611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20BC363C-1F70-4243-A643-F919EDEFC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159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106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35C07106-F840-46FC-9B5E-95D0FC124E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7261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420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3">
            <a:extLst>
              <a:ext uri="{FF2B5EF4-FFF2-40B4-BE49-F238E27FC236}">
                <a16:creationId xmlns:a16="http://schemas.microsoft.com/office/drawing/2014/main" id="{4B307AA4-7486-4ADE-B178-3A362C4364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977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3">
            <a:extLst>
              <a:ext uri="{FF2B5EF4-FFF2-40B4-BE49-F238E27FC236}">
                <a16:creationId xmlns:a16="http://schemas.microsoft.com/office/drawing/2014/main" id="{938818EB-8D61-4310-AE6D-852CFE3BD0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440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66217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6582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>
            <a:extLst>
              <a:ext uri="{FF2B5EF4-FFF2-40B4-BE49-F238E27FC236}">
                <a16:creationId xmlns:a16="http://schemas.microsoft.com/office/drawing/2014/main" id="{48D2D4CE-4F66-471E-AA9A-EEC43B473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2157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3">
            <a:extLst>
              <a:ext uri="{FF2B5EF4-FFF2-40B4-BE49-F238E27FC236}">
                <a16:creationId xmlns:a16="http://schemas.microsoft.com/office/drawing/2014/main" id="{3FA21EEE-A9C2-47AB-BC92-F6A59D6C26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708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E8DD6896-53A5-4327-9875-7ED88D92A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4569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3">
            <a:extLst>
              <a:ext uri="{FF2B5EF4-FFF2-40B4-BE49-F238E27FC236}">
                <a16:creationId xmlns:a16="http://schemas.microsoft.com/office/drawing/2014/main" id="{4F9304EB-0D65-43F9-9533-D5839984A1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8785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0904BFAB-22B0-492C-9F28-4141A3131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337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0510F2D7-9D69-41EB-A197-90452EC4E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302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0945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A9E0AB70-9B5C-4C31-A572-467DB61DD9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05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3">
            <a:extLst>
              <a:ext uri="{FF2B5EF4-FFF2-40B4-BE49-F238E27FC236}">
                <a16:creationId xmlns:a16="http://schemas.microsoft.com/office/drawing/2014/main" id="{EADEB950-908D-40F1-A9F1-1561D6BF1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34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F47C0A87-0066-408E-880F-088B0F3AD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66217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249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>
            <a:extLst>
              <a:ext uri="{FF2B5EF4-FFF2-40B4-BE49-F238E27FC236}">
                <a16:creationId xmlns:a16="http://schemas.microsoft.com/office/drawing/2014/main" id="{627F6C2F-B2A7-42A5-A61A-1535C9AAB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921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942A860F-41F4-4C29-ABA4-58BF0D478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473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CEBAF1E5-C199-49C3-A2C9-2BA7444EF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652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6B50488F-18BF-4723-9318-B42C7EFB4E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ED4C706-CD9D-4583-A935-22B39AB35A1E}" type="datetimeFigureOut">
              <a:rPr lang="hu-HU" smtClean="0"/>
              <a:pPr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B942F4-7C9B-445F-A07F-288174DF38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303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B61E8FDB-31BE-4B2F-82BF-C6B9773684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1"/>
            <a:ext cx="12192000" cy="68511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ED4C706-CD9D-4583-A935-22B39AB35A1E}" type="datetimeFigureOut">
              <a:rPr lang="hu-HU" smtClean="0"/>
              <a:pPr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B942F4-7C9B-445F-A07F-288174DF38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09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pa.oszk.hu/06100/06118" TargetMode="External"/><Relationship Id="rId2" Type="http://schemas.openxmlformats.org/officeDocument/2006/relationships/hyperlink" Target="https://ki.oszk.hu/konyvtartudomanyi-szakkonyvtar-hirlevele-archivu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ek.oszk.hu/28800/28885/" TargetMode="External"/><Relationship Id="rId2" Type="http://schemas.openxmlformats.org/officeDocument/2006/relationships/hyperlink" Target="https://www.youtube.com/watch?v=MJNnijDwNlU&amp;list=PLF4eL1Wc_L93Zx6ZvKPHviZ_GyPzvXNH5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96480F-C14D-4FDD-AF15-7A5B983F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7"/>
            <a:ext cx="10515600" cy="3410479"/>
          </a:xfrm>
        </p:spPr>
        <p:txBody>
          <a:bodyPr>
            <a:normAutofit/>
          </a:bodyPr>
          <a:lstStyle/>
          <a:p>
            <a:r>
              <a:rPr lang="hu-HU">
                <a:ea typeface="Calibri Light"/>
                <a:cs typeface="Calibri Light"/>
              </a:rPr>
              <a:t>Könyvtárosok dolgozószobája </a:t>
            </a:r>
            <a:r>
              <a:rPr lang="hu-HU">
                <a:solidFill>
                  <a:srgbClr val="44546A"/>
                </a:solidFill>
                <a:latin typeface="Calibri Light"/>
                <a:ea typeface="Calibri Light"/>
                <a:cs typeface="Calibri Light"/>
              </a:rPr>
              <a:t>–</a:t>
            </a:r>
            <a:r>
              <a:rPr lang="hu-HU">
                <a:ea typeface="Calibri Light"/>
                <a:cs typeface="Calibri Light"/>
              </a:rPr>
              <a:t> egy brand születése</a:t>
            </a:r>
            <a:br>
              <a:rPr lang="hu-HU">
                <a:cs typeface="Calibri Light" panose="020F0302020204030204"/>
              </a:rPr>
            </a:br>
            <a:r>
              <a:rPr lang="hu-HU">
                <a:cs typeface="Calibri Light" panose="020F0302020204030204"/>
              </a:rPr>
              <a:t>2026. március 30.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4909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>
            <a:extLst>
              <a:ext uri="{FF2B5EF4-FFF2-40B4-BE49-F238E27FC236}">
                <a16:creationId xmlns:a16="http://schemas.microsoft.com/office/drawing/2014/main" id="{82219BA3-87F1-7355-211B-3502F4897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492" y="1466850"/>
            <a:ext cx="7708817" cy="489545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>
                <a:latin typeface="+mj-lt"/>
                <a:cs typeface="Calibri Light"/>
              </a:rPr>
              <a:t>Szakmai hírek szolgáltatása a KSZK honlapján, FB-oldalán és FB-csoportjában.</a:t>
            </a:r>
            <a:endParaRPr lang="en-US" sz="2000">
              <a:latin typeface="+mj-lt"/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A járványhelyzet idején nagyobb aktvitás volt.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A járvány után megcsappant a kedv és az érdeklődés is, dolgozói létszámcsökkenés miatt a kivitelezés is nehézkes volt.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Megoldás 2023-24-ben: A KI egésze gyűjti és írja a híreket.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2025-ben sikerült egy főállású munkatársat kifejezetten a KSZK webes megjelenéseinek, köztük a híranyag összeállítására és a technikai kivitelezésre ráállítani, azóta a hírek stílusa, szerkezete egységesebb, a források folyamatos figyelése biztosított.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Források: külföldi és hazai szakmai levelezőlisták, online könyvtár- és információtudományi magazinok, weboldalak.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Szeptember végén indult a KSZK Hírlevél szolgáltatása is, benne szakmai hírekkel, trendekkel itthonról és a nagyvilágból, valamint olyan állandó rovatokkal, mint a Gyermekirodalmi adatbázis és a Fölöspéldánylisták újdonságai, a külföldi és hazai könyvtárszakmai események, a KI képzéseiről szóló tájékoztatás.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Archiválva a KSZK honlapján (</a:t>
            </a: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  <a:hlinkClick r:id="rId2"/>
              </a:rPr>
              <a:t>https://ki.oszk.hu/konyvtartudomanyi-szakkonyvtar-hirlevele-archivum</a:t>
            </a: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) és az EPA-ban (</a:t>
            </a: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  <a:hlinkClick r:id="rId3"/>
              </a:rPr>
              <a:t>https://epa.oszk.hu/06100/06118</a:t>
            </a: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)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Hatása: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378 feliratkozó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2025-ben tízezer feletti honlaplátogatottsági adat (kb. megduplázódott az előző évhez képest).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750A76-7306-87D9-D620-A158AF9F087C}"/>
              </a:ext>
            </a:extLst>
          </p:cNvPr>
          <p:cNvSpPr txBox="1">
            <a:spLocks/>
          </p:cNvSpPr>
          <p:nvPr/>
        </p:nvSpPr>
        <p:spPr>
          <a:xfrm>
            <a:off x="3284506" y="495692"/>
            <a:ext cx="4832803" cy="9711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err="1">
                <a:latin typeface="+mj-lt"/>
                <a:ea typeface="+mj-ea"/>
                <a:cs typeface="Calibri Light"/>
              </a:rPr>
              <a:t>Hírszolgáltatás</a:t>
            </a:r>
            <a:endParaRPr lang="hu-HU" sz="4400">
              <a:latin typeface="+mj-lt"/>
              <a:ea typeface="+mj-ea"/>
              <a:cs typeface="Calibri Light"/>
            </a:endParaRPr>
          </a:p>
          <a:p>
            <a:pPr marL="0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E9C50B6-B9E0-4DCF-8A8C-3F2B17E4C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267" y="1323975"/>
            <a:ext cx="3777901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1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8CD9EE70-293B-475B-A6E6-82A43FC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87" y="198328"/>
            <a:ext cx="5207002" cy="3705617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6BCD9B7-5956-D6DF-6BF8-0C0D49ED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82861" cy="1356878"/>
          </a:xfrm>
        </p:spPr>
        <p:txBody>
          <a:bodyPr/>
          <a:lstStyle/>
          <a:p>
            <a:r>
              <a:rPr lang="hu-HU">
                <a:ea typeface="Calibri Light"/>
                <a:cs typeface="Calibri Light"/>
              </a:rPr>
              <a:t>Programok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AC237-10A5-4AAB-58DB-5F287F589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750" y="1827903"/>
            <a:ext cx="4695825" cy="17058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000" err="1">
                <a:latin typeface="+mj-lt"/>
                <a:cs typeface="Calibri Light"/>
              </a:rPr>
              <a:t>Múzéj</a:t>
            </a:r>
            <a:endParaRPr lang="hu-HU" sz="2000">
              <a:latin typeface="+mj-lt"/>
              <a:cs typeface="Calibri Ligh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XVI. ELTE Könyvtári Nap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Könyvbemutatók (ad hoc)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Könyvtárosok dolgozószobája kerekasztalbeszélgetés-sorozat</a:t>
            </a:r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5A16C09-BA38-1814-D2BD-D5FCE73A2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033" y="2045918"/>
            <a:ext cx="3065577" cy="460331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94F8078-896C-C1A6-6F6D-4498F26F02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5" t="3077" r="1461" b="3077"/>
          <a:stretch>
            <a:fillRect/>
          </a:stretch>
        </p:blipFill>
        <p:spPr>
          <a:xfrm>
            <a:off x="187108" y="3747501"/>
            <a:ext cx="4876490" cy="255651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332D4D2-D9BD-C598-9CC4-B8EE5C2C6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951" y="4176451"/>
            <a:ext cx="3711358" cy="247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2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>
            <a:extLst>
              <a:ext uri="{FF2B5EF4-FFF2-40B4-BE49-F238E27FC236}">
                <a16:creationId xmlns:a16="http://schemas.microsoft.com/office/drawing/2014/main" id="{82219BA3-87F1-7355-211B-3502F4897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491" y="2135523"/>
            <a:ext cx="11009151" cy="3831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2024-ben kísérleti jelleggel 2 beszélgetés (Közgyűjteményi szakkönyvtárak és az RDA szabvány)</a:t>
            </a:r>
            <a:endParaRPr lang="hu-HU"/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2025-ben 16, (3 MI-téma, gyermekkönyvtárak, helyismereti gyűjtemények, évértékelő, Pest megyei könyvtárak, közgyűjteményi digitalizálás, zöldkönyvtárak és könyvtár az irodalomban az első évadban, míg 1 MI, könyvtárosképzés, könyvtáros folyóiratok, könyvtáros utazások, 25 éves KI, könyvtár a színpadon és filmeken voltak a második évad 2025-ös témái)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2026-ban eddig 5 beszélgetés volt, (</a:t>
            </a:r>
            <a:r>
              <a:rPr lang="hu-HU" sz="2000" err="1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citizen</a:t>
            </a: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 </a:t>
            </a:r>
            <a:r>
              <a:rPr lang="hu-HU" sz="2000" err="1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science</a:t>
            </a: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, évértékelő, Könyvtári Kihívás pályázat, irodalomterápia és újabb könyvtáros utazók). További tervek a második évadra: nemzetiségi könyvellátás, AI-jogi-tudatosság a munkahelyeken, közgyűjteményi szakkönyvtárak, kistelepülési könyvtárak, olvasásnépszerűsítés a közösségi média korában és a könyvtáros rendezvények)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750A76-7306-87D9-D620-A158AF9F087C}"/>
              </a:ext>
            </a:extLst>
          </p:cNvPr>
          <p:cNvSpPr txBox="1">
            <a:spLocks/>
          </p:cNvSpPr>
          <p:nvPr/>
        </p:nvSpPr>
        <p:spPr>
          <a:xfrm>
            <a:off x="3284506" y="495692"/>
            <a:ext cx="6049994" cy="9711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4400">
                <a:latin typeface="+mj-lt"/>
                <a:ea typeface="+mj-ea"/>
                <a:cs typeface="Calibri Light"/>
              </a:rPr>
              <a:t>Kerekasztal-beszélgetések</a:t>
            </a:r>
          </a:p>
          <a:p>
            <a:pPr marL="0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1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>
            <a:extLst>
              <a:ext uri="{FF2B5EF4-FFF2-40B4-BE49-F238E27FC236}">
                <a16:creationId xmlns:a16="http://schemas.microsoft.com/office/drawing/2014/main" id="{82219BA3-87F1-7355-211B-3502F4897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491" y="2135523"/>
            <a:ext cx="7897309" cy="38313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Egy évad szeptembertől következő júniusig tart.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Helyszín általában a KSZK, de külső helyszínekre is szívesen megyünk (Ceglédbercel, PEMEKSZ meghívására és a Vándorgyűlésre készülünk).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A videófelvételek visszanézhetők az OSZK </a:t>
            </a:r>
            <a:r>
              <a:rPr lang="hu-HU" sz="2000" err="1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Youtube</a:t>
            </a: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-csatornájának </a:t>
            </a:r>
            <a:r>
              <a:rPr lang="hu-HU" sz="2000" i="1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Könyvtárosok dolgozószobája</a:t>
            </a: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 c. lejátszási listáján: </a:t>
            </a: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  <a:hlinkClick r:id="rId2"/>
              </a:rPr>
              <a:t>https://www.youtube.com/watch?v=MJNnijDwNlU&amp;list=PLF4eL1Wc_L93Zx6ZvKPHviZ_GyPzvXNH5</a:t>
            </a:r>
            <a:r>
              <a:rPr lang="hu-HU" sz="2000">
                <a:solidFill>
                  <a:srgbClr val="44546A"/>
                </a:solidFill>
                <a:latin typeface="+mj-lt"/>
                <a:ea typeface="Calibri Light" panose="020F0302020204030204"/>
                <a:cs typeface="Calibri Light"/>
              </a:rPr>
              <a:t> </a:t>
            </a:r>
            <a:endParaRPr lang="hu-HU" sz="2000">
              <a:solidFill>
                <a:srgbClr val="44546A"/>
              </a:solidFill>
              <a:latin typeface="Calibri Light" panose="020F0302020204030204"/>
              <a:ea typeface="Calibri Light" panose="020F0302020204030204"/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Az egy évadba tartozó beszélgetések leirataiból könyvsorozatot szerkesztünk. Első kötete ingyenesen elérhető a MEK-ben: </a:t>
            </a:r>
            <a:r>
              <a:rPr lang="hu-HU" sz="20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  <a:hlinkClick r:id="rId3"/>
              </a:rPr>
              <a:t>https://mek.oszk.hu/28800/28885/</a:t>
            </a:r>
            <a:r>
              <a:rPr lang="hu-HU" sz="20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0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Hatása: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2025. december 31-ig több, mint 3000-es megtekintés.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16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Megnőtt az ismeretségünk, pozitív visszajelzéseket kapunk és sok mosolyt és biztatást, ahol megjelenünk.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750A76-7306-87D9-D620-A158AF9F087C}"/>
              </a:ext>
            </a:extLst>
          </p:cNvPr>
          <p:cNvSpPr txBox="1">
            <a:spLocks/>
          </p:cNvSpPr>
          <p:nvPr/>
        </p:nvSpPr>
        <p:spPr>
          <a:xfrm>
            <a:off x="3284506" y="495692"/>
            <a:ext cx="6049994" cy="9711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4400">
                <a:latin typeface="+mj-lt"/>
                <a:ea typeface="+mj-ea"/>
                <a:cs typeface="Calibri Light"/>
              </a:rPr>
              <a:t>Kerekasztal-beszélgetések</a:t>
            </a:r>
          </a:p>
          <a:p>
            <a:pPr marL="0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CACBCEE-C1C3-4A93-AD68-C2EB40239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063" y="1641390"/>
            <a:ext cx="3404446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8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750A76-7306-87D9-D620-A158AF9F087C}"/>
              </a:ext>
            </a:extLst>
          </p:cNvPr>
          <p:cNvSpPr txBox="1">
            <a:spLocks/>
          </p:cNvSpPr>
          <p:nvPr/>
        </p:nvSpPr>
        <p:spPr>
          <a:xfrm>
            <a:off x="3284506" y="495692"/>
            <a:ext cx="6049994" cy="9711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4400">
                <a:latin typeface="+mj-lt"/>
                <a:ea typeface="+mj-ea"/>
                <a:cs typeface="Calibri Light"/>
              </a:rPr>
              <a:t>Kerekasztal-beszélgetések</a:t>
            </a:r>
          </a:p>
          <a:p>
            <a:pPr marL="0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011407E-3936-4952-8DC4-340FFC57D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76" y="1333500"/>
            <a:ext cx="10081391" cy="4895849"/>
          </a:xfrm>
          <a:prstGeom prst="rect">
            <a:avLst/>
          </a:prstGeom>
          <a:solidFill>
            <a:prstClr val="white">
              <a:alpha val="70000"/>
            </a:prstClr>
          </a:solidFill>
        </p:spPr>
      </p:pic>
    </p:spTree>
    <p:extLst>
      <p:ext uri="{BB962C8B-B14F-4D97-AF65-F5344CB8AC3E}">
        <p14:creationId xmlns:p14="http://schemas.microsoft.com/office/powerpoint/2010/main" val="233230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BCD9B7-5956-D6DF-6BF8-0C0D49ED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49325"/>
          </a:xfrm>
        </p:spPr>
        <p:txBody>
          <a:bodyPr>
            <a:normAutofit/>
          </a:bodyPr>
          <a:lstStyle/>
          <a:p>
            <a:r>
              <a:rPr lang="hu-HU">
                <a:ea typeface="Calibri Light"/>
                <a:cs typeface="Calibri Light"/>
              </a:rPr>
              <a:t>További online szolgáltatások tervben</a:t>
            </a:r>
            <a:endParaRPr lang="hu-HU">
              <a:cs typeface="Calibri Ligh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AC237-10A5-4AAB-58DB-5F287F589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05927"/>
            <a:ext cx="10515599" cy="4161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2400">
                <a:latin typeface="+mj-lt"/>
                <a:cs typeface="Calibri Light"/>
              </a:rPr>
              <a:t>A könyvtárosok dolgozószobája először a virtuális térben létezett, de még van mit tenni itt is: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>
                <a:latin typeface="+mj-lt"/>
                <a:cs typeface="Calibri Light"/>
              </a:rPr>
              <a:t>Terv a további közösségi médiafelületeken való megjelenés és a KSZK-hoz, KI-</a:t>
            </a:r>
            <a:r>
              <a:rPr lang="hu-HU" sz="2400" err="1">
                <a:latin typeface="+mj-lt"/>
                <a:cs typeface="Calibri Light"/>
              </a:rPr>
              <a:t>hez</a:t>
            </a:r>
            <a:r>
              <a:rPr lang="hu-HU" sz="2400">
                <a:latin typeface="+mj-lt"/>
                <a:cs typeface="Calibri Light"/>
              </a:rPr>
              <a:t> kötődő webes források (honlap, </a:t>
            </a:r>
            <a:r>
              <a:rPr lang="hu-HU" sz="2400" err="1">
                <a:latin typeface="+mj-lt"/>
                <a:cs typeface="Calibri Light"/>
              </a:rPr>
              <a:t>wikipédia</a:t>
            </a:r>
            <a:r>
              <a:rPr lang="hu-HU" sz="2400">
                <a:latin typeface="+mj-lt"/>
                <a:cs typeface="Calibri Light"/>
              </a:rPr>
              <a:t>-oldalak) karbantartása.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err="1">
                <a:latin typeface="+mj-lt"/>
                <a:cs typeface="Calibri Light"/>
              </a:rPr>
              <a:t>Referensz</a:t>
            </a:r>
            <a:r>
              <a:rPr lang="hu-HU" sz="2400">
                <a:latin typeface="+mj-lt"/>
                <a:cs typeface="Calibri Light"/>
              </a:rPr>
              <a:t>-bibliográfiák szerkesztése és közzététele.</a:t>
            </a:r>
          </a:p>
        </p:txBody>
      </p:sp>
    </p:spTree>
    <p:extLst>
      <p:ext uri="{BB962C8B-B14F-4D97-AF65-F5344CB8AC3E}">
        <p14:creationId xmlns:p14="http://schemas.microsoft.com/office/powerpoint/2010/main" val="3834015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BCD9B7-5956-D6DF-6BF8-0C0D49ED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949325"/>
          </a:xfrm>
        </p:spPr>
        <p:txBody>
          <a:bodyPr>
            <a:normAutofit/>
          </a:bodyPr>
          <a:lstStyle/>
          <a:p>
            <a:r>
              <a:rPr lang="hu-HU">
                <a:ea typeface="Calibri Light"/>
                <a:cs typeface="Calibri Light"/>
              </a:rPr>
              <a:t>A fizikai környezet átalakítása</a:t>
            </a:r>
            <a:endParaRPr lang="hu-HU">
              <a:cs typeface="Calibri Ligh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AC237-10A5-4AAB-58DB-5F287F589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05927"/>
            <a:ext cx="10515599" cy="4161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2400">
                <a:latin typeface="+mj-lt"/>
                <a:cs typeface="Calibri Light"/>
              </a:rPr>
              <a:t>A fizikai könyvtári tér csinosítását is már elkezdtük, de itt is vannak terveink: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>
                <a:latin typeface="+mj-lt"/>
                <a:cs typeface="Calibri Light"/>
              </a:rPr>
              <a:t>Olvasó (könyvtáros)barát munkakörnyezet kialakítása – egyéni és csoportos kutatáshoz, tanuláshoz.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>
                <a:latin typeface="+mj-lt"/>
                <a:cs typeface="Calibri Light"/>
              </a:rPr>
              <a:t>Galéria megnyitása az olvasók előtt – kb. 80 ezer kötet átmozgatása révén.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>
                <a:latin typeface="+mj-lt"/>
                <a:cs typeface="Calibri Light"/>
              </a:rPr>
              <a:t>Könyvtáros eszközök </a:t>
            </a:r>
            <a:r>
              <a:rPr lang="hu-HU" sz="2400" err="1">
                <a:latin typeface="+mj-lt"/>
                <a:cs typeface="Calibri Light"/>
              </a:rPr>
              <a:t>minimúzeumának</a:t>
            </a:r>
            <a:r>
              <a:rPr lang="hu-HU" sz="2400">
                <a:latin typeface="+mj-lt"/>
                <a:cs typeface="Calibri Light"/>
              </a:rPr>
              <a:t> látványosabb elhelyezése.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>
                <a:latin typeface="+mj-lt"/>
                <a:cs typeface="Calibri Light"/>
              </a:rPr>
              <a:t>Tervben van: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új tájékoztató táblák, feliratrendszer, polcjelölők – szintén a jól bevált </a:t>
            </a:r>
            <a:r>
              <a:rPr lang="hu-HU" sz="2000" err="1">
                <a:latin typeface="+mj-lt"/>
                <a:cs typeface="Calibri Light"/>
              </a:rPr>
              <a:t>brand</a:t>
            </a:r>
            <a:r>
              <a:rPr lang="hu-HU" sz="2000">
                <a:latin typeface="+mj-lt"/>
                <a:cs typeface="Calibri Light"/>
              </a:rPr>
              <a:t> stílusában,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egységes, egy helyen hozzáférhető gyűjtemény,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a rendezvényeknek állandó tér biztosítása.</a:t>
            </a:r>
          </a:p>
        </p:txBody>
      </p:sp>
    </p:spTree>
    <p:extLst>
      <p:ext uri="{BB962C8B-B14F-4D97-AF65-F5344CB8AC3E}">
        <p14:creationId xmlns:p14="http://schemas.microsoft.com/office/powerpoint/2010/main" val="619870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het, hogy egy kép erről: zárt térben">
            <a:extLst>
              <a:ext uri="{FF2B5EF4-FFF2-40B4-BE49-F238E27FC236}">
                <a16:creationId xmlns:a16="http://schemas.microsoft.com/office/drawing/2014/main" id="{BEE14324-665A-421E-A343-78C4BACE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1647825"/>
            <a:ext cx="8372475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3B536CC-5D3A-49F5-B3F4-83919D7F4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575"/>
            <a:ext cx="10515600" cy="949325"/>
          </a:xfrm>
        </p:spPr>
        <p:txBody>
          <a:bodyPr>
            <a:normAutofit/>
          </a:bodyPr>
          <a:lstStyle/>
          <a:p>
            <a:r>
              <a:rPr lang="hu-HU">
                <a:ea typeface="Calibri Light"/>
                <a:cs typeface="Calibri Light"/>
              </a:rPr>
              <a:t>A könyvtárosok pihenőszobája</a:t>
            </a:r>
            <a:endParaRPr lang="hu-HU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36956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B6CE9A7-CDBD-451A-B1C5-487D446CC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4064000" y="3184485"/>
            <a:ext cx="4073770" cy="4890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>
                <a:solidFill>
                  <a:schemeClr val="tx2"/>
                </a:solidFill>
                <a:latin typeface="+mj-lt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80489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BCD9B7-5956-D6DF-6BF8-0C0D49ED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ea typeface="Calibri Light"/>
                <a:cs typeface="Calibri Light"/>
              </a:rPr>
              <a:t>A KSZK célja – jelenlegi küldetésnyilatkozat szerint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AC237-10A5-4AAB-58DB-5F287F589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3163"/>
            <a:ext cx="10515599" cy="2514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>
                <a:latin typeface="+mj-lt"/>
                <a:cs typeface="Calibri Light"/>
              </a:rPr>
              <a:t>A könyvtárszakos hallgatók, a gyakorló könyvtárosok, könyvtári szakértők, könyvtárügyi irányító szervek, a könyvtártudomány és a könyvtörténet szakterületén tevékenykedő kutatók és minden érdeklődő dokumentum és információ iránti igényeinek és szükségleteinek kielégítése </a:t>
            </a:r>
            <a:r>
              <a:rPr lang="hu-HU" b="1" i="1">
                <a:solidFill>
                  <a:schemeClr val="tx1"/>
                </a:solidFill>
                <a:latin typeface="+mj-lt"/>
                <a:cs typeface="Calibri Light"/>
              </a:rPr>
              <a:t>nyilvános</a:t>
            </a:r>
            <a:r>
              <a:rPr lang="hu-HU">
                <a:solidFill>
                  <a:schemeClr val="tx1"/>
                </a:solidFill>
                <a:latin typeface="+mj-lt"/>
                <a:cs typeface="Calibri Light"/>
              </a:rPr>
              <a:t> </a:t>
            </a:r>
            <a:r>
              <a:rPr lang="hu-HU" b="1" i="1">
                <a:solidFill>
                  <a:schemeClr val="tx1"/>
                </a:solidFill>
                <a:latin typeface="+mj-lt"/>
                <a:cs typeface="Calibri Light"/>
              </a:rPr>
              <a:t>szakkönyvtári és információs szolgáltatás</a:t>
            </a:r>
            <a:r>
              <a:rPr lang="hu-HU">
                <a:solidFill>
                  <a:schemeClr val="tx1"/>
                </a:solidFill>
                <a:latin typeface="+mj-lt"/>
                <a:cs typeface="Calibri Light"/>
              </a:rPr>
              <a:t>ok útján.</a:t>
            </a:r>
            <a:endParaRPr lang="hu-HU">
              <a:solidFill>
                <a:schemeClr val="tx1"/>
              </a:solidFill>
              <a:latin typeface="+mj-l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48069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BCD9B7-5956-D6DF-6BF8-0C0D49ED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cs typeface="Calibri Light"/>
              </a:rPr>
              <a:t>Hagyományos szolgáltatások helyben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AC237-10A5-4AAB-58DB-5F287F589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0602" y="2144145"/>
            <a:ext cx="5086350" cy="38595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Kölcsönzés</a:t>
            </a:r>
            <a:endParaRPr lang="en-US" sz="2000">
              <a:latin typeface="+mj-l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Helyben olvasás</a:t>
            </a:r>
            <a:endParaRPr lang="hu-HU" sz="2000">
              <a:latin typeface="+mj-l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Tájékoztatás</a:t>
            </a:r>
            <a:endParaRPr lang="hu-HU" sz="2000">
              <a:latin typeface="+mj-l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Referátum- és recenziókészítés a Közép-európai Könyvtár- és Információtudományi Szemle (CELISR) c. folyóiratba</a:t>
            </a:r>
            <a:endParaRPr lang="hu-HU" sz="2000">
              <a:latin typeface="+mj-l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Előfizetett adatbázisok használata, segítségnyújtás a használathoz</a:t>
            </a:r>
            <a:endParaRPr lang="en-US" sz="2000">
              <a:latin typeface="+mj-l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Európai Könyvtörténeti Gyűjtemény (EKGY)</a:t>
            </a:r>
            <a:endParaRPr lang="hu-HU" sz="2000">
              <a:latin typeface="+mj-lt"/>
              <a:ea typeface="Calibri Light"/>
              <a:cs typeface="Calibri Light"/>
            </a:endParaRP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36F95268-8849-AEC3-1A9F-8AE2C574428D}"/>
              </a:ext>
            </a:extLst>
          </p:cNvPr>
          <p:cNvSpPr txBox="1">
            <a:spLocks/>
          </p:cNvSpPr>
          <p:nvPr/>
        </p:nvSpPr>
        <p:spPr>
          <a:xfrm>
            <a:off x="6380298" y="2144145"/>
            <a:ext cx="4991100" cy="38595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Bibliográfiakészítés</a:t>
            </a:r>
            <a:endParaRPr lang="hu-HU" sz="2000">
              <a:latin typeface="+mj-l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Könyvtárismertetés</a:t>
            </a:r>
            <a:endParaRPr lang="en-US" sz="2000">
              <a:latin typeface="+mj-l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Szakmai gyakorlat biztosítása</a:t>
            </a:r>
            <a:endParaRPr lang="en-US" sz="2000">
              <a:latin typeface="+mj-l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Közösségi szolgálat lehetőség</a:t>
            </a:r>
            <a:endParaRPr lang="hu-HU" sz="2000">
              <a:latin typeface="+mj-l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Különgyűjtemények: Képeslapgyűjtemény, kéziratos anyagok, relaxációs szépirodalmi sarok stb.</a:t>
            </a:r>
            <a:endParaRPr lang="hu-HU" sz="2000">
              <a:latin typeface="+mj-l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u-HU" sz="2000">
                <a:latin typeface="+mj-lt"/>
                <a:cs typeface="Calibri Light"/>
              </a:rPr>
              <a:t>Rendezvények (</a:t>
            </a:r>
            <a:r>
              <a:rPr lang="hu-HU" sz="2000" err="1">
                <a:latin typeface="+mj-lt"/>
                <a:cs typeface="Calibri Light"/>
              </a:rPr>
              <a:t>Múzéj</a:t>
            </a:r>
            <a:r>
              <a:rPr lang="hu-HU" sz="2000">
                <a:latin typeface="+mj-lt"/>
                <a:cs typeface="Calibri Light"/>
              </a:rPr>
              <a:t>, könyvbemutatók, minikiállítások, Könyvtárosok dolgozószobája stb.)</a:t>
            </a:r>
            <a:endParaRPr lang="hu-HU" sz="2000">
              <a:latin typeface="+mj-l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00149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szöveg, képernyőkép, Multimédiás szoftver, szoftver látható&#10;&#10;Automatikusan generált leírás">
            <a:extLst>
              <a:ext uri="{FF2B5EF4-FFF2-40B4-BE49-F238E27FC236}">
                <a16:creationId xmlns:a16="http://schemas.microsoft.com/office/drawing/2014/main" id="{46CA4BC8-E485-988E-0D7B-33428E12B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153" y="1647825"/>
            <a:ext cx="7312217" cy="3416559"/>
          </a:xfrm>
          <a:prstGeom prst="rect">
            <a:avLst/>
          </a:prstGeom>
        </p:spPr>
      </p:pic>
      <p:sp>
        <p:nvSpPr>
          <p:cNvPr id="2" name="Tartalom helye 3">
            <a:extLst>
              <a:ext uri="{FF2B5EF4-FFF2-40B4-BE49-F238E27FC236}">
                <a16:creationId xmlns:a16="http://schemas.microsoft.com/office/drawing/2014/main" id="{94486F53-344D-2A01-4375-6BF0305E852A}"/>
              </a:ext>
            </a:extLst>
          </p:cNvPr>
          <p:cNvSpPr>
            <a:spLocks noGrp="1"/>
          </p:cNvSpPr>
          <p:nvPr/>
        </p:nvSpPr>
        <p:spPr>
          <a:xfrm>
            <a:off x="332749" y="462611"/>
            <a:ext cx="5098093" cy="25073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2100">
                <a:latin typeface="+mj-lt"/>
                <a:cs typeface="Calibri Light"/>
              </a:rPr>
              <a:t>Adatbázisok elérése</a:t>
            </a:r>
          </a:p>
          <a:p>
            <a:pPr marL="514350" lvl="1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1700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ProQuest</a:t>
            </a:r>
            <a:r>
              <a:rPr lang="hu-HU" sz="17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</a:t>
            </a:r>
            <a:r>
              <a:rPr lang="hu-HU" sz="1700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Library</a:t>
            </a:r>
            <a:r>
              <a:rPr lang="hu-HU" sz="17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and </a:t>
            </a:r>
            <a:r>
              <a:rPr lang="hu-HU" sz="1700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Information</a:t>
            </a:r>
            <a:r>
              <a:rPr lang="hu-HU" sz="17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Science </a:t>
            </a:r>
            <a:r>
              <a:rPr lang="hu-HU" sz="1700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Collection</a:t>
            </a:r>
            <a:endParaRPr lang="hu-HU" sz="1700">
              <a:solidFill>
                <a:srgbClr val="44546A"/>
              </a:solidFill>
              <a:latin typeface="Calibri Light" panose="020F0302020204030204"/>
              <a:ea typeface="Calibri Light" panose="020F0302020204030204"/>
              <a:cs typeface="Calibri Light"/>
            </a:endParaRPr>
          </a:p>
          <a:p>
            <a:pPr marL="514350" lvl="1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1700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Emerald</a:t>
            </a:r>
            <a:r>
              <a:rPr lang="hu-HU" sz="17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</a:t>
            </a:r>
            <a:r>
              <a:rPr lang="hu-HU" sz="1700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Library</a:t>
            </a:r>
            <a:r>
              <a:rPr lang="hu-HU" sz="17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and </a:t>
            </a:r>
            <a:r>
              <a:rPr lang="hu-HU" sz="1700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Information</a:t>
            </a:r>
            <a:r>
              <a:rPr lang="hu-HU" sz="17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Science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2100">
                <a:latin typeface="+mj-lt"/>
                <a:cs typeface="Calibri Light"/>
              </a:rPr>
              <a:t>Könyvtárközi kölcsönzés</a:t>
            </a:r>
            <a:endParaRPr lang="en-US" sz="2100">
              <a:latin typeface="+mj-lt"/>
              <a:cs typeface="Calibri Light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2100">
                <a:latin typeface="+mj-lt"/>
                <a:cs typeface="Calibri Light"/>
              </a:rPr>
              <a:t>Tájékoztatás, témafigyelés</a:t>
            </a:r>
            <a:endParaRPr lang="en-US" sz="2100">
              <a:latin typeface="+mj-lt"/>
              <a:cs typeface="Calibri Light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2100">
                <a:latin typeface="+mj-lt"/>
                <a:cs typeface="Calibri Light"/>
              </a:rPr>
              <a:t>Fölöspéldány kezelés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F6BCD9B7-5956-D6DF-6BF8-0C0D49ED7A25}"/>
              </a:ext>
            </a:extLst>
          </p:cNvPr>
          <p:cNvSpPr>
            <a:spLocks noGrp="1"/>
          </p:cNvSpPr>
          <p:nvPr/>
        </p:nvSpPr>
        <p:spPr>
          <a:xfrm>
            <a:off x="5581650" y="160623"/>
            <a:ext cx="6115586" cy="140480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>
                <a:cs typeface="Calibri Light"/>
              </a:rPr>
              <a:t>Távolról (is) elérhető szolgáltatások</a:t>
            </a:r>
            <a:endParaRPr lang="hu-HU"/>
          </a:p>
        </p:txBody>
      </p:sp>
      <p:pic>
        <p:nvPicPr>
          <p:cNvPr id="4" name="Kép 3" descr="A képen szöveg, képernyőkép, Betűtípus, szoftver látható&#10;&#10;Lehet, hogy az AI által létrehozott tartalom helytelen.">
            <a:extLst>
              <a:ext uri="{FF2B5EF4-FFF2-40B4-BE49-F238E27FC236}">
                <a16:creationId xmlns:a16="http://schemas.microsoft.com/office/drawing/2014/main" id="{67F49A0E-B81C-FC32-C9FD-B4609F0DC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4" y="3155270"/>
            <a:ext cx="7296411" cy="35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8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BCD9B7-5956-D6DF-6BF8-0C0D49ED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4" y="182675"/>
            <a:ext cx="10389016" cy="954781"/>
          </a:xfrm>
        </p:spPr>
        <p:txBody>
          <a:bodyPr>
            <a:normAutofit/>
          </a:bodyPr>
          <a:lstStyle/>
          <a:p>
            <a:r>
              <a:rPr lang="hu-HU">
                <a:cs typeface="Calibri Light"/>
              </a:rPr>
              <a:t>Proaktív referensz szolgáltatások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4486F53-344D-2A01-4375-6BF0305E8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821" y="1150658"/>
            <a:ext cx="5646501" cy="5267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lnSpc>
                <a:spcPct val="110000"/>
              </a:lnSpc>
              <a:buNone/>
            </a:pPr>
            <a:r>
              <a:rPr lang="hu-HU" sz="2400">
                <a:latin typeface="+mj-lt"/>
                <a:cs typeface="Calibri Light"/>
              </a:rPr>
              <a:t>Saját előállítású online tartalmak:</a:t>
            </a:r>
            <a:endParaRPr lang="en-US" sz="2400">
              <a:latin typeface="+mj-lt"/>
              <a:cs typeface="Calibri Light"/>
            </a:endParaRPr>
          </a:p>
          <a:p>
            <a:pPr marL="5143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u-HU" sz="1700">
                <a:latin typeface="+mj-lt"/>
                <a:cs typeface="Calibri Light"/>
              </a:rPr>
              <a:t>HUMANUS: könyvtártudományi és könyvtörténeti cikkek- és tanulmányok</a:t>
            </a:r>
            <a:endParaRPr lang="en-US" sz="1700">
              <a:latin typeface="+mj-lt"/>
              <a:cs typeface="Calibri Light"/>
            </a:endParaRPr>
          </a:p>
          <a:p>
            <a:pPr marL="5143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u-HU" sz="1700">
                <a:latin typeface="+mj-lt"/>
                <a:cs typeface="Calibri Light"/>
              </a:rPr>
              <a:t>Magyar Könyvtári Szakirodalom Bibliográfiája</a:t>
            </a:r>
            <a:endParaRPr lang="en-US" sz="1700">
              <a:latin typeface="+mj-lt"/>
              <a:cs typeface="Calibri Light"/>
            </a:endParaRPr>
          </a:p>
          <a:p>
            <a:pPr marL="5143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u-HU" sz="1700">
                <a:latin typeface="+mj-lt"/>
                <a:cs typeface="Calibri Light"/>
              </a:rPr>
              <a:t>Könyvtörténeti bibliográfia</a:t>
            </a:r>
            <a:endParaRPr lang="hu-HU" sz="1700">
              <a:latin typeface="+mj-lt"/>
              <a:ea typeface="Calibri Light"/>
              <a:cs typeface="Calibri Light"/>
            </a:endParaRPr>
          </a:p>
          <a:p>
            <a:pPr marL="5143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u-HU" sz="1700">
                <a:latin typeface="+mj-lt"/>
                <a:cs typeface="Calibri Light"/>
              </a:rPr>
              <a:t>Ajánlóbibliográfiák (pl. Könyvtárvilág webmagazinba)</a:t>
            </a:r>
            <a:endParaRPr lang="hu-HU" sz="1700">
              <a:latin typeface="+mj-lt"/>
              <a:ea typeface="Calibri Light"/>
              <a:cs typeface="Calibri Light"/>
            </a:endParaRPr>
          </a:p>
          <a:p>
            <a:pPr marL="5143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u-HU" sz="1700">
                <a:latin typeface="+mj-lt"/>
                <a:cs typeface="Calibri Light"/>
              </a:rPr>
              <a:t>Recenziók és referátumok a CELISR folyóiratba</a:t>
            </a:r>
            <a:endParaRPr lang="hu-HU" sz="1700">
              <a:latin typeface="+mj-lt"/>
              <a:ea typeface="Calibri Light"/>
              <a:cs typeface="Calibri Light"/>
            </a:endParaRPr>
          </a:p>
          <a:p>
            <a:pPr marL="5143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u-HU" sz="1700">
                <a:latin typeface="+mj-lt"/>
                <a:ea typeface="Calibri Light"/>
                <a:cs typeface="Calibri Light"/>
              </a:rPr>
              <a:t>Cikkek a </a:t>
            </a:r>
            <a:r>
              <a:rPr lang="hu-HU" sz="1700" err="1">
                <a:latin typeface="+mj-lt"/>
                <a:ea typeface="Calibri Light"/>
                <a:cs typeface="Calibri Light"/>
              </a:rPr>
              <a:t>Háromká</a:t>
            </a:r>
            <a:r>
              <a:rPr lang="hu-HU" sz="1700">
                <a:latin typeface="+mj-lt"/>
                <a:ea typeface="Calibri Light"/>
                <a:cs typeface="Calibri Light"/>
              </a:rPr>
              <a:t> magazinba </a:t>
            </a:r>
            <a:endParaRPr lang="hu-HU" sz="1700">
              <a:latin typeface="+mj-lt"/>
              <a:cs typeface="Calibri Light"/>
            </a:endParaRPr>
          </a:p>
          <a:p>
            <a:pPr marL="5143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u-HU" sz="1700">
                <a:latin typeface="+mj-lt"/>
                <a:cs typeface="Calibri Light"/>
              </a:rPr>
              <a:t>Honlapon elérhető információk, könyvtáros hírek a nagyvilágból</a:t>
            </a:r>
            <a:endParaRPr lang="en-US" sz="1700">
              <a:latin typeface="+mj-lt"/>
              <a:cs typeface="Calibri Light"/>
            </a:endParaRPr>
          </a:p>
          <a:p>
            <a:pPr marL="5143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hu-HU" sz="1700">
                <a:latin typeface="+mj-lt"/>
                <a:cs typeface="Calibri Light"/>
              </a:rPr>
              <a:t>Szakmai hírek a Könyvtártudományi Szakkönyvtár FB-oldalán és a </a:t>
            </a:r>
            <a:r>
              <a:rPr lang="hu-HU" sz="1700" b="1" i="1">
                <a:solidFill>
                  <a:schemeClr val="tx1"/>
                </a:solidFill>
                <a:latin typeface="+mj-lt"/>
                <a:cs typeface="Calibri Light"/>
              </a:rPr>
              <a:t>Könyvtárosok Dolgozószobája</a:t>
            </a:r>
            <a:r>
              <a:rPr lang="hu-HU" sz="1700">
                <a:latin typeface="+mj-lt"/>
                <a:cs typeface="Calibri Light"/>
              </a:rPr>
              <a:t> FB-csoportban</a:t>
            </a:r>
            <a:endParaRPr lang="hu-HU" sz="1700">
              <a:latin typeface="+mj-lt"/>
              <a:ea typeface="Calibri Light"/>
              <a:cs typeface="Calibri Light"/>
            </a:endParaRPr>
          </a:p>
        </p:txBody>
      </p:sp>
      <p:pic>
        <p:nvPicPr>
          <p:cNvPr id="6" name="Kép 5" descr="     ##issue.viewIssueIdentification##&#10;    ">
            <a:extLst>
              <a:ext uri="{FF2B5EF4-FFF2-40B4-BE49-F238E27FC236}">
                <a16:creationId xmlns:a16="http://schemas.microsoft.com/office/drawing/2014/main" id="{F132A67B-A8F4-8DBC-0230-03A94585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797" y="1253519"/>
            <a:ext cx="2206581" cy="322406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0F216DA-14AD-B64F-CFC2-D3FD6334C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351" y="1255690"/>
            <a:ext cx="2414002" cy="3241183"/>
          </a:xfrm>
          <a:prstGeom prst="rect">
            <a:avLst/>
          </a:prstGeom>
        </p:spPr>
      </p:pic>
      <p:pic>
        <p:nvPicPr>
          <p:cNvPr id="3" name="Kép 2" descr="A képen szöveg, képernyőkép, tervezés, Betűtípus látható&#10;&#10;Automatikusan generált leírás">
            <a:extLst>
              <a:ext uri="{FF2B5EF4-FFF2-40B4-BE49-F238E27FC236}">
                <a16:creationId xmlns:a16="http://schemas.microsoft.com/office/drawing/2014/main" id="{37196CA2-CC2B-4FE2-D5F6-D80A2C37D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048" y="3425943"/>
            <a:ext cx="2276735" cy="3225800"/>
          </a:xfrm>
          <a:prstGeom prst="rect">
            <a:avLst/>
          </a:prstGeom>
        </p:spPr>
      </p:pic>
      <p:pic>
        <p:nvPicPr>
          <p:cNvPr id="7" name="Kép 6" descr="A képen szöveg, képernyőkép, Grafikus tervezés, poszter látható&#10;&#10;Lehet, hogy az AI által létrehozott tartalom helytelen.">
            <a:extLst>
              <a:ext uri="{FF2B5EF4-FFF2-40B4-BE49-F238E27FC236}">
                <a16:creationId xmlns:a16="http://schemas.microsoft.com/office/drawing/2014/main" id="{2FAC8ECC-EC34-1038-565F-C8D99689A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811" y="3430888"/>
            <a:ext cx="2283913" cy="323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4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BCD9B7-5956-D6DF-6BF8-0C0D49ED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54" y="375857"/>
            <a:ext cx="5865447" cy="1345101"/>
          </a:xfrm>
        </p:spPr>
        <p:txBody>
          <a:bodyPr/>
          <a:lstStyle/>
          <a:p>
            <a:r>
              <a:rPr lang="hu-HU">
                <a:ea typeface="Calibri Light"/>
                <a:cs typeface="Calibri Light"/>
              </a:rPr>
              <a:t>Használóink, használat </a:t>
            </a:r>
            <a:br>
              <a:rPr lang="hu-HU">
                <a:ea typeface="Calibri Light"/>
                <a:cs typeface="Calibri Light"/>
              </a:rPr>
            </a:br>
            <a:r>
              <a:rPr lang="hu-HU">
                <a:ea typeface="Calibri Light"/>
                <a:cs typeface="Calibri Light"/>
              </a:rPr>
              <a:t>2010</a:t>
            </a:r>
            <a:r>
              <a:rPr lang="hu-HU" sz="4400">
                <a:latin typeface="+mj-lt"/>
                <a:cs typeface="Calibri Light"/>
              </a:rPr>
              <a:t> – </a:t>
            </a:r>
            <a:r>
              <a:rPr lang="hu-HU">
                <a:ea typeface="Calibri Light"/>
                <a:cs typeface="Calibri Light"/>
              </a:rPr>
              <a:t>2025.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AC237-10A5-4AAB-58DB-5F287F589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815" y="1825625"/>
            <a:ext cx="4913435" cy="253880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2000">
                <a:latin typeface="+mj-lt"/>
                <a:cs typeface="Calibri Light"/>
              </a:rPr>
              <a:t>2025-ben: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2000">
                <a:latin typeface="+mj-lt"/>
                <a:cs typeface="Calibri Light"/>
              </a:rPr>
              <a:t>Beiratkozott olvasók: kb. 240 fő</a:t>
            </a:r>
          </a:p>
          <a:p>
            <a:pPr marL="0" indent="0">
              <a:lnSpc>
                <a:spcPct val="100000"/>
              </a:lnSpc>
              <a:buNone/>
            </a:pPr>
            <a:endParaRPr lang="hu-HU" sz="2000">
              <a:latin typeface="+mj-lt"/>
              <a:cs typeface="Calibri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sz="2000" err="1">
                <a:latin typeface="+mj-lt"/>
                <a:cs typeface="Calibri Light"/>
              </a:rPr>
              <a:t>Referensz</a:t>
            </a:r>
            <a:r>
              <a:rPr lang="hu-HU" sz="2000">
                <a:latin typeface="+mj-lt"/>
                <a:cs typeface="Calibri Light"/>
              </a:rPr>
              <a:t> kérdések száma: 26 kérdés</a:t>
            </a:r>
            <a:endParaRPr lang="hu-HU" sz="2000">
              <a:latin typeface="+mj-lt"/>
              <a:ea typeface="Calibri Light"/>
              <a:cs typeface="Calibri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sz="2000">
                <a:latin typeface="+mj-lt"/>
                <a:cs typeface="Calibri Light"/>
              </a:rPr>
              <a:t>Látogatók száma: 466 fő</a:t>
            </a:r>
            <a:endParaRPr lang="hu-HU" sz="2000">
              <a:latin typeface="+mj-lt"/>
              <a:ea typeface="Calibri Light" panose="020F0302020204030204"/>
              <a:cs typeface="Calibri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sz="2000">
                <a:latin typeface="+mj-lt"/>
                <a:cs typeface="Calibri Light"/>
              </a:rPr>
              <a:t>Dokumentumhasználat: 462 (hagyományos) dokumentum</a:t>
            </a:r>
            <a:endParaRPr lang="hu-HU" sz="2000">
              <a:latin typeface="+mj-lt"/>
              <a:ea typeface="Calibri Light" panose="020F0302020204030204"/>
              <a:cs typeface="Calibri Light"/>
            </a:endParaRP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6386C09C-8F2B-2FBD-6C09-6168457189E3}"/>
              </a:ext>
            </a:extLst>
          </p:cNvPr>
          <p:cNvSpPr txBox="1">
            <a:spLocks/>
          </p:cNvSpPr>
          <p:nvPr/>
        </p:nvSpPr>
        <p:spPr>
          <a:xfrm>
            <a:off x="517961" y="4825127"/>
            <a:ext cx="11021057" cy="9431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hu-HU" sz="2000">
                <a:latin typeface="+mj-lt"/>
                <a:cs typeface="Calibri Light"/>
              </a:rPr>
              <a:t>Hogyan növelhető a "használat" és terjeszthető ki térben és időben független módon még?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2000">
                <a:latin typeface="+mj-lt"/>
                <a:cs typeface="Calibri Light"/>
              </a:rPr>
              <a:t>Hogyan értelmezhetjük tágabban az információs szolgáltatásokat?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2A1DBA4-1627-453A-91EC-8D0C9926FC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8827436"/>
              </p:ext>
            </p:extLst>
          </p:nvPr>
        </p:nvGraphicFramePr>
        <p:xfrm>
          <a:off x="5673571" y="1825625"/>
          <a:ext cx="5865447" cy="2538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995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334C0C-7C48-6D1F-400D-316DCE294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823" y="2164903"/>
            <a:ext cx="11062951" cy="38072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hu-HU" err="1">
                <a:latin typeface="+mj-lt"/>
                <a:cs typeface="Calibri Light"/>
              </a:rPr>
              <a:t>Referenszkérdések</a:t>
            </a:r>
            <a:r>
              <a:rPr lang="hu-HU">
                <a:latin typeface="+mj-lt"/>
                <a:cs typeface="Calibri Light"/>
              </a:rPr>
              <a:t> elemzése: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8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Konkrét kutatásokhoz segítségnyújtás (túl specifikusak, nem széles körnek szólnak).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8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Rendeletek értelmezése (többször ismétlődő kérdések, kérdéscsoportok).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8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Szakmai ismeretterjesztés aktualitásokról.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800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Jógyakorlatok, példák.</a:t>
            </a:r>
          </a:p>
          <a:p>
            <a:pPr marL="0" indent="0">
              <a:buNone/>
            </a:pPr>
            <a:r>
              <a:rPr lang="hu-HU">
                <a:latin typeface="+mj-lt"/>
                <a:cs typeface="Calibri Light"/>
              </a:rPr>
              <a:t>Hogyan tudnánk ezeket az ismereteket olvasóink felé közvetíteni jobban, hatékonyabban, mint ahogy eddig tettük?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E5B0E39-8FF0-4BD3-BEC6-DFD29348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6625" y="428624"/>
            <a:ext cx="6400800" cy="1585913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hu-HU" sz="4400">
                <a:latin typeface="+mj-lt"/>
                <a:ea typeface="+mj-ea"/>
                <a:cs typeface="Calibri Light"/>
              </a:rPr>
              <a:t>Mi érdekli a felhasználókat?</a:t>
            </a:r>
          </a:p>
        </p:txBody>
      </p:sp>
    </p:spTree>
    <p:extLst>
      <p:ext uri="{BB962C8B-B14F-4D97-AF65-F5344CB8AC3E}">
        <p14:creationId xmlns:p14="http://schemas.microsoft.com/office/powerpoint/2010/main" val="1469841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E224AF-184B-A7F9-BFF9-A7CA6280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A9376FF-014E-577E-94EA-3083CBDE6E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912" y="2512611"/>
            <a:ext cx="5314188" cy="214204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latin typeface="+mj-lt"/>
                <a:cs typeface="Calibri Light"/>
              </a:rPr>
              <a:t>2015: </a:t>
            </a:r>
            <a:r>
              <a:rPr lang="en-US" sz="2400" b="1" i="1" err="1">
                <a:latin typeface="+mj-lt"/>
                <a:cs typeface="Calibri Light"/>
              </a:rPr>
              <a:t>Könyvtártudományi</a:t>
            </a:r>
            <a:r>
              <a:rPr lang="en-US" sz="2400" b="1" i="1">
                <a:latin typeface="+mj-lt"/>
                <a:cs typeface="Calibri Light"/>
              </a:rPr>
              <a:t> </a:t>
            </a:r>
            <a:r>
              <a:rPr lang="en-US" sz="2400" b="1" i="1" err="1">
                <a:latin typeface="+mj-lt"/>
                <a:cs typeface="Calibri Light"/>
              </a:rPr>
              <a:t>Szakkönyvtár</a:t>
            </a:r>
            <a:r>
              <a:rPr lang="en-US" sz="2400">
                <a:latin typeface="+mj-lt"/>
                <a:cs typeface="Calibri Light"/>
              </a:rPr>
              <a:t> Facebook-</a:t>
            </a:r>
            <a:r>
              <a:rPr lang="en-US" sz="2400" err="1">
                <a:latin typeface="+mj-lt"/>
                <a:cs typeface="Calibri Light"/>
              </a:rPr>
              <a:t>oldal</a:t>
            </a:r>
            <a:r>
              <a:rPr lang="en-US" sz="2400">
                <a:latin typeface="+mj-lt"/>
                <a:cs typeface="Calibri Light"/>
              </a:rPr>
              <a:t> (616 </a:t>
            </a:r>
            <a:r>
              <a:rPr lang="en-US" sz="2400" err="1">
                <a:latin typeface="+mj-lt"/>
                <a:cs typeface="Calibri Light"/>
              </a:rPr>
              <a:t>követő</a:t>
            </a:r>
            <a:r>
              <a:rPr lang="hu-HU" sz="2400">
                <a:latin typeface="+mj-lt"/>
                <a:cs typeface="Calibri Light"/>
              </a:rPr>
              <a:t> – 2026. március 26-ai adat</a:t>
            </a:r>
            <a:r>
              <a:rPr lang="en-US" sz="2400">
                <a:latin typeface="+mj-lt"/>
                <a:cs typeface="Calibri Light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latin typeface="+mj-lt"/>
                <a:cs typeface="Calibri Light"/>
              </a:rPr>
              <a:t>2020: </a:t>
            </a:r>
            <a:r>
              <a:rPr lang="en-US" sz="2400" b="1" i="1" err="1">
                <a:latin typeface="+mj-lt"/>
                <a:cs typeface="Calibri Light"/>
              </a:rPr>
              <a:t>Könyvtárosok</a:t>
            </a:r>
            <a:r>
              <a:rPr lang="en-US" sz="2400" b="1" i="1">
                <a:latin typeface="+mj-lt"/>
                <a:cs typeface="Calibri Light"/>
              </a:rPr>
              <a:t> </a:t>
            </a:r>
            <a:r>
              <a:rPr lang="en-US" sz="2400" b="1" i="1" err="1">
                <a:latin typeface="+mj-lt"/>
                <a:cs typeface="Calibri Light"/>
              </a:rPr>
              <a:t>dolgozószobája</a:t>
            </a:r>
            <a:r>
              <a:rPr lang="en-US" sz="2400">
                <a:latin typeface="+mj-lt"/>
                <a:cs typeface="Calibri Light"/>
              </a:rPr>
              <a:t> </a:t>
            </a:r>
            <a:r>
              <a:rPr lang="en-US" sz="2400" err="1">
                <a:latin typeface="+mj-lt"/>
                <a:cs typeface="Calibri Light"/>
              </a:rPr>
              <a:t>nyilvános</a:t>
            </a:r>
            <a:r>
              <a:rPr lang="en-US" sz="2400">
                <a:latin typeface="+mj-lt"/>
                <a:cs typeface="Calibri Light"/>
              </a:rPr>
              <a:t> Facebook-</a:t>
            </a:r>
            <a:r>
              <a:rPr lang="en-US" sz="2400" err="1">
                <a:latin typeface="+mj-lt"/>
                <a:cs typeface="Calibri Light"/>
              </a:rPr>
              <a:t>csoport</a:t>
            </a:r>
            <a:r>
              <a:rPr lang="en-US" sz="2400">
                <a:latin typeface="+mj-lt"/>
                <a:cs typeface="Calibri Light"/>
              </a:rPr>
              <a:t> (2918 tag</a:t>
            </a:r>
            <a:r>
              <a:rPr lang="hu-HU" sz="2400">
                <a:latin typeface="+mj-lt"/>
                <a:cs typeface="Calibri Light"/>
              </a:rPr>
              <a:t> – 2026. március 26-ai adat</a:t>
            </a:r>
            <a:r>
              <a:rPr lang="en-US" sz="2400">
                <a:latin typeface="+mj-lt"/>
                <a:cs typeface="Calibri Light"/>
              </a:rPr>
              <a:t>)</a:t>
            </a:r>
          </a:p>
        </p:txBody>
      </p:sp>
      <p:pic>
        <p:nvPicPr>
          <p:cNvPr id="6" name="Kép 5" descr="A képen szöveg, képernyőkép, embléma, Márka látható&#10;&#10;Lehet, hogy az AI által létrehozott tartalom helytelen.">
            <a:extLst>
              <a:ext uri="{FF2B5EF4-FFF2-40B4-BE49-F238E27FC236}">
                <a16:creationId xmlns:a16="http://schemas.microsoft.com/office/drawing/2014/main" id="{F0D4A471-34C0-A6C7-E3B7-92ED9FD5B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68" y="701565"/>
            <a:ext cx="5135719" cy="2375269"/>
          </a:xfrm>
          <a:prstGeom prst="rect">
            <a:avLst/>
          </a:prstGeom>
        </p:spPr>
      </p:pic>
      <p:pic>
        <p:nvPicPr>
          <p:cNvPr id="2" name="Kép 1" descr="A képen szöveg, képernyőkép, Betűtípus, Grafikus tervezés látható&#10;&#10;Lehet, hogy az AI által létrehozott tartalom helytelen.">
            <a:extLst>
              <a:ext uri="{FF2B5EF4-FFF2-40B4-BE49-F238E27FC236}">
                <a16:creationId xmlns:a16="http://schemas.microsoft.com/office/drawing/2014/main" id="{9DE060A5-42E3-4BF5-ECE8-F9D2BB6E2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368" y="3690001"/>
            <a:ext cx="5135719" cy="2221198"/>
          </a:xfrm>
          <a:prstGeom prst="rect">
            <a:avLst/>
          </a:prstGeom>
        </p:spPr>
      </p:pic>
      <p:sp>
        <p:nvSpPr>
          <p:cNvPr id="10" name="Tartalom helye 2">
            <a:extLst>
              <a:ext uri="{FF2B5EF4-FFF2-40B4-BE49-F238E27FC236}">
                <a16:creationId xmlns:a16="http://schemas.microsoft.com/office/drawing/2014/main" id="{8A5A39B6-5D46-FB19-9647-3F134917766C}"/>
              </a:ext>
            </a:extLst>
          </p:cNvPr>
          <p:cNvSpPr txBox="1">
            <a:spLocks/>
          </p:cNvSpPr>
          <p:nvPr/>
        </p:nvSpPr>
        <p:spPr>
          <a:xfrm>
            <a:off x="436531" y="629042"/>
            <a:ext cx="4832803" cy="15569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err="1">
                <a:latin typeface="+mj-lt"/>
                <a:ea typeface="Calibri Light"/>
                <a:cs typeface="Calibri Light"/>
              </a:rPr>
              <a:t>Első</a:t>
            </a:r>
            <a:r>
              <a:rPr lang="en-US" sz="4400">
                <a:latin typeface="+mj-lt"/>
                <a:ea typeface="Calibri Light"/>
                <a:cs typeface="Calibri Light"/>
              </a:rPr>
              <a:t> </a:t>
            </a:r>
            <a:r>
              <a:rPr lang="en-US" sz="4400" err="1">
                <a:latin typeface="+mj-lt"/>
                <a:ea typeface="Calibri Light"/>
                <a:cs typeface="Calibri Light"/>
              </a:rPr>
              <a:t>lépések</a:t>
            </a:r>
            <a:endParaRPr lang="en-US" sz="4400">
              <a:latin typeface="+mj-l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5051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9B0CC3-1CB2-DA82-432E-642BDFB75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321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</a:rPr>
              <a:t>Könyvtárosok dolgozószobája - brandépítés</a:t>
            </a:r>
          </a:p>
        </p:txBody>
      </p:sp>
      <p:pic>
        <p:nvPicPr>
          <p:cNvPr id="6" name="Kép 5" descr="A képen szöveg, képernyőkép, szoftver, Márka látható&#10;&#10;Lehet, hogy az AI által létrehozott tartalom helytelen.">
            <a:extLst>
              <a:ext uri="{FF2B5EF4-FFF2-40B4-BE49-F238E27FC236}">
                <a16:creationId xmlns:a16="http://schemas.microsoft.com/office/drawing/2014/main" id="{1CF21FF6-371F-A0E9-4958-63410B0CD7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133" b="8675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80AFAAFB-ED4C-4E50-BB5C-39746B6ED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6132" y="3752849"/>
            <a:ext cx="6469413" cy="24917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FB </a:t>
            </a:r>
            <a:r>
              <a:rPr lang="hu-HU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oldal és </a:t>
            </a:r>
            <a:r>
              <a:rPr lang="en-US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csoport</a:t>
            </a:r>
            <a:r>
              <a:rPr lang="hu-HU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(2015, 2020)</a:t>
            </a:r>
            <a:endParaRPr lang="en-US">
              <a:solidFill>
                <a:srgbClr val="44546A"/>
              </a:solidFill>
              <a:latin typeface="Calibri Light" panose="020F0302020204030204"/>
              <a:ea typeface="Calibri Light" panose="020F0302020204030204"/>
              <a:cs typeface="Calibri Ligh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Kerekasztalbeszélgetés-sorozat</a:t>
            </a:r>
            <a:r>
              <a:rPr lang="hu-HU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(2024–)</a:t>
            </a:r>
            <a:endParaRPr lang="en-US">
              <a:solidFill>
                <a:srgbClr val="44546A"/>
              </a:solidFill>
              <a:latin typeface="Calibri Light" panose="020F0302020204030204"/>
              <a:ea typeface="Calibri Light" panose="020F0302020204030204"/>
              <a:cs typeface="Calibri Ligh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Hírlevél-szolgáltatá</a:t>
            </a:r>
            <a:r>
              <a:rPr lang="hu-HU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s (2025–)</a:t>
            </a:r>
            <a:endParaRPr lang="en-US">
              <a:solidFill>
                <a:srgbClr val="44546A"/>
              </a:solidFill>
              <a:latin typeface="Calibri Light" panose="020F0302020204030204"/>
              <a:ea typeface="Calibri Light" panose="020F0302020204030204"/>
              <a:cs typeface="Calibri Ligh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Belső</a:t>
            </a:r>
            <a:r>
              <a:rPr lang="en-US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</a:t>
            </a:r>
            <a:r>
              <a:rPr lang="en-US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dizájn</a:t>
            </a:r>
            <a:r>
              <a:rPr lang="en-US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, </a:t>
            </a:r>
            <a:r>
              <a:rPr lang="en-US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új</a:t>
            </a:r>
            <a:r>
              <a:rPr lang="en-US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</a:t>
            </a:r>
            <a:r>
              <a:rPr lang="en-US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arculati</a:t>
            </a:r>
            <a:r>
              <a:rPr lang="en-US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</a:t>
            </a:r>
            <a:r>
              <a:rPr lang="en-US" err="1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elemek</a:t>
            </a:r>
            <a:r>
              <a:rPr lang="hu-HU">
                <a:solidFill>
                  <a:srgbClr val="44546A"/>
                </a:solidFill>
                <a:latin typeface="Calibri Light" panose="020F0302020204030204"/>
                <a:ea typeface="Calibri Light" panose="020F0302020204030204"/>
                <a:cs typeface="Calibri Light"/>
              </a:rPr>
              <a:t> a fizikai térben is (2026-os terv)</a:t>
            </a:r>
            <a:endParaRPr lang="en-US">
              <a:solidFill>
                <a:srgbClr val="44546A"/>
              </a:solidFill>
              <a:latin typeface="Calibri Light" panose="020F0302020204030204"/>
              <a:ea typeface="Calibri Light" panose="020F0302020204030204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9813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92726E41D0C0A4CBDD22B736E03BBBD" ma:contentTypeVersion="24" ma:contentTypeDescription="Új dokumentum létrehozása." ma:contentTypeScope="" ma:versionID="7b551814e1cd0cee6db24533d538756e">
  <xsd:schema xmlns:xsd="http://www.w3.org/2001/XMLSchema" xmlns:xs="http://www.w3.org/2001/XMLSchema" xmlns:p="http://schemas.microsoft.com/office/2006/metadata/properties" xmlns:ns2="93b5c331-b593-45c8-bc88-1fbe7339d1d1" xmlns:ns3="6e005a41-a88f-4441-9026-a30c18d93dfc" targetNamespace="http://schemas.microsoft.com/office/2006/metadata/properties" ma:root="true" ma:fieldsID="04c4eb6dd1ecaa7aa4b311b4b41caf2e" ns2:_="" ns3:_="">
    <xsd:import namespace="93b5c331-b593-45c8-bc88-1fbe7339d1d1"/>
    <xsd:import namespace="6e005a41-a88f-4441-9026-a30c18d93df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5c331-b593-45c8-bc88-1fbe7339d1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df92d23-1df1-4a1d-b97b-a789efe684ea}" ma:internalName="TaxCatchAll" ma:showField="CatchAllData" ma:web="93b5c331-b593-45c8-bc88-1fbe7339d1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05a41-a88f-4441-9026-a30c18d93d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Képcímkék" ma:readOnly="false" ma:fieldId="{5cf76f15-5ced-4ddc-b409-7134ff3c332f}" ma:taxonomyMulti="true" ma:sspId="59951ad8-fa53-4395-b2e0-9b93736b1c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e005a41-a88f-4441-9026-a30c18d93dfc">
      <Terms xmlns="http://schemas.microsoft.com/office/infopath/2007/PartnerControls"/>
    </lcf76f155ced4ddcb4097134ff3c332f>
    <TaxCatchAll xmlns="93b5c331-b593-45c8-bc88-1fbe7339d1d1" xsi:nil="true"/>
  </documentManagement>
</p:properties>
</file>

<file path=customXml/itemProps1.xml><?xml version="1.0" encoding="utf-8"?>
<ds:datastoreItem xmlns:ds="http://schemas.openxmlformats.org/officeDocument/2006/customXml" ds:itemID="{E5E82920-1E11-4FB8-81AA-21DC61988FED}">
  <ds:schemaRefs>
    <ds:schemaRef ds:uri="6e005a41-a88f-4441-9026-a30c18d93dfc"/>
    <ds:schemaRef ds:uri="93b5c331-b593-45c8-bc88-1fbe7339d1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EC6D0C-E360-47DF-9804-90B13231E5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3EAF31-5C58-49E6-9613-790C083D8942}">
  <ds:schemaRefs>
    <ds:schemaRef ds:uri="6e005a41-a88f-4441-9026-a30c18d93dfc"/>
    <ds:schemaRef ds:uri="93b5c331-b593-45c8-bc88-1fbe7339d1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1118</Words>
  <Application>Microsoft Office PowerPoint</Application>
  <PresentationFormat>Szélesvásznú</PresentationFormat>
  <Paragraphs>113</Paragraphs>
  <Slides>18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Office-téma</vt:lpstr>
      <vt:lpstr>1_Office-téma</vt:lpstr>
      <vt:lpstr>Könyvtárosok dolgozószobája – egy brand születése 2026. március 30.</vt:lpstr>
      <vt:lpstr>A KSZK célja – jelenlegi küldetésnyilatkozat szerint</vt:lpstr>
      <vt:lpstr>Hagyományos szolgáltatások helyben</vt:lpstr>
      <vt:lpstr>PowerPoint-bemutató</vt:lpstr>
      <vt:lpstr>Proaktív referensz szolgáltatások</vt:lpstr>
      <vt:lpstr>Használóink, használat  2010 – 2025.</vt:lpstr>
      <vt:lpstr>PowerPoint-bemutató</vt:lpstr>
      <vt:lpstr>PowerPoint-bemutató</vt:lpstr>
      <vt:lpstr>Könyvtárosok dolgozószobája - brandépítés</vt:lpstr>
      <vt:lpstr>PowerPoint-bemutató</vt:lpstr>
      <vt:lpstr>Programok</vt:lpstr>
      <vt:lpstr>PowerPoint-bemutató</vt:lpstr>
      <vt:lpstr>PowerPoint-bemutató</vt:lpstr>
      <vt:lpstr>PowerPoint-bemutató</vt:lpstr>
      <vt:lpstr>További online szolgáltatások tervben</vt:lpstr>
      <vt:lpstr>A fizikai környezet átalakítása</vt:lpstr>
      <vt:lpstr>A könyvtárosok pihenőszobája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user</dc:creator>
  <cp:lastModifiedBy>Kálmán Rita</cp:lastModifiedBy>
  <cp:revision>2</cp:revision>
  <dcterms:created xsi:type="dcterms:W3CDTF">2021-04-22T08:34:32Z</dcterms:created>
  <dcterms:modified xsi:type="dcterms:W3CDTF">2026-03-27T10:35:14Z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0x010100F92726E41D0C0A4CBDD22B736E03BBBD</vt:lpwstr>
  </property>
</Properties>
</file>