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7" r:id="rId3"/>
    <p:sldId id="264" r:id="rId4"/>
    <p:sldId id="258" r:id="rId5"/>
    <p:sldId id="268" r:id="rId6"/>
    <p:sldId id="260" r:id="rId7"/>
    <p:sldId id="262" r:id="rId8"/>
    <p:sldId id="259" r:id="rId9"/>
    <p:sldId id="261" r:id="rId10"/>
    <p:sldId id="263" r:id="rId11"/>
    <p:sldId id="265" r:id="rId12"/>
    <p:sldId id="266" r:id="rId13"/>
  </p:sldIdLst>
  <p:sldSz cx="12192000" cy="6858000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F3ED1-20B7-4843-A671-8A1E9D16732B}" type="datetimeFigureOut">
              <a:rPr lang="hu-HU" smtClean="0"/>
              <a:t>2026.03.27.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8867A-229A-4BD2-BEA4-389F0080AA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07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80FFA7-53DC-42D6-B8BF-3ABE953C7339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51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/>
              <a:t>Ilyen táblázatot össze tudunk állítani külképviseletek számára.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29DBE-B0BA-4614-9A3C-5DE4DA605F84}" type="slidenum">
              <a:rPr lang="hu-HU" altLang="hu-HU" smtClean="0"/>
              <a:pPr>
                <a:defRPr/>
              </a:pPr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8644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3427-6FC5-4884-9A8F-C9549A5B826A}" type="datetime1">
              <a:rPr lang="en-US" altLang="hu-HU"/>
              <a:pPr>
                <a:defRPr/>
              </a:pPr>
              <a:t>3/27/2026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BFDD4-614B-4854-AC9E-AB7C36B13E9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81121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F489B-E16D-4152-9363-6BFBB0C03B76}" type="datetime1">
              <a:rPr lang="en-US" altLang="hu-HU"/>
              <a:pPr>
                <a:defRPr/>
              </a:pPr>
              <a:t>3/27/2026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3F85-192D-4BD9-865D-1E9C6265A74F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23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48B2D-D91F-4B9E-ABF3-AF9DE0408F91}" type="datetime1">
              <a:rPr lang="en-US" altLang="hu-HU"/>
              <a:pPr>
                <a:defRPr/>
              </a:pPr>
              <a:t>3/27/2026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8E73-FC75-4B27-9A98-54A701497D4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86880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94C0-7E90-4F9F-B2EF-C37A27E73581}" type="datetime1">
              <a:rPr lang="en-US" altLang="hu-HU"/>
              <a:pPr>
                <a:defRPr/>
              </a:pPr>
              <a:t>3/27/2026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C521B-2B8A-4A15-98AF-2571D4EEAA3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44195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E30E-0DC0-4553-8147-7C0ADF8A3B1F}" type="datetime1">
              <a:rPr lang="en-US" altLang="hu-HU"/>
              <a:pPr>
                <a:defRPr/>
              </a:pPr>
              <a:t>3/27/2026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3B93-A0B2-4ED4-9C2A-0356870BFCE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88039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B334-252F-4202-8669-A83B84ADC076}" type="datetime1">
              <a:rPr lang="en-US" altLang="hu-HU"/>
              <a:pPr>
                <a:defRPr/>
              </a:pPr>
              <a:t>3/27/2026</a:t>
            </a:fld>
            <a:endParaRPr lang="en-US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A1A5-4241-4B13-AEB5-E0D70805F60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29471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FA390-1BB3-4209-BF09-2976AC2CF365}" type="datetime1">
              <a:rPr lang="en-US" altLang="hu-HU"/>
              <a:pPr>
                <a:defRPr/>
              </a:pPr>
              <a:t>3/27/2026</a:t>
            </a:fld>
            <a:endParaRPr lang="en-US" alt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66DE-D9CE-4220-8DA0-43BEAD2F5D6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8478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C4EB-6DD4-40B3-B5F5-C85714F5D519}" type="datetime1">
              <a:rPr lang="en-US" altLang="hu-HU"/>
              <a:pPr>
                <a:defRPr/>
              </a:pPr>
              <a:t>3/27/2026</a:t>
            </a:fld>
            <a:endParaRPr lang="en-US" alt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5F46D-A6F5-419F-B523-82BD8F7E717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5099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5A3C-C578-4ED8-87EC-1F4F52474DBB}" type="datetime1">
              <a:rPr lang="en-US" altLang="hu-HU"/>
              <a:pPr>
                <a:defRPr/>
              </a:pPr>
              <a:t>3/27/2026</a:t>
            </a:fld>
            <a:endParaRPr lang="en-US" alt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A996-A25D-4947-9B88-A01E4F8CAF3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2998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3DC8D-5DB4-489E-A545-6689ECFEC03B}" type="datetime1">
              <a:rPr lang="en-US" altLang="hu-HU"/>
              <a:pPr>
                <a:defRPr/>
              </a:pPr>
              <a:t>3/27/2026</a:t>
            </a:fld>
            <a:endParaRPr lang="en-US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0242-0D1E-463F-AB22-9DC5991837EF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23361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937A8-B219-4243-8850-4623820051E2}" type="datetime1">
              <a:rPr lang="en-US" altLang="hu-HU"/>
              <a:pPr>
                <a:defRPr/>
              </a:pPr>
              <a:t>3/27/2026</a:t>
            </a:fld>
            <a:endParaRPr lang="en-US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6359-42C2-4B96-91D8-CCB0201D5C3B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82449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Click to edit Master title style</a:t>
            </a:r>
            <a:endParaRPr lang="en-US" altLang="hu-H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Click to edit Master text styles</a:t>
            </a:r>
          </a:p>
          <a:p>
            <a:pPr lvl="1"/>
            <a:r>
              <a:rPr lang="hu-HU" altLang="hu-HU"/>
              <a:t>Second level</a:t>
            </a:r>
          </a:p>
          <a:p>
            <a:pPr lvl="2"/>
            <a:r>
              <a:rPr lang="hu-HU" altLang="hu-HU"/>
              <a:t>Third level</a:t>
            </a:r>
          </a:p>
          <a:p>
            <a:pPr lvl="3"/>
            <a:r>
              <a:rPr lang="hu-HU" altLang="hu-HU"/>
              <a:t>Fourth level</a:t>
            </a:r>
          </a:p>
          <a:p>
            <a:pPr lvl="4"/>
            <a:r>
              <a:rPr lang="hu-HU" altLang="hu-HU"/>
              <a:t>Fifth level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1CBC0E-549A-46AB-9C11-BD5D27786A0F}" type="datetime1">
              <a:rPr lang="en-US" altLang="hu-HU"/>
              <a:pPr>
                <a:defRPr/>
              </a:pPr>
              <a:t>3/27/2026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366638-D4BC-4432-B331-6D0468F7ABEF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9932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konyvtar@mfa.gov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hyperlink" Target="https://library.hungaricana.hu/hu/collection/magyar_kulugyminiszterium_kiadvanyai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06584" y="1706879"/>
            <a:ext cx="9083040" cy="3013167"/>
          </a:xfrm>
        </p:spPr>
        <p:txBody>
          <a:bodyPr>
            <a:noAutofit/>
          </a:bodyPr>
          <a:lstStyle/>
          <a:p>
            <a:r>
              <a:rPr lang="hu-HU" b="1" dirty="0"/>
              <a:t>Diplomaták kérdezték – </a:t>
            </a:r>
            <a:br>
              <a:rPr lang="hu-HU" b="1" dirty="0"/>
            </a:br>
            <a:r>
              <a:rPr lang="hu-HU" b="1" dirty="0"/>
              <a:t>könyvtár közvetítő szerepben Magyarország és a világ között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66949" y="5085806"/>
            <a:ext cx="9596845" cy="644434"/>
          </a:xfrm>
        </p:spPr>
        <p:txBody>
          <a:bodyPr/>
          <a:lstStyle/>
          <a:p>
            <a:r>
              <a:rPr lang="hu-HU" dirty="0"/>
              <a:t>Külgazdasági és Külügyminisztérium </a:t>
            </a:r>
          </a:p>
          <a:p>
            <a:r>
              <a:rPr lang="hu-HU" dirty="0"/>
              <a:t>Bánffy Miklós Szakkönyvtár</a:t>
            </a:r>
          </a:p>
        </p:txBody>
      </p:sp>
    </p:spTree>
    <p:extLst>
      <p:ext uri="{BB962C8B-B14F-4D97-AF65-F5344CB8AC3E}">
        <p14:creationId xmlns:p14="http://schemas.microsoft.com/office/powerpoint/2010/main" val="1691418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496389" y="1219200"/>
            <a:ext cx="11086011" cy="844730"/>
          </a:xfrm>
        </p:spPr>
        <p:txBody>
          <a:bodyPr/>
          <a:lstStyle/>
          <a:p>
            <a:pPr eaLnBrk="1" hangingPunct="1"/>
            <a:r>
              <a:rPr lang="hu-HU" altLang="hu-HU" sz="3200" b="1" dirty="0"/>
              <a:t>Diplomatáktól kérdezték – érdekességek</a:t>
            </a:r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>
          <a:xfrm>
            <a:off x="670560" y="2063930"/>
            <a:ext cx="10911840" cy="4062234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hu-HU" alt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Marosy</a:t>
            </a: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Ferenc volt madridi királyi követről milyen információ található meg Magyarországon?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Lehet-e a nílusi sügért tenyészteni?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Agosy</a:t>
            </a: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konzul az 1930-as években dolgozott Münchenben. Tudunk-e róla életrajzi adatokat? - </a:t>
            </a:r>
            <a:r>
              <a:rPr lang="hu-HU" alt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Ákossy</a:t>
            </a: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Béla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Mikor alapították meg Szarajevóban a Vöröskereszt helyi szervezetét?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2004 és 2014 között milyen arányban volt női vezetője magyar külképviseleteknek?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hu-HU" alt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hu-HU" alt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hu-HU" alt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23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artalom helye 2"/>
          <p:cNvSpPr>
            <a:spLocks noGrp="1"/>
          </p:cNvSpPr>
          <p:nvPr>
            <p:ph idx="1"/>
          </p:nvPr>
        </p:nvSpPr>
        <p:spPr>
          <a:xfrm>
            <a:off x="775063" y="1357313"/>
            <a:ext cx="10171611" cy="47688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hu-HU" altLang="hu-HU" b="1" dirty="0"/>
              <a:t>Magyar könyvsarok program </a:t>
            </a:r>
          </a:p>
          <a:p>
            <a:pPr marL="0" indent="0" algn="just" eaLnBrk="1" hangingPunct="1">
              <a:buNone/>
            </a:pPr>
            <a:endParaRPr lang="hu-HU" sz="2400" dirty="0"/>
          </a:p>
          <a:p>
            <a:pPr marL="0" indent="0" algn="just" eaLnBrk="1" hangingPunct="1">
              <a:buNone/>
            </a:pPr>
            <a:r>
              <a:rPr lang="hu-HU" sz="2400" dirty="0"/>
              <a:t>Magyar témájú könyvek átadása a fogadó ország nyilvános könyvtárainak. </a:t>
            </a:r>
          </a:p>
          <a:p>
            <a:pPr marL="0" indent="0" algn="just" eaLnBrk="1" hangingPunct="1">
              <a:buNone/>
            </a:pPr>
            <a:r>
              <a:rPr lang="hu-HU" sz="2400" dirty="0"/>
              <a:t>2015-ben indult a program és jelenleg több mint 50 ország 81 városában van könyvsarok. </a:t>
            </a:r>
            <a:endParaRPr lang="hu-HU" alt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hu-HU" dirty="0"/>
              <a:t>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568" y="3681952"/>
            <a:ext cx="2975106" cy="223742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558" y="3500487"/>
            <a:ext cx="2920237" cy="1944793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284617" y="5470600"/>
            <a:ext cx="271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University of Jordan, 2018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264434" y="6156960"/>
            <a:ext cx="253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Ciprusi Egyetem, 2020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08" y="3896516"/>
            <a:ext cx="2470377" cy="138958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934008" y="5347064"/>
            <a:ext cx="272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Amszterdam, városi könyvtár, 2022</a:t>
            </a:r>
          </a:p>
        </p:txBody>
      </p:sp>
    </p:spTree>
    <p:extLst>
      <p:ext uri="{BB962C8B-B14F-4D97-AF65-F5344CB8AC3E}">
        <p14:creationId xmlns:p14="http://schemas.microsoft.com/office/powerpoint/2010/main" val="204060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hu-HU" dirty="0"/>
          </a:p>
          <a:p>
            <a:pPr marL="0" indent="0" eaLnBrk="1" hangingPunct="1">
              <a:buNone/>
              <a:defRPr/>
            </a:pPr>
            <a:r>
              <a:rPr lang="hu-HU" sz="2400" dirty="0"/>
              <a:t>Köszönöm a figyelmet!</a:t>
            </a:r>
          </a:p>
          <a:p>
            <a:pPr eaLnBrk="1" hangingPunct="1">
              <a:defRPr/>
            </a:pPr>
            <a:endParaRPr lang="hu-HU" sz="2400" dirty="0"/>
          </a:p>
          <a:p>
            <a:pPr eaLnBrk="1" hangingPunct="1">
              <a:defRPr/>
            </a:pPr>
            <a:r>
              <a:rPr lang="hu-HU" sz="2400" dirty="0"/>
              <a:t>Biczó Krisztina</a:t>
            </a:r>
          </a:p>
          <a:p>
            <a:pPr eaLnBrk="1" hangingPunct="1">
              <a:defRPr/>
            </a:pPr>
            <a:r>
              <a:rPr lang="hu-HU" sz="2400" dirty="0"/>
              <a:t>KKM Bánffy Miklós Szakkönyvtár</a:t>
            </a:r>
          </a:p>
          <a:p>
            <a:pPr eaLnBrk="1" hangingPunct="1">
              <a:defRPr/>
            </a:pPr>
            <a:r>
              <a:rPr lang="hu-HU" sz="2400" dirty="0">
                <a:hlinkClick r:id="rId2"/>
              </a:rPr>
              <a:t>konyvtar@mfa.gov.hu</a:t>
            </a:r>
            <a:r>
              <a:rPr lang="hu-HU" sz="2400" dirty="0"/>
              <a:t> </a:t>
            </a:r>
          </a:p>
          <a:p>
            <a:pPr eaLnBrk="1" hangingPunct="1">
              <a:defRPr/>
            </a:pPr>
            <a:r>
              <a:rPr lang="hu-HU" sz="2400" dirty="0"/>
              <a:t>+3614582045</a:t>
            </a:r>
          </a:p>
        </p:txBody>
      </p:sp>
    </p:spTree>
    <p:extLst>
      <p:ext uri="{BB962C8B-B14F-4D97-AF65-F5344CB8AC3E}">
        <p14:creationId xmlns:p14="http://schemas.microsoft.com/office/powerpoint/2010/main" val="174839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hu-HU" altLang="hu-HU" dirty="0"/>
              <a:t>„Búvópatakok a magyar könyvtári rendszerben…” </a:t>
            </a:r>
          </a:p>
          <a:p>
            <a:pPr marL="0" indent="0" algn="r" eaLnBrk="1" hangingPunct="1">
              <a:buNone/>
              <a:defRPr/>
            </a:pPr>
            <a:r>
              <a:rPr lang="hu-HU" altLang="hu-HU" dirty="0"/>
              <a:t> Bánffy Miklós Szakkönyvtár</a:t>
            </a:r>
          </a:p>
          <a:p>
            <a:pPr eaLnBrk="1" hangingPunct="1">
              <a:defRPr/>
            </a:pPr>
            <a:endParaRPr lang="hu-HU" altLang="hu-HU" dirty="0"/>
          </a:p>
        </p:txBody>
      </p:sp>
      <p:pic>
        <p:nvPicPr>
          <p:cNvPr id="4099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9" y="3252789"/>
            <a:ext cx="41370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08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6686" y="1339851"/>
            <a:ext cx="9514114" cy="478631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hu-HU" b="1" dirty="0"/>
              <a:t>Történet</a:t>
            </a:r>
          </a:p>
          <a:p>
            <a:pPr marL="0" indent="0" algn="ctr">
              <a:buNone/>
              <a:defRPr/>
            </a:pPr>
            <a:endParaRPr lang="hu-HU" sz="1200" b="1" dirty="0"/>
          </a:p>
          <a:p>
            <a:pPr>
              <a:defRPr/>
            </a:pPr>
            <a:r>
              <a:rPr lang="hu-HU" sz="2400" dirty="0"/>
              <a:t>Alapítás a Külügyminisztériummal párhuzamosan.</a:t>
            </a:r>
          </a:p>
          <a:p>
            <a:pPr>
              <a:defRPr/>
            </a:pPr>
            <a:r>
              <a:rPr lang="hu-HU" sz="2400" dirty="0"/>
              <a:t>Két világháború között: Veress Endre, Gross Géza, </a:t>
            </a:r>
            <a:r>
              <a:rPr lang="hu-HU" sz="2400" dirty="0" err="1"/>
              <a:t>Sikabonyi</a:t>
            </a:r>
            <a:r>
              <a:rPr lang="hu-HU" sz="2400" dirty="0"/>
              <a:t> Antal.</a:t>
            </a:r>
          </a:p>
          <a:p>
            <a:pPr>
              <a:defRPr/>
            </a:pPr>
            <a:r>
              <a:rPr lang="hu-HU" sz="2400" dirty="0"/>
              <a:t>1945: Majdnem teljes megsemmisülés.</a:t>
            </a:r>
          </a:p>
          <a:p>
            <a:pPr>
              <a:defRPr/>
            </a:pPr>
            <a:r>
              <a:rPr lang="hu-HU" sz="2400" dirty="0"/>
              <a:t>2. világháború után: </a:t>
            </a:r>
            <a:r>
              <a:rPr lang="hu-HU" sz="2400" dirty="0" err="1"/>
              <a:t>Radisics</a:t>
            </a:r>
            <a:r>
              <a:rPr lang="hu-HU" sz="2400" dirty="0"/>
              <a:t> Elemér.</a:t>
            </a:r>
          </a:p>
          <a:p>
            <a:pPr>
              <a:defRPr/>
            </a:pPr>
            <a:r>
              <a:rPr lang="hu-HU" sz="2400" dirty="0"/>
              <a:t>1968: szisztematikus építkezés: </a:t>
            </a:r>
            <a:r>
              <a:rPr lang="hu-HU" sz="2400" dirty="0" err="1"/>
              <a:t>Petrovay</a:t>
            </a:r>
            <a:r>
              <a:rPr lang="hu-HU" sz="2400" dirty="0"/>
              <a:t> István.</a:t>
            </a:r>
          </a:p>
          <a:p>
            <a:pPr>
              <a:defRPr/>
            </a:pPr>
            <a:r>
              <a:rPr lang="hu-HU" sz="2400" dirty="0"/>
              <a:t>1996: új könyvtár.</a:t>
            </a:r>
          </a:p>
          <a:p>
            <a:pPr>
              <a:defRPr/>
            </a:pPr>
            <a:r>
              <a:rPr lang="hu-HU" sz="2400" dirty="0"/>
              <a:t>2012: Bánffy Miklós Szakkönyvtár.</a:t>
            </a:r>
          </a:p>
          <a:p>
            <a:pPr marL="0" indent="0">
              <a:buNone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767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0891" y="1371918"/>
            <a:ext cx="10955383" cy="491716"/>
          </a:xfrm>
        </p:spPr>
        <p:txBody>
          <a:bodyPr/>
          <a:lstStyle/>
          <a:p>
            <a:r>
              <a:rPr lang="hu-HU" altLang="hu-HU" sz="3200" b="1" dirty="0"/>
              <a:t>Könyvtári adatok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05394" y="2029097"/>
            <a:ext cx="11042469" cy="3788229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hu-HU" altLang="hu-HU" sz="2400" dirty="0"/>
              <a:t>Gyűjtőkör: diplomácia, diplomáciatörténet, nemzetközi jog, politikatudomány, legújabb kori történelem</a:t>
            </a:r>
          </a:p>
          <a:p>
            <a:pPr>
              <a:spcBef>
                <a:spcPts val="0"/>
              </a:spcBef>
              <a:defRPr/>
            </a:pPr>
            <a:r>
              <a:rPr lang="hu-HU" altLang="hu-HU" sz="2400" dirty="0"/>
              <a:t>Szakkönyvtár állománya: kb. 80 ezer kötet</a:t>
            </a:r>
          </a:p>
          <a:p>
            <a:pPr>
              <a:spcBef>
                <a:spcPts val="0"/>
              </a:spcBef>
              <a:defRPr/>
            </a:pPr>
            <a:r>
              <a:rPr lang="hu-HU" altLang="hu-HU" sz="2400" dirty="0"/>
              <a:t>Figyelt szakfolyóiratok: 33 db</a:t>
            </a:r>
          </a:p>
          <a:p>
            <a:pPr>
              <a:spcBef>
                <a:spcPts val="0"/>
              </a:spcBef>
              <a:defRPr/>
            </a:pPr>
            <a:r>
              <a:rPr lang="hu-HU" altLang="hu-HU" sz="2400" dirty="0"/>
              <a:t>2007-től használjuk a Huntékát (</a:t>
            </a:r>
            <a:r>
              <a:rPr lang="hu-HU" altLang="hu-HU" sz="2400" dirty="0" err="1"/>
              <a:t>Qultót</a:t>
            </a:r>
            <a:r>
              <a:rPr lang="hu-HU" altLang="hu-HU" sz="2400" dirty="0"/>
              <a:t>). </a:t>
            </a:r>
          </a:p>
          <a:p>
            <a:pPr>
              <a:spcBef>
                <a:spcPts val="0"/>
              </a:spcBef>
              <a:defRPr/>
            </a:pPr>
            <a:r>
              <a:rPr lang="hu-HU" altLang="hu-HU" sz="2400" dirty="0"/>
              <a:t>Előfizetett adatbázisok + online folyóiratok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2400" dirty="0"/>
              <a:t>Beiratkozott olvasók/aktív olvasók: 1591/302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Digitalizált külügyi anyagok: </a:t>
            </a:r>
            <a:r>
              <a:rPr lang="hu-HU" alt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Hungaricana</a:t>
            </a: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adatbázisban </a:t>
            </a:r>
            <a:r>
              <a:rPr lang="hu-HU" altLang="hu-HU" sz="2400" dirty="0">
                <a:hlinkClick r:id="rId4"/>
              </a:rPr>
              <a:t>https://library.hungaricana.hu/hu/collection/magyar_kulugyminiszterium_kiadvanyai/</a:t>
            </a:r>
            <a:endParaRPr lang="hu-HU" altLang="hu-HU" sz="24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874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9269" y="1384663"/>
            <a:ext cx="10903131" cy="487680"/>
          </a:xfrm>
        </p:spPr>
        <p:txBody>
          <a:bodyPr/>
          <a:lstStyle/>
          <a:p>
            <a:r>
              <a:rPr lang="hu-HU" sz="3200" b="1" dirty="0"/>
              <a:t>Feladatok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2264229"/>
            <a:ext cx="10990217" cy="394248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hu-HU" sz="2400" dirty="0"/>
              <a:t>Hivatali könyvtárként kollégák munkájának és képzésének segítése belföldön és külföldön.</a:t>
            </a:r>
          </a:p>
          <a:p>
            <a:pPr>
              <a:lnSpc>
                <a:spcPct val="150000"/>
              </a:lnSpc>
              <a:defRPr/>
            </a:pPr>
            <a:r>
              <a:rPr lang="hu-HU" sz="2400" dirty="0"/>
              <a:t>Korlátozottan nyilvános könyvtárként külsős olvasók kéréseinek megválaszolása.</a:t>
            </a:r>
          </a:p>
          <a:p>
            <a:pPr>
              <a:lnSpc>
                <a:spcPct val="150000"/>
              </a:lnSpc>
              <a:defRPr/>
            </a:pPr>
            <a:r>
              <a:rPr lang="hu-HU" sz="2400" dirty="0"/>
              <a:t>Ajándékkönyvek eljuttatása a könyvtári rendszerbe (fölöspéldányok).</a:t>
            </a:r>
          </a:p>
          <a:p>
            <a:pPr>
              <a:lnSpc>
                <a:spcPct val="150000"/>
              </a:lnSpc>
              <a:defRPr/>
            </a:pPr>
            <a:r>
              <a:rPr lang="hu-HU" sz="2400" dirty="0"/>
              <a:t>Könyvek eljuttatása a külképviseleteknek, kulturális intézeteknek, vendégoktatóknak. </a:t>
            </a:r>
          </a:p>
        </p:txBody>
      </p:sp>
    </p:spTree>
    <p:extLst>
      <p:ext uri="{BB962C8B-B14F-4D97-AF65-F5344CB8AC3E}">
        <p14:creationId xmlns:p14="http://schemas.microsoft.com/office/powerpoint/2010/main" val="172062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609600" y="1393371"/>
            <a:ext cx="10833463" cy="870857"/>
          </a:xfrm>
        </p:spPr>
        <p:txBody>
          <a:bodyPr/>
          <a:lstStyle/>
          <a:p>
            <a:pPr eaLnBrk="1" hangingPunct="1"/>
            <a:r>
              <a:rPr lang="hu-HU" altLang="hu-HU" sz="2800" b="1" dirty="0"/>
              <a:t>Diplomaták kérdezték – </a:t>
            </a:r>
            <a:br>
              <a:rPr lang="hu-HU" altLang="hu-HU" sz="2800" b="1" dirty="0"/>
            </a:br>
            <a:r>
              <a:rPr lang="hu-HU" altLang="hu-HU" sz="2800" b="1" dirty="0"/>
              <a:t>sokszor feltett kérdések</a:t>
            </a:r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>
          <a:xfrm>
            <a:off x="548640" y="2264228"/>
            <a:ext cx="11033760" cy="3861936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hu-HU" alt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Könyvekhez, cikkekhez diplomáciatörténeti adatok.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Mikor vettük fel a diplomáciai kapcsolatot?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Kik voltak a nagykövetek?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Mikor járt pl. kanadai külügyminiszter Magyarországon?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Kik jártak Magyarországon Thaiföldről? (uralkodó vagy trónörökös, kormánytag) Mit írtak a látogatásokról az újságok? 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hu-HU" alt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53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609600" y="1332410"/>
            <a:ext cx="10972800" cy="1001487"/>
          </a:xfrm>
        </p:spPr>
        <p:txBody>
          <a:bodyPr/>
          <a:lstStyle/>
          <a:p>
            <a:pPr eaLnBrk="1" hangingPunct="1"/>
            <a:r>
              <a:rPr lang="hu-HU" altLang="hu-HU" sz="3200" b="1" dirty="0"/>
              <a:t>Diplomaták kérdezték – </a:t>
            </a:r>
            <a:br>
              <a:rPr lang="hu-HU" altLang="hu-HU" sz="3200" b="1" dirty="0"/>
            </a:br>
            <a:r>
              <a:rPr lang="hu-HU" altLang="hu-HU" sz="3200" b="1" dirty="0"/>
              <a:t>bilaterális kapcsolatok fejlesztése</a:t>
            </a:r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>
          <a:xfrm>
            <a:off x="609600" y="1645920"/>
            <a:ext cx="10911840" cy="4480244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malajziai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Penangban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elhunyt Edmund Hermann sorhajóhadnagy magyar volt-e? (Nem.)</a:t>
            </a:r>
            <a:endParaRPr lang="hu-HU" alt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Hány magyar dolgozott Argentínában az Osztrák-Magyar Monarchia diplomáciai karban?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Irodalmi bibliográfia összeállítása: franciára lefordított magyar irodalom.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Adatgyűjtés </a:t>
            </a:r>
            <a:r>
              <a:rPr lang="hu-HU" alt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Draskovich</a:t>
            </a: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Tivadarról.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 írtak az újságok 1974-ben Portugáliáról?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Számi Parlament könyvtárába juttatna el könyveket a nagykövet. Mit </a:t>
            </a:r>
            <a:r>
              <a:rPr lang="hu-HU" alt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javasolunk</a:t>
            </a: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hu-HU" alt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2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727879"/>
              </p:ext>
            </p:extLst>
          </p:nvPr>
        </p:nvGraphicFramePr>
        <p:xfrm>
          <a:off x="1419403" y="1262741"/>
          <a:ext cx="8926380" cy="54298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7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4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chemeClr val="tx1"/>
                          </a:solidFill>
                          <a:effectLst/>
                        </a:rPr>
                        <a:t>Dátum</a:t>
                      </a:r>
                      <a:endParaRPr lang="hu-H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chemeClr val="tx1"/>
                          </a:solidFill>
                          <a:effectLst/>
                        </a:rPr>
                        <a:t>Esemény</a:t>
                      </a:r>
                      <a:endParaRPr lang="hu-H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1926. szeptember 7.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Kinevezték dr. Neumann József lengyel állampolgárt, lembergi lakost tiszteletbeli m.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kir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. konzullá.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1927. december 24.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Tiszteletbeli m.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kir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. konzulátust állítottak fel, amelynek joghatósága a lembergi,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stanislaui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tarnopoli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 és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wolyni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 vajdaságok területére.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Az iroda címe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Lyczakowska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 3.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Bejegyzett sürgönycím: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Exung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Telefonszám: 727.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1931. március 05.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Új telefonszám: 40-26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1931. április 27.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Dr. Neumann József Varsóba költözött, ideiglenes helyettesítésével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Schätzel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 Szaniszló lembergi ügyvédet bízták meg.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Új ideiglenes cím: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Ulica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 3 Maja 21.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Telefonszám: 94-93.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1931. augusztus 4.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Dr. Neumann Józsefet saját kérelmére felmentették lembergi m.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kir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. tiszteletbeli konzuli állása alól.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0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1932. október 3.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A konzulátus azonos területekre kiterjedő joghatósággal újrakezdte működését.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Az új tiszteletbeli m.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kir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. konzul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Novotny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 Gyula.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Cím: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Akademicka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 7.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Bejegyzett sürgönycím: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Exung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Telefonszám: 86-28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1932. november 3.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Az 12.538/1-1932. sz. külügyminiszter rendelettel jóváhagyták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Rampel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 Béla magyar állampolgár,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nyug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. alezredes tiszteletbeli irodavezetői alkalmazását. 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1933. január 25.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1933-ban nem jegyezték be a rövidített távirati címet, ezért a táviratokat a tb. konzulátus címének feltüntetésével kellett küldeni.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1934. április 01.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Új cím: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Mrjacki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 pl. 8. I. 19.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1939. március 31.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Jules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Novotnyt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 felmentették lembergi m.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kir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. tiszteletbeli konzuli állásából.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1939. április 30.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Új cím: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Ulica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200" dirty="0" err="1">
                          <a:solidFill>
                            <a:schemeClr val="tx1"/>
                          </a:solidFill>
                          <a:effectLst/>
                        </a:rPr>
                        <a:t>Akademicka</a:t>
                      </a: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 17.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Telefonszám: 115-46.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12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1940. január 11.</a:t>
                      </a: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Megszüntették a konzulátust.</a:t>
                      </a:r>
                    </a:p>
                  </a:txBody>
                  <a:tcPr marL="53042" marR="53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032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330924" y="1489166"/>
            <a:ext cx="11251475" cy="949234"/>
          </a:xfrm>
        </p:spPr>
        <p:txBody>
          <a:bodyPr/>
          <a:lstStyle/>
          <a:p>
            <a:pPr eaLnBrk="1" hangingPunct="1"/>
            <a:r>
              <a:rPr lang="hu-HU" altLang="hu-HU" sz="3200" b="1" dirty="0"/>
              <a:t>Diplomaták kérdezték – könyvtáraktól kaptunk segítséget a válaszhoz</a:t>
            </a:r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>
          <a:xfrm>
            <a:off x="539931" y="2438400"/>
            <a:ext cx="11042469" cy="3687764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hu-HU" alt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Tanulmányhoz, munkához könyvrészletre, cikkre van szükség külföldön dolgozó kollégának.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Versfordítások kérése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Hol van Magyarországon gyerekkönyvtár?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Hogy nézett ki Új-Delhiben az a szobor, amely a nagykövetségen állt?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Milyen hatása volt a magyar oktatási rendszerre az EU csatlakozásnak?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hu-HU" alt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hu-HU" alt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hu-HU" alt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hu-HU" alt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hu-HU" alt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70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767</Words>
  <Application>Microsoft Office PowerPoint</Application>
  <PresentationFormat>Szélesvásznú</PresentationFormat>
  <Paragraphs>116</Paragraphs>
  <Slides>12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 3</vt:lpstr>
      <vt:lpstr>Office Theme</vt:lpstr>
      <vt:lpstr>Diplomaták kérdezték –  könyvtár közvetítő szerepben Magyarország és a világ között</vt:lpstr>
      <vt:lpstr>PowerPoint-bemutató</vt:lpstr>
      <vt:lpstr>PowerPoint-bemutató</vt:lpstr>
      <vt:lpstr>Könyvtári adatok</vt:lpstr>
      <vt:lpstr>Feladatok</vt:lpstr>
      <vt:lpstr>Diplomaták kérdezték –  sokszor feltett kérdések</vt:lpstr>
      <vt:lpstr>Diplomaták kérdezték –  bilaterális kapcsolatok fejlesztése</vt:lpstr>
      <vt:lpstr>PowerPoint-bemutató</vt:lpstr>
      <vt:lpstr>Diplomaták kérdezték – könyvtáraktól kaptunk segítséget a válaszhoz</vt:lpstr>
      <vt:lpstr>Diplomatáktól kérdezték – érdekességek</vt:lpstr>
      <vt:lpstr>PowerPoint-bemutató</vt:lpstr>
      <vt:lpstr>PowerPoint-bemutató</vt:lpstr>
    </vt:vector>
  </TitlesOfParts>
  <Company>KKM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Diplomaták kérdezték – könyvtár közvetítő szerepben Magyarország és a világ között</dc:title>
  <dc:creator>Könyvtár Olvasó terem</dc:creator>
  <cp:lastModifiedBy>Kálmán Rita</cp:lastModifiedBy>
  <cp:revision>44</cp:revision>
  <cp:lastPrinted>2026-03-27T08:30:42Z</cp:lastPrinted>
  <dcterms:created xsi:type="dcterms:W3CDTF">2026-03-25T14:46:38Z</dcterms:created>
  <dcterms:modified xsi:type="dcterms:W3CDTF">2026-03-27T10:36:04Z</dcterms:modified>
</cp:coreProperties>
</file>