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2" r:id="rId4"/>
    <p:sldId id="283" r:id="rId5"/>
    <p:sldId id="285" r:id="rId6"/>
    <p:sldId id="284" r:id="rId7"/>
    <p:sldId id="287" r:id="rId8"/>
    <p:sldId id="280" r:id="rId9"/>
    <p:sldId id="281" r:id="rId10"/>
    <p:sldId id="260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3F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kumentumok\2025\Mag&#225;n\Szakk&#246;nyvt&#225;ri%20seregszemle\&#214;nk&#233;ntesek%20sz&#225;ma%20a%20F&#337;v&#225;rosi%20Szab&#243;%20Ervin%20K&#246;nyvt&#225;rban%202018-2023.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kumentumok\2025\Mag&#225;n\Szakk&#246;nyvt&#225;ri%20seregszemle\K&#246;z&#246;ss&#233;gi%20szolg&#225;latos%20di&#225;kok%20a%20f&#337;v&#225;rosba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2800" b="0" i="0" u="none" strike="noStrike" kern="1200" spc="0" baseline="0" dirty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Önkéntesek száma </a:t>
            </a:r>
            <a:endParaRPr lang="hu-HU" sz="2800" b="0" i="0" u="none" strike="noStrike" kern="1200" spc="0" baseline="0" dirty="0" smtClean="0">
              <a:solidFill>
                <a:srgbClr val="033F94"/>
              </a:solidFill>
              <a:latin typeface="Liberation Sans" panose="020B0604020202020204" pitchFamily="34" charset="0"/>
              <a:ea typeface="+mj-ea"/>
              <a:cs typeface="+mj-cs"/>
            </a:endParaRPr>
          </a:p>
          <a:p>
            <a:pPr>
              <a:defRPr/>
            </a:pPr>
            <a:r>
              <a:rPr lang="hu-HU" sz="2800" b="0" i="0" u="none" strike="noStrike" kern="1200" spc="0" baseline="0" dirty="0" smtClean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a </a:t>
            </a:r>
            <a:r>
              <a:rPr lang="hu-HU" sz="2800" b="0" i="0" u="none" strike="noStrike" kern="1200" spc="0" baseline="0" dirty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Fővárosi Szabó Ervin Könyvtárban 2018-2024.</a:t>
            </a:r>
          </a:p>
        </c:rich>
      </c:tx>
      <c:layout>
        <c:manualLayout>
          <c:xMode val="edge"/>
          <c:yMode val="edge"/>
          <c:x val="0.14828634690325182"/>
          <c:y val="9.803921568627450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önkéntesek száma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Munka1!$A$2:$A$8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Munka1!$B$2:$B$8</c:f>
              <c:numCache>
                <c:formatCode>General</c:formatCode>
                <c:ptCount val="7"/>
                <c:pt idx="0">
                  <c:v>14</c:v>
                </c:pt>
                <c:pt idx="1">
                  <c:v>12</c:v>
                </c:pt>
                <c:pt idx="2">
                  <c:v>3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4F-47F7-B74C-BB13550CB9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9695608"/>
        <c:axId val="629695936"/>
      </c:lineChart>
      <c:catAx>
        <c:axId val="629695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29695936"/>
        <c:crosses val="autoZero"/>
        <c:auto val="1"/>
        <c:lblAlgn val="ctr"/>
        <c:lblOffset val="100"/>
        <c:noMultiLvlLbl val="0"/>
      </c:catAx>
      <c:valAx>
        <c:axId val="62969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29695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2800" b="0" i="0" u="none" strike="noStrike" kern="1200" spc="0" baseline="0" dirty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Közösségi szolgálatos diákok </a:t>
            </a:r>
            <a:endParaRPr lang="hu-HU" sz="2800" b="0" i="0" u="none" strike="noStrike" kern="1200" spc="0" baseline="0" dirty="0" smtClean="0">
              <a:solidFill>
                <a:srgbClr val="033F94"/>
              </a:solidFill>
              <a:latin typeface="Liberation Sans" panose="020B0604020202020204" pitchFamily="34" charset="0"/>
              <a:ea typeface="+mj-ea"/>
              <a:cs typeface="+mj-cs"/>
            </a:endParaRPr>
          </a:p>
          <a:p>
            <a:pPr>
              <a:defRPr/>
            </a:pPr>
            <a:r>
              <a:rPr lang="hu-HU" sz="2800" b="0" i="0" u="none" strike="noStrike" kern="1200" spc="0" baseline="0" dirty="0" smtClean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a </a:t>
            </a:r>
            <a:r>
              <a:rPr lang="hu-HU" sz="2800" b="0" i="0" u="none" strike="noStrike" kern="1200" spc="0" baseline="0" dirty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Fővárosi Szabó Ervin Könyvtárban 2018-2023</a:t>
            </a:r>
            <a:r>
              <a:rPr lang="hu-HU" sz="1800" b="0" i="0" baseline="0" dirty="0">
                <a:effectLst/>
              </a:rPr>
              <a:t>.</a:t>
            </a:r>
            <a:endParaRPr lang="hu-H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diákok száma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Munka1!$A$2:$A$8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Munka1!$B$2:$B$8</c:f>
              <c:numCache>
                <c:formatCode>General</c:formatCode>
                <c:ptCount val="7"/>
                <c:pt idx="0">
                  <c:v>360</c:v>
                </c:pt>
                <c:pt idx="1">
                  <c:v>234</c:v>
                </c:pt>
                <c:pt idx="2">
                  <c:v>165</c:v>
                </c:pt>
                <c:pt idx="3">
                  <c:v>284</c:v>
                </c:pt>
                <c:pt idx="4">
                  <c:v>521</c:v>
                </c:pt>
                <c:pt idx="5">
                  <c:v>521</c:v>
                </c:pt>
                <c:pt idx="6">
                  <c:v>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00-46CF-98AB-C2C0DD0DCF0F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iskolák száma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Munka1!$A$2:$A$8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Munka1!$C$2:$C$8</c:f>
              <c:numCache>
                <c:formatCode>General</c:formatCode>
                <c:ptCount val="7"/>
                <c:pt idx="0">
                  <c:v>156</c:v>
                </c:pt>
                <c:pt idx="1">
                  <c:v>170</c:v>
                </c:pt>
                <c:pt idx="2">
                  <c:v>173</c:v>
                </c:pt>
                <c:pt idx="3">
                  <c:v>173</c:v>
                </c:pt>
                <c:pt idx="4">
                  <c:v>173</c:v>
                </c:pt>
                <c:pt idx="5">
                  <c:v>209</c:v>
                </c:pt>
                <c:pt idx="6">
                  <c:v>240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00-46CF-98AB-C2C0DD0DCF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7912200"/>
        <c:axId val="487910232"/>
      </c:lineChart>
      <c:catAx>
        <c:axId val="487912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87910232"/>
        <c:crosses val="autoZero"/>
        <c:auto val="1"/>
        <c:lblAlgn val="ctr"/>
        <c:lblOffset val="100"/>
        <c:noMultiLvlLbl val="0"/>
      </c:catAx>
      <c:valAx>
        <c:axId val="487910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87912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588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416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589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82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688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44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22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835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2444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851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759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6099-6E8B-414A-BEC9-47850F0D1E53}" type="datetimeFigureOut">
              <a:rPr lang="hu-HU" smtClean="0"/>
              <a:t>2025. 03. 24.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841EE-8BD8-4110-9837-E62635526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452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szek.hu/News/netrevalok-kozepiskolasok-segitik-az-idoseke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B188928B-5204-6A24-16FD-7950041FC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5"/>
            <a:ext cx="12192000" cy="685638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426691" y="1200728"/>
            <a:ext cx="8414327" cy="2419178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33F94"/>
                </a:solidFill>
              </a:rPr>
              <a:t/>
            </a:r>
            <a:br>
              <a:rPr lang="hu-HU" b="1" dirty="0" smtClean="0">
                <a:solidFill>
                  <a:srgbClr val="033F94"/>
                </a:solidFill>
              </a:rPr>
            </a:br>
            <a:r>
              <a:rPr lang="hu-HU" b="1" dirty="0" smtClean="0">
                <a:solidFill>
                  <a:srgbClr val="033F94"/>
                </a:solidFill>
              </a:rPr>
              <a:t>Önkéntesek a könyvtárban – </a:t>
            </a:r>
            <a:r>
              <a:rPr lang="hu-HU" sz="4400" b="1" dirty="0" smtClean="0">
                <a:solidFill>
                  <a:srgbClr val="033F94"/>
                </a:solidFill>
              </a:rPr>
              <a:t>esettanulmány </a:t>
            </a:r>
            <a:br>
              <a:rPr lang="hu-HU" sz="4400" b="1" dirty="0" smtClean="0">
                <a:solidFill>
                  <a:srgbClr val="033F94"/>
                </a:solidFill>
              </a:rPr>
            </a:br>
            <a:r>
              <a:rPr lang="hu-HU" sz="4400" b="1" dirty="0" smtClean="0">
                <a:solidFill>
                  <a:srgbClr val="033F94"/>
                </a:solidFill>
              </a:rPr>
              <a:t>a Fővárosi Szabó Ervin Könyvtárból</a:t>
            </a:r>
            <a:endParaRPr lang="hu-HU" sz="4400" b="1" dirty="0">
              <a:solidFill>
                <a:srgbClr val="033F94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595816" y="4147126"/>
            <a:ext cx="7072184" cy="1110673"/>
          </a:xfrm>
        </p:spPr>
        <p:txBody>
          <a:bodyPr/>
          <a:lstStyle/>
          <a:p>
            <a:pPr algn="r"/>
            <a:r>
              <a:rPr lang="hu-HU" b="1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Haszonné Kiss Katalin</a:t>
            </a:r>
            <a:endParaRPr lang="hu-HU" b="1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3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Tartalom helye 14">
            <a:extLst>
              <a:ext uri="{FF2B5EF4-FFF2-40B4-BE49-F238E27FC236}">
                <a16:creationId xmlns:a16="http://schemas.microsoft.com/office/drawing/2014/main" id="{B8634808-CCB0-6B6A-D1E3-B69A4D6597C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3" y="0"/>
            <a:ext cx="12202064" cy="6858000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3429000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/>
            </a:r>
            <a:br>
              <a:rPr lang="hu-HU" sz="36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</a:br>
            <a:r>
              <a:rPr lang="hu-HU" sz="3600" dirty="0">
                <a:solidFill>
                  <a:srgbClr val="033F94"/>
                </a:solidFill>
                <a:latin typeface="Liberation Sans" panose="020B0604020202020204" pitchFamily="34" charset="0"/>
              </a:rPr>
              <a:t/>
            </a:r>
            <a:br>
              <a:rPr lang="hu-HU" sz="3600" dirty="0">
                <a:solidFill>
                  <a:srgbClr val="033F94"/>
                </a:solidFill>
                <a:latin typeface="Liberation Sans" panose="020B0604020202020204" pitchFamily="34" charset="0"/>
              </a:rPr>
            </a:br>
            <a:r>
              <a:rPr lang="hu-HU" sz="36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Köszönöm a figyelmet!</a:t>
            </a:r>
            <a:br>
              <a:rPr lang="hu-HU" sz="36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</a:br>
            <a:r>
              <a:rPr lang="hu-HU" sz="36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/>
            </a:r>
            <a:br>
              <a:rPr lang="hu-HU" sz="36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</a:br>
            <a:r>
              <a:rPr lang="hu-HU" sz="36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Haszonné Kiss Katalin</a:t>
            </a:r>
            <a:br>
              <a:rPr lang="hu-HU" sz="36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</a:br>
            <a:r>
              <a:rPr lang="hu-HU" sz="36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/>
            </a:r>
            <a:br>
              <a:rPr lang="hu-HU" sz="36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</a:br>
            <a:r>
              <a:rPr lang="hu-HU" sz="36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kiss.kati@fszek.hu</a:t>
            </a:r>
            <a:endParaRPr lang="hu-HU" sz="3600" dirty="0">
              <a:solidFill>
                <a:srgbClr val="033F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18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9E89FB0F-C9AE-313D-1798-4632B7007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309" y="0"/>
            <a:ext cx="12321309" cy="6866463"/>
          </a:xfrm>
          <a:prstGeom prst="rect">
            <a:avLst/>
          </a:prstGeom>
        </p:spPr>
      </p:pic>
      <p:sp>
        <p:nvSpPr>
          <p:cNvPr id="5" name="Cím 1"/>
          <p:cNvSpPr txBox="1">
            <a:spLocks/>
          </p:cNvSpPr>
          <p:nvPr/>
        </p:nvSpPr>
        <p:spPr>
          <a:xfrm>
            <a:off x="997527" y="78597"/>
            <a:ext cx="8672946" cy="79083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Önkéntesség</a:t>
            </a:r>
            <a:endParaRPr lang="hu-HU" sz="40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59326" y="827376"/>
            <a:ext cx="1137689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Az </a:t>
            </a:r>
            <a:r>
              <a:rPr lang="hu-HU" sz="2200" dirty="0">
                <a:solidFill>
                  <a:srgbClr val="033F94"/>
                </a:solidFill>
                <a:latin typeface="Liberation Sans" panose="020B0604020202020204" pitchFamily="34" charset="0"/>
              </a:rPr>
              <a:t>önkéntesség olyan tevékenység, amelyet a személy szabad akaratából, egyéni választása és motivációja alapján, a pénzügyi haszonszerzés szándéka nélkül végez más személy, személyek vagy a közösség javát szolgálva</a:t>
            </a: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.</a:t>
            </a:r>
          </a:p>
          <a:p>
            <a:endParaRPr lang="hu-HU" sz="22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Sajátos </a:t>
            </a:r>
            <a:r>
              <a:rPr lang="hu-HU" sz="2200" dirty="0">
                <a:solidFill>
                  <a:srgbClr val="033F94"/>
                </a:solidFill>
                <a:latin typeface="Liberation Sans" panose="020B0604020202020204" pitchFamily="34" charset="0"/>
              </a:rPr>
              <a:t>értékeket hordoz magában, amely megkülönbözteti a fizetett munkától. Önmagában jó és értékes, egy mód, mellyel képessé tehetjük a társadalom tagjait, hogy aktív szerepet vállaljanak mind tágabb földrajzi, mind szűkebb érdekközösségekben, mely egyidejűleg hasznos a támogatásra szorulóknak és az önkéntes munkát végzőknek is. </a:t>
            </a:r>
            <a:endParaRPr lang="hu-HU" sz="22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endParaRPr lang="hu-HU" sz="22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Az </a:t>
            </a:r>
            <a:r>
              <a:rPr lang="hu-HU" sz="2200" dirty="0">
                <a:solidFill>
                  <a:srgbClr val="033F94"/>
                </a:solidFill>
                <a:latin typeface="Liberation Sans" panose="020B0604020202020204" pitchFamily="34" charset="0"/>
              </a:rPr>
              <a:t>önkéntesség az egyik eszköze az esélyegyenlőség fejlesztésének, hozzájárul a szegénység, a </a:t>
            </a:r>
            <a:r>
              <a:rPr lang="hu-HU" sz="2200" dirty="0" err="1">
                <a:solidFill>
                  <a:srgbClr val="033F94"/>
                </a:solidFill>
                <a:latin typeface="Liberation Sans" panose="020B0604020202020204" pitchFamily="34" charset="0"/>
              </a:rPr>
              <a:t>kirekesztődés</a:t>
            </a:r>
            <a:r>
              <a:rPr lang="hu-HU" sz="2200" dirty="0">
                <a:solidFill>
                  <a:srgbClr val="033F94"/>
                </a:solidFill>
                <a:latin typeface="Liberation Sans" panose="020B0604020202020204" pitchFamily="34" charset="0"/>
              </a:rPr>
              <a:t> csökkentéséhez és a foglalkoztatottság növeléséhez, segíthet a munkanélküliek munkaerőpiacra történő visszatéréséhez, de nem helyettesítheti a fizetett munkaerőt</a:t>
            </a: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.</a:t>
            </a:r>
          </a:p>
          <a:p>
            <a:endParaRPr lang="hu-HU" sz="20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pPr algn="r"/>
            <a:r>
              <a:rPr lang="hu-HU" i="1" dirty="0">
                <a:solidFill>
                  <a:srgbClr val="033F94"/>
                </a:solidFill>
                <a:latin typeface="Liberation Sans" panose="020B0604020202020204" pitchFamily="34" charset="0"/>
              </a:rPr>
              <a:t>Nemzeti Önkéntes Stratégia </a:t>
            </a:r>
            <a:r>
              <a:rPr lang="hu-HU" i="1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2012-2020</a:t>
            </a:r>
          </a:p>
          <a:p>
            <a:pPr algn="r"/>
            <a:r>
              <a:rPr lang="hu-HU" i="1" dirty="0">
                <a:solidFill>
                  <a:srgbClr val="033F94"/>
                </a:solidFill>
                <a:latin typeface="Liberation Sans" panose="020B0604020202020204" pitchFamily="34" charset="0"/>
              </a:rPr>
              <a:t>https://</a:t>
            </a:r>
            <a:r>
              <a:rPr lang="hu-HU" i="1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njt.hu/jogszabaly/2012-1068-30-22</a:t>
            </a:r>
            <a:endParaRPr lang="hu-HU" sz="2400" i="1" dirty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  <a:sym typeface="Wingdings" panose="05000000000000000000" pitchFamily="2" charset="2"/>
              </a:rPr>
              <a:t>	</a:t>
            </a:r>
            <a:endParaRPr lang="hu-HU" sz="24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38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9E89FB0F-C9AE-313D-1798-4632B7007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309" y="0"/>
            <a:ext cx="12321309" cy="6866463"/>
          </a:xfrm>
          <a:prstGeom prst="rect">
            <a:avLst/>
          </a:prstGeom>
        </p:spPr>
      </p:pic>
      <p:sp>
        <p:nvSpPr>
          <p:cNvPr id="5" name="Cím 1"/>
          <p:cNvSpPr txBox="1">
            <a:spLocks/>
          </p:cNvSpPr>
          <p:nvPr/>
        </p:nvSpPr>
        <p:spPr>
          <a:xfrm>
            <a:off x="295563" y="365125"/>
            <a:ext cx="7241310" cy="723364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3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A könyvtári önkéntesség </a:t>
            </a:r>
            <a:r>
              <a:rPr lang="hu-HU" sz="3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(a fővárosban)</a:t>
            </a:r>
            <a:endParaRPr lang="hu-HU" sz="32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295563" y="1155958"/>
            <a:ext cx="786014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A 2000-es években kezdett </a:t>
            </a: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elterjedni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Civil </a:t>
            </a: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szervezetek megjelenése a könyvtárakban (közös rendezvények, akciók, szakmai támogatás – átsegítés – </a:t>
            </a:r>
            <a:r>
              <a:rPr lang="hu-HU" sz="2000" dirty="0" err="1" smtClean="0">
                <a:solidFill>
                  <a:srgbClr val="033F94"/>
                </a:solidFill>
                <a:latin typeface="Liberation Sans" panose="020B0604020202020204" pitchFamily="34" charset="0"/>
              </a:rPr>
              <a:t>önkénteskedés</a:t>
            </a: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 mindkét oldalon)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Felnőttek, nők, iskolázottak, családosak, jó anyagi körülmények között </a:t>
            </a: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élők, </a:t>
            </a: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könyvtártagok, nyugdíjasok száma nő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Gyakori az alkalmi </a:t>
            </a: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önkéntesség (többszöröse a jogviszonnyal rendelkezőkének) </a:t>
            </a:r>
            <a:endParaRPr lang="hu-HU" sz="2000" dirty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Fontos a személyes kapcsolat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Iskolai közösségi </a:t>
            </a: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szolgálatos diákok folyamatos jelenléte a </a:t>
            </a: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tagkönyvtárakban</a:t>
            </a:r>
          </a:p>
          <a:p>
            <a:r>
              <a:rPr lang="hu-HU" sz="2000" i="1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(</a:t>
            </a:r>
            <a:r>
              <a:rPr lang="hu-HU" i="1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Nem tartozik az önkéntesség körébe az iskolai közösségi szolgálat és a szakmai gyakorlat sem.) </a:t>
            </a:r>
            <a:endParaRPr lang="hu-HU" i="1" dirty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  <a:sym typeface="Wingdings" panose="05000000000000000000" pitchFamily="2" charset="2"/>
              </a:rPr>
              <a:t>	</a:t>
            </a:r>
            <a:endParaRPr lang="hu-HU" sz="24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584" y="3648146"/>
            <a:ext cx="4087728" cy="2756251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434" y="163158"/>
            <a:ext cx="2504028" cy="348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8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9E89FB0F-C9AE-313D-1798-4632B7007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309" y="0"/>
            <a:ext cx="12321309" cy="6866463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838200" y="5942568"/>
            <a:ext cx="1083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Jogviszonnyal rendelkező önkéntesek a FSZEK-</a:t>
            </a:r>
            <a:r>
              <a:rPr lang="hu-HU" sz="1400" dirty="0" err="1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ben</a:t>
            </a:r>
            <a:r>
              <a:rPr lang="hu-HU" sz="1400" dirty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 </a:t>
            </a:r>
            <a:r>
              <a:rPr lang="hu-HU" sz="1400" dirty="0" smtClean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2018-2024, </a:t>
            </a:r>
            <a:r>
              <a:rPr lang="hu-HU" sz="1400" dirty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az intézmény éves szakmai beszámolói </a:t>
            </a:r>
            <a:r>
              <a:rPr lang="hu-HU" sz="1400" dirty="0" smtClean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alapján, saját készítésű ábra.</a:t>
            </a:r>
            <a:endParaRPr lang="hu-HU" sz="1400" dirty="0">
              <a:solidFill>
                <a:srgbClr val="033F94"/>
              </a:solidFill>
              <a:latin typeface="Liberation Sans" panose="020B0604020202020204" pitchFamily="34" charset="0"/>
              <a:ea typeface="+mj-ea"/>
              <a:cs typeface="+mj-cs"/>
            </a:endParaRPr>
          </a:p>
        </p:txBody>
      </p:sp>
      <p:graphicFrame>
        <p:nvGraphicFramePr>
          <p:cNvPr id="10" name="Diagra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389392"/>
              </p:ext>
            </p:extLst>
          </p:nvPr>
        </p:nvGraphicFramePr>
        <p:xfrm>
          <a:off x="212436" y="554183"/>
          <a:ext cx="11379201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072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9E89FB0F-C9AE-313D-1798-4632B7007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21309" cy="6866463"/>
          </a:xfrm>
          <a:prstGeom prst="rect">
            <a:avLst/>
          </a:prstGeom>
        </p:spPr>
      </p:pic>
      <p:sp>
        <p:nvSpPr>
          <p:cNvPr id="5" name="Cím 1"/>
          <p:cNvSpPr txBox="1">
            <a:spLocks/>
          </p:cNvSpPr>
          <p:nvPr/>
        </p:nvSpPr>
        <p:spPr>
          <a:xfrm>
            <a:off x="638718" y="664438"/>
            <a:ext cx="6911111" cy="79083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3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Önkéntes tevékenység a FSZEK-</a:t>
            </a:r>
            <a:r>
              <a:rPr lang="hu-HU" sz="3200" dirty="0" err="1" smtClean="0">
                <a:solidFill>
                  <a:srgbClr val="033F94"/>
                </a:solidFill>
                <a:latin typeface="Liberation Sans" panose="020B0604020202020204" pitchFamily="34" charset="0"/>
              </a:rPr>
              <a:t>ben</a:t>
            </a:r>
            <a:endParaRPr lang="hu-HU" sz="32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93963" y="1652648"/>
            <a:ext cx="80448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Rendezvények: előadás, előkészítés, közreműködés</a:t>
            </a:r>
            <a:endParaRPr lang="hu-HU" sz="2200" dirty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Foglalkozásvezetés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Olvasókörök, olvasóklubok,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Irodalmi, </a:t>
            </a:r>
            <a:r>
              <a:rPr lang="hu-HU" sz="2200" dirty="0" err="1" smtClean="0">
                <a:solidFill>
                  <a:srgbClr val="033F94"/>
                </a:solidFill>
                <a:latin typeface="Liberation Sans" panose="020B0604020202020204" pitchFamily="34" charset="0"/>
              </a:rPr>
              <a:t>biblio</a:t>
            </a: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-és zeneterápiás foglalkozások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Kézműves foglalkozások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Klubok: kötés, horgolás, kártya, társasjáték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Helytörténet: </a:t>
            </a: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előadások, séták </a:t>
            </a: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vezetése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Oktatói tevékenység: okos eszköz használata, hagyományápolás (kötés, horgolás, varrás, főzés, kertészkedés)</a:t>
            </a:r>
            <a:endParaRPr lang="hu-HU" sz="22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Digitalizálási </a:t>
            </a: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tevékenység</a:t>
            </a:r>
          </a:p>
          <a:p>
            <a:endParaRPr lang="hu-HU" sz="22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583" y="408615"/>
            <a:ext cx="4114289" cy="2990787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3" y="3758583"/>
            <a:ext cx="4184073" cy="250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11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artalom helye 3">
            <a:extLst>
              <a:ext uri="{FF2B5EF4-FFF2-40B4-BE49-F238E27FC236}">
                <a16:creationId xmlns:a16="http://schemas.microsoft.com/office/drawing/2014/main" id="{9E89FB0F-C9AE-313D-1798-4632B7007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21309" cy="6866463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757191" y="6124143"/>
            <a:ext cx="10474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A Fővárosi Szabó Ervin Könyvtár éves beszámolói, </a:t>
            </a:r>
            <a:r>
              <a:rPr lang="hu-HU" sz="1400" dirty="0" smtClean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2018-2024 </a:t>
            </a:r>
            <a:r>
              <a:rPr lang="hu-HU" sz="1400" dirty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alapján</a:t>
            </a:r>
            <a:r>
              <a:rPr lang="hu-HU" sz="1400" dirty="0" smtClean="0">
                <a:solidFill>
                  <a:srgbClr val="033F94"/>
                </a:solidFill>
                <a:latin typeface="Liberation Sans" panose="020B0604020202020204" pitchFamily="34" charset="0"/>
                <a:ea typeface="+mj-ea"/>
                <a:cs typeface="+mj-cs"/>
              </a:rPr>
              <a:t>, saját készítésű ábra</a:t>
            </a:r>
            <a:endParaRPr lang="hu-HU" sz="1400" dirty="0">
              <a:solidFill>
                <a:srgbClr val="033F94"/>
              </a:solidFill>
              <a:latin typeface="Liberation Sans" panose="020B0604020202020204" pitchFamily="34" charset="0"/>
              <a:ea typeface="+mj-ea"/>
              <a:cs typeface="+mj-cs"/>
            </a:endParaRPr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7661217"/>
              </p:ext>
            </p:extLst>
          </p:nvPr>
        </p:nvGraphicFramePr>
        <p:xfrm>
          <a:off x="509048" y="129309"/>
          <a:ext cx="11378152" cy="5994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0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9E89FB0F-C9AE-313D-1798-4632B7007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310" y="0"/>
            <a:ext cx="12321309" cy="6866463"/>
          </a:xfrm>
          <a:prstGeom prst="rect">
            <a:avLst/>
          </a:prstGeom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2244436" y="432485"/>
            <a:ext cx="8672946" cy="790833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Iskolai közösségi szolgála a FSZEK-</a:t>
            </a:r>
            <a:r>
              <a:rPr lang="hu-HU" sz="4000" dirty="0" err="1" smtClean="0">
                <a:solidFill>
                  <a:srgbClr val="033F94"/>
                </a:solidFill>
                <a:latin typeface="Liberation Sans" panose="020B0604020202020204" pitchFamily="34" charset="0"/>
              </a:rPr>
              <a:t>ben</a:t>
            </a:r>
            <a:endParaRPr lang="hu-HU" sz="40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75490" y="1290678"/>
            <a:ext cx="1169323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A </a:t>
            </a: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visszahozott könyvek előkészítése a könyvtári rendbe való visszasoroláshoz;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segítségnyújtás egyéni olvasói internethasználat során felmerülő kérdésekben, kiemelten az idős korosztály vonatkozásában, a </a:t>
            </a:r>
            <a:r>
              <a:rPr lang="hu-HU" sz="2400" dirty="0" err="1">
                <a:solidFill>
                  <a:srgbClr val="033F94"/>
                </a:solidFill>
                <a:latin typeface="Liberation Sans" panose="020B0604020202020204" pitchFamily="34" charset="0"/>
                <a:hlinkClick r:id="rId3"/>
              </a:rPr>
              <a:t>Netrevalók</a:t>
            </a: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  <a:hlinkClick r:id="rId3"/>
              </a:rPr>
              <a:t> program</a:t>
            </a: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 keretében is;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könyvajánlók készítése </a:t>
            </a:r>
            <a:r>
              <a:rPr lang="hu-HU" sz="2400" dirty="0" err="1">
                <a:solidFill>
                  <a:srgbClr val="033F94"/>
                </a:solidFill>
                <a:latin typeface="Liberation Sans" panose="020B0604020202020204" pitchFamily="34" charset="0"/>
              </a:rPr>
              <a:t>facebookra</a:t>
            </a: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, videók készítése könyvtár témában;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helyismereti munkában való részvétel;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óvodás és kézműves foglalkozások előkészítésében való segédkezés;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meseolvasás gyermekeknek a gyermekkönyvtári részlegben;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folyóiratok, könyvek összekötözése;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rendezvények előkészítésében, lebonyolításában való segédkezés;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könyvek felszerelése mágnes csíkokkal, sérült feliratok javítása;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33F94"/>
                </a:solidFill>
                <a:latin typeface="Liberation Sans" panose="020B0604020202020204" pitchFamily="34" charset="0"/>
              </a:rPr>
              <a:t>használt könyv árusításában, előkészítésében való segítség.</a:t>
            </a:r>
          </a:p>
          <a:p>
            <a:endParaRPr lang="hu-HU" sz="24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endParaRPr lang="hu-HU" sz="24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56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Tartalom helye 3">
            <a:extLst>
              <a:ext uri="{FF2B5EF4-FFF2-40B4-BE49-F238E27FC236}">
                <a16:creationId xmlns:a16="http://schemas.microsoft.com/office/drawing/2014/main" id="{9E89FB0F-C9AE-313D-1798-4632B7007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310" y="0"/>
            <a:ext cx="12321309" cy="6866463"/>
          </a:xfrm>
          <a:prstGeom prst="rect">
            <a:avLst/>
          </a:prstGeom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2244436" y="432485"/>
            <a:ext cx="8672946" cy="79083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A könyvtári önkéntesség hozadéka</a:t>
            </a:r>
            <a:endParaRPr lang="hu-HU" sz="40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489527" y="1358255"/>
            <a:ext cx="543790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solidFill>
                  <a:srgbClr val="033F94"/>
                </a:solidFill>
                <a:latin typeface="Liberation Sans" panose="020B0604020202020204" pitchFamily="34" charset="0"/>
              </a:rPr>
              <a:t>A könyvtár számára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A könyvtáros leterheltsége csökken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más feladatokra tud koncentrálni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több időd tud egy-egy használóval tölteni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Javul a könyvár megítélése a helyi közösségben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Nő a látogatók elégedettsége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Javul a könyvtári munka minősége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Az önkéntesek hosszú távú </a:t>
            </a:r>
            <a:r>
              <a:rPr lang="hu-HU" sz="2000" dirty="0" err="1">
                <a:solidFill>
                  <a:srgbClr val="033F94"/>
                </a:solidFill>
                <a:latin typeface="Liberation Sans" panose="020B0604020202020204" pitchFamily="34" charset="0"/>
              </a:rPr>
              <a:t>elköteleződésükkel</a:t>
            </a: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 az intézmény támogatóivá válnak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Divattá válik az önkéntesség: egyre egyénibb/professzionálisabb ismeretekkel rendelkező önkéntesek </a:t>
            </a: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jelentkeznek </a:t>
            </a:r>
            <a:endParaRPr lang="hu-HU" sz="20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6031344" y="1358255"/>
            <a:ext cx="597592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solidFill>
                  <a:srgbClr val="033F94"/>
                </a:solidFill>
                <a:latin typeface="Liberation Sans" panose="020B0604020202020204" pitchFamily="34" charset="0"/>
              </a:rPr>
              <a:t>Az önkéntes </a:t>
            </a:r>
            <a:r>
              <a:rPr lang="hu-HU" sz="2000" b="1" dirty="0" err="1">
                <a:solidFill>
                  <a:srgbClr val="033F94"/>
                </a:solidFill>
                <a:latin typeface="Liberation Sans" panose="020B0604020202020204" pitchFamily="34" charset="0"/>
              </a:rPr>
              <a:t>motívációja</a:t>
            </a:r>
            <a:endParaRPr lang="hu-HU" sz="2000" b="1" dirty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„Visszaadni, amit kaptam”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„Mindig is könyvtáros szerettem volna lenni”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Szellemi és fizikai aktívitás megőrzése</a:t>
            </a:r>
            <a:endParaRPr lang="hu-HU" sz="2000" dirty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Ú ismeretek és készségek </a:t>
            </a: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elsajátítása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Technológia nyomon követése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Szabadidő hasznos eltöltése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Közösségi </a:t>
            </a: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lét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Közösségben lenni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Helyi </a:t>
            </a: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közösségbe való beilleszkedés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33F94"/>
                </a:solidFill>
                <a:latin typeface="Liberation Sans" panose="020B0604020202020204" pitchFamily="34" charset="0"/>
              </a:rPr>
              <a:t>Új ismeretségek, barátságok keresése, kiépítése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Pályamódosítás lehetősége</a:t>
            </a:r>
            <a:endParaRPr lang="hu-HU" sz="20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71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Tartalom helye 3">
            <a:extLst>
              <a:ext uri="{FF2B5EF4-FFF2-40B4-BE49-F238E27FC236}">
                <a16:creationId xmlns:a16="http://schemas.microsoft.com/office/drawing/2014/main" id="{9E89FB0F-C9AE-313D-1798-4632B7007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310" y="0"/>
            <a:ext cx="12321309" cy="6866463"/>
          </a:xfrm>
          <a:prstGeom prst="rect">
            <a:avLst/>
          </a:prstGeom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9236" y="136947"/>
            <a:ext cx="9515764" cy="134850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3700" dirty="0">
                <a:solidFill>
                  <a:srgbClr val="033F94"/>
                </a:solidFill>
                <a:latin typeface="Liberation Sans" panose="020B0604020202020204" pitchFamily="34" charset="0"/>
              </a:rPr>
              <a:t>Az önkéntesség híd </a:t>
            </a:r>
          </a:p>
          <a:p>
            <a:pPr algn="ctr"/>
            <a:r>
              <a:rPr lang="hu-HU" sz="3700" dirty="0">
                <a:solidFill>
                  <a:srgbClr val="033F94"/>
                </a:solidFill>
                <a:latin typeface="Liberation Sans" panose="020B0604020202020204" pitchFamily="34" charset="0"/>
              </a:rPr>
              <a:t>a könyvtár és a helyi közösség </a:t>
            </a:r>
            <a:r>
              <a:rPr lang="hu-HU" sz="37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között</a:t>
            </a:r>
            <a:endParaRPr lang="hu-HU" sz="37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127" y="-28352"/>
            <a:ext cx="2854408" cy="2091780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175491" y="1756641"/>
            <a:ext cx="11656292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>
                <a:solidFill>
                  <a:srgbClr val="033F94"/>
                </a:solidFill>
                <a:latin typeface="Liberation Sans" panose="020B0604020202020204" pitchFamily="34" charset="0"/>
              </a:rPr>
              <a:t>A Fővárosi Szabó Ervin Könyvtár önkénteseinek köre alapvetően </a:t>
            </a:r>
            <a:r>
              <a:rPr lang="hu-HU" sz="2200" b="1" dirty="0">
                <a:solidFill>
                  <a:srgbClr val="033F94"/>
                </a:solidFill>
                <a:latin typeface="Liberation Sans" panose="020B0604020202020204" pitchFamily="34" charset="0"/>
              </a:rPr>
              <a:t>alkalmi önkéntese</a:t>
            </a:r>
            <a:r>
              <a:rPr lang="hu-HU" sz="2200" dirty="0">
                <a:solidFill>
                  <a:srgbClr val="033F94"/>
                </a:solidFill>
                <a:latin typeface="Liberation Sans" panose="020B0604020202020204" pitchFamily="34" charset="0"/>
              </a:rPr>
              <a:t>kből áll és lényegesen kevesebb köztük a rendszeres, jogviszonnyal is rendelkező önkéntes. </a:t>
            </a:r>
            <a:r>
              <a:rPr lang="hu-HU" sz="2200" dirty="0">
                <a:solidFill>
                  <a:srgbClr val="033F94"/>
                </a:solidFill>
                <a:latin typeface="Liberation Sans" panose="020B0604020202020204" pitchFamily="34" charset="0"/>
              </a:rPr>
              <a:t>A különböző korú és érdeklődésű könyvtárhasználók </a:t>
            </a:r>
            <a:r>
              <a:rPr lang="hu-HU" sz="2200" b="1" dirty="0">
                <a:solidFill>
                  <a:srgbClr val="033F94"/>
                </a:solidFill>
                <a:latin typeface="Liberation Sans" panose="020B0604020202020204" pitchFamily="34" charset="0"/>
              </a:rPr>
              <a:t>egyedi elvárásokkal és igényekkel</a:t>
            </a:r>
            <a:r>
              <a:rPr lang="hu-HU" sz="2200" dirty="0">
                <a:solidFill>
                  <a:srgbClr val="033F94"/>
                </a:solidFill>
                <a:latin typeface="Liberation Sans" panose="020B0604020202020204" pitchFamily="34" charset="0"/>
              </a:rPr>
              <a:t> érkeznek, melyeknek a könyvtárak a jelenlegi erőforrásaik birtokában már nem tudnak minden esetben megfelelni. </a:t>
            </a:r>
            <a:endParaRPr lang="hu-HU" sz="22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endParaRPr lang="hu-HU" sz="1200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r>
              <a:rPr lang="hu-HU" sz="2200" b="1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A </a:t>
            </a:r>
            <a:r>
              <a:rPr lang="hu-HU" sz="2200" b="1" dirty="0">
                <a:solidFill>
                  <a:srgbClr val="033F94"/>
                </a:solidFill>
                <a:latin typeface="Liberation Sans" panose="020B0604020202020204" pitchFamily="34" charset="0"/>
              </a:rPr>
              <a:t>speciális igények kielégítéséhez speciális ismeretekkel rendelkező szakemberekre van szükség,</a:t>
            </a:r>
            <a:r>
              <a:rPr lang="hu-HU" sz="2200" dirty="0">
                <a:solidFill>
                  <a:srgbClr val="033F94"/>
                </a:solidFill>
                <a:latin typeface="Liberation Sans" panose="020B0604020202020204" pitchFamily="34" charset="0"/>
              </a:rPr>
              <a:t> amire </a:t>
            </a:r>
            <a:r>
              <a:rPr lang="hu-HU" sz="2200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a más-más </a:t>
            </a:r>
            <a:r>
              <a:rPr lang="hu-HU" sz="2200" dirty="0">
                <a:solidFill>
                  <a:srgbClr val="033F94"/>
                </a:solidFill>
                <a:latin typeface="Liberation Sans" panose="020B0604020202020204" pitchFamily="34" charset="0"/>
              </a:rPr>
              <a:t>tudással, képességekkel rendelkező </a:t>
            </a:r>
            <a:r>
              <a:rPr lang="hu-HU" sz="2200" b="1" dirty="0">
                <a:solidFill>
                  <a:srgbClr val="033F94"/>
                </a:solidFill>
                <a:latin typeface="Liberation Sans" panose="020B0604020202020204" pitchFamily="34" charset="0"/>
              </a:rPr>
              <a:t>önkéntesek bevonása </a:t>
            </a:r>
            <a:r>
              <a:rPr lang="hu-HU" sz="2200" b="1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adhat  megoldást</a:t>
            </a:r>
            <a:r>
              <a:rPr lang="hu-HU" sz="2200" b="1" dirty="0">
                <a:solidFill>
                  <a:srgbClr val="033F94"/>
                </a:solidFill>
                <a:latin typeface="Liberation Sans" panose="020B0604020202020204" pitchFamily="34" charset="0"/>
              </a:rPr>
              <a:t>. </a:t>
            </a:r>
            <a:endParaRPr lang="hu-HU" sz="2200" b="1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endParaRPr lang="hu-HU" sz="1100" b="1" dirty="0" smtClean="0">
              <a:solidFill>
                <a:srgbClr val="033F94"/>
              </a:solidFill>
              <a:latin typeface="Liberation Sans" panose="020B0604020202020204" pitchFamily="34" charset="0"/>
            </a:endParaRPr>
          </a:p>
          <a:p>
            <a:r>
              <a:rPr lang="hu-HU" sz="2200" i="1" dirty="0" smtClean="0">
                <a:solidFill>
                  <a:srgbClr val="033F94"/>
                </a:solidFill>
                <a:latin typeface="Liberation Sans" panose="020B0604020202020204" pitchFamily="34" charset="0"/>
              </a:rPr>
              <a:t>A könyvtárak </a:t>
            </a:r>
            <a:r>
              <a:rPr lang="hu-HU" sz="2200" i="1" dirty="0">
                <a:solidFill>
                  <a:srgbClr val="033F94"/>
                </a:solidFill>
                <a:latin typeface="Liberation Sans" panose="020B0604020202020204" pitchFamily="34" charset="0"/>
              </a:rPr>
              <a:t>társadalmi elismertségének növelésével, közösségi szerepének tovább erősítésével, a könyvtárosok felkészítésével, a toborzás és képzés mechanizmusának kidolgozásával növelhetjük az önkéntesek számát és az önkéntes tevékenység hatékonyságát a könyvtárakban.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33F94"/>
              </a:solidFill>
              <a:latin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9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9185</TotalTime>
  <Words>673</Words>
  <Application>Microsoft Office PowerPoint</Application>
  <PresentationFormat>Szélesvásznú</PresentationFormat>
  <Paragraphs>82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Liberation Sans</vt:lpstr>
      <vt:lpstr>Wingdings</vt:lpstr>
      <vt:lpstr>Office-téma</vt:lpstr>
      <vt:lpstr> Önkéntesek a könyvtárban – esettanulmány  a Fővárosi Szabó Ervin Könyvtárból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  Köszönöm a figyelmet!  Haszonné Kiss Katalin  kiss.kati@fszek.hu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ELŐADÁS</dc:title>
  <dc:creator>user</dc:creator>
  <cp:lastModifiedBy>Kiss Katalin</cp:lastModifiedBy>
  <cp:revision>55</cp:revision>
  <dcterms:created xsi:type="dcterms:W3CDTF">2021-09-27T10:47:21Z</dcterms:created>
  <dcterms:modified xsi:type="dcterms:W3CDTF">2025-03-25T13:28:05Z</dcterms:modified>
</cp:coreProperties>
</file>