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szöveg"/>
          <p:cNvSpPr txBox="1"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12" name="1. szövegtörzsszint…"/>
          <p:cNvSpPr txBox="1"/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Kiss János"/>
          <p:cNvSpPr txBox="1"/>
          <p:nvPr>
            <p:ph type="body" sz="quarter" idx="21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–Kiss János</a:t>
            </a:r>
          </a:p>
        </p:txBody>
      </p:sp>
      <p:sp>
        <p:nvSpPr>
          <p:cNvPr id="94" name="„Írjon be ide egy idézetet.”"/>
          <p:cNvSpPr txBox="1"/>
          <p:nvPr>
            <p:ph type="body" sz="quarter" idx="22"/>
          </p:nvPr>
        </p:nvSpPr>
        <p:spPr>
          <a:xfrm>
            <a:off x="2387600" y="6059289"/>
            <a:ext cx="196215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„Írjon be ide egy idézetet.”</a:t>
            </a:r>
          </a:p>
        </p:txBody>
      </p:sp>
      <p:sp>
        <p:nvSpPr>
          <p:cNvPr id="9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3070724_2880x2159.jpeg"/>
          <p:cNvSpPr/>
          <p:nvPr>
            <p:ph type="pic" idx="21"/>
          </p:nvPr>
        </p:nvSpPr>
        <p:spPr>
          <a:xfrm>
            <a:off x="-12700" y="-3924300"/>
            <a:ext cx="24384000" cy="182795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 - vízszi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ép"/>
          <p:cNvSpPr/>
          <p:nvPr>
            <p:ph type="pic" idx="21"/>
          </p:nvPr>
        </p:nvSpPr>
        <p:spPr>
          <a:xfrm>
            <a:off x="1473200" y="-2692400"/>
            <a:ext cx="21437602" cy="160707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Címszöveg"/>
          <p:cNvSpPr txBox="1"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22" name="1. szövegtörzsszint…"/>
          <p:cNvSpPr txBox="1"/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– középre igazít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szöveg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3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ó - függő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43070716_1012x1350.jpeg"/>
          <p:cNvSpPr/>
          <p:nvPr>
            <p:ph type="pic" idx="21"/>
          </p:nvPr>
        </p:nvSpPr>
        <p:spPr>
          <a:xfrm>
            <a:off x="12925240" y="918941"/>
            <a:ext cx="11599695" cy="154738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Címszöveg"/>
          <p:cNvSpPr txBox="1"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40" name="1. szövegtörzsszint…"/>
          <p:cNvSpPr txBox="1"/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49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57" name="1. szövegtörzsszint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43070716_1012x1350.jpeg"/>
          <p:cNvSpPr/>
          <p:nvPr>
            <p:ph type="pic" sz="half" idx="21"/>
          </p:nvPr>
        </p:nvSpPr>
        <p:spPr>
          <a:xfrm>
            <a:off x="13169900" y="2376299"/>
            <a:ext cx="9522179" cy="127025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67" name="1. szövegtörzsszint…"/>
          <p:cNvSpPr txBox="1"/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elsorolás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1. szövegtörzssz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43070718_1000x750.jpeg"/>
          <p:cNvSpPr/>
          <p:nvPr>
            <p:ph type="pic" sz="quarter" idx="21"/>
          </p:nvPr>
        </p:nvSpPr>
        <p:spPr>
          <a:xfrm>
            <a:off x="15225183" y="6694487"/>
            <a:ext cx="8551334" cy="641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43070724_2880x2159.jpeg"/>
          <p:cNvSpPr/>
          <p:nvPr>
            <p:ph type="pic" sz="quarter" idx="22"/>
          </p:nvPr>
        </p:nvSpPr>
        <p:spPr>
          <a:xfrm>
            <a:off x="15773400" y="914400"/>
            <a:ext cx="7476848" cy="56050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143070716_1012x1350.jpeg"/>
          <p:cNvSpPr/>
          <p:nvPr>
            <p:ph type="pic" idx="23"/>
          </p:nvPr>
        </p:nvSpPr>
        <p:spPr>
          <a:xfrm>
            <a:off x="1077599" y="355600"/>
            <a:ext cx="14423165" cy="1924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sorszám"/>
          <p:cNvSpPr txBox="1"/>
          <p:nvPr>
            <p:ph type="sldNum" sz="quarter" idx="2"/>
          </p:nvPr>
        </p:nvSpPr>
        <p:spPr>
          <a:xfrm>
            <a:off x="23724221" y="13122415"/>
            <a:ext cx="368504" cy="3870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. szövegtörzsszint…"/>
          <p:cNvSpPr txBox="1"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Címszöveg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Címszöveg</a:t>
            </a:r>
          </a:p>
        </p:txBody>
      </p:sp>
      <p:sp>
        <p:nvSpPr>
          <p:cNvPr id="4" name="Diasorszám"/>
          <p:cNvSpPr txBox="1"/>
          <p:nvPr>
            <p:ph type="sldNum" sz="quarter" idx="2"/>
          </p:nvPr>
        </p:nvSpPr>
        <p:spPr>
          <a:xfrm>
            <a:off x="23721936" y="13122415"/>
            <a:ext cx="368504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önyvtárak a digitális ökoszisztémában"/>
          <p:cNvSpPr txBox="1"/>
          <p:nvPr>
            <p:ph type="ctrTitle"/>
          </p:nvPr>
        </p:nvSpPr>
        <p:spPr>
          <a:xfrm>
            <a:off x="109841" y="1053145"/>
            <a:ext cx="20304562" cy="4927601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Könyvtárak a digitális ökoszisztémában</a:t>
            </a:r>
          </a:p>
        </p:txBody>
      </p:sp>
      <p:sp>
        <p:nvSpPr>
          <p:cNvPr id="120" name="Vas Gábor Tamás…"/>
          <p:cNvSpPr txBox="1"/>
          <p:nvPr/>
        </p:nvSpPr>
        <p:spPr>
          <a:xfrm>
            <a:off x="8185437" y="11099063"/>
            <a:ext cx="12001623" cy="2059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Vas Gábor Tamás</a:t>
            </a:r>
          </a:p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2025.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igitális transzformáció ≠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transzformáció ≠ 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optimalizálás </a:t>
            </a:r>
          </a:p>
        </p:txBody>
      </p:sp>
      <p:pic>
        <p:nvPicPr>
          <p:cNvPr id="156" name="beillesztett-videó.png" descr="beillesztett-videó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5490" y="3512573"/>
            <a:ext cx="12173020" cy="9845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irtuális könyvtári ter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Virtuális könyvtári terek</a:t>
            </a:r>
          </a:p>
        </p:txBody>
      </p:sp>
      <p:sp>
        <p:nvSpPr>
          <p:cNvPr id="159" name="Tér- és időfüggetlen korridor a világhálón a könyvtárainkhoz.…"/>
          <p:cNvSpPr txBox="1"/>
          <p:nvPr/>
        </p:nvSpPr>
        <p:spPr>
          <a:xfrm>
            <a:off x="1257323" y="4080641"/>
            <a:ext cx="16167372" cy="729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Tér- és időfüggetlen korridor a világhálón a könyvtárainkhoz.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HW</a:t>
            </a:r>
          </a:p>
          <a:p>
            <a:pPr lvl="1" marL="1371600" indent="-736600" algn="l">
              <a:buSzPct val="75000"/>
              <a:buChar char="-"/>
            </a:pPr>
            <a:r>
              <a:t>PC, telefon, tablet, e-könyv-olvasó, konzol, TV, okosóra, stb.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Szolgáltatási platform</a:t>
            </a:r>
          </a:p>
          <a:p>
            <a:pPr lvl="1" marL="1371600" indent="-736600" algn="l">
              <a:buSzPct val="75000"/>
              <a:buChar char="-"/>
            </a:pPr>
            <a:r>
              <a:t>Világháló (böngésző), APP, VR/AR, közösségi média, stb.</a:t>
            </a:r>
          </a:p>
        </p:txBody>
      </p:sp>
      <p:pic>
        <p:nvPicPr>
          <p:cNvPr id="160" name="pngegg(11).png" descr="pngegg(1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62777" y="1287316"/>
            <a:ext cx="6877043" cy="6877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okumentum a könyvtárban = objekt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Dokumentum a könyvtárban = objektum</a:t>
            </a:r>
          </a:p>
        </p:txBody>
      </p:sp>
      <p:sp>
        <p:nvSpPr>
          <p:cNvPr id="163" name="Fizikai jellegű dokumentumok (digitálisan is keletkezhet).…"/>
          <p:cNvSpPr txBox="1"/>
          <p:nvPr/>
        </p:nvSpPr>
        <p:spPr>
          <a:xfrm>
            <a:off x="1206523" y="3686941"/>
            <a:ext cx="17038347" cy="909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Fizikai jellegű dokumentumok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(digitálisan is keletkezhet)</a:t>
            </a:r>
            <a:r>
              <a:t>. 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Szöveg, A/V, 2D, 3D médiumok,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Virtuális jelenlét</a:t>
            </a:r>
          </a:p>
          <a:p>
            <a:pPr lvl="1" marL="1371600" indent="-736600" algn="l">
              <a:buSzPct val="75000"/>
              <a:buChar char="-"/>
            </a:pPr>
            <a:r>
              <a:t>Fizikai médiumok egyszerű hozzáférhetősége,</a:t>
            </a:r>
          </a:p>
          <a:p>
            <a:pPr lvl="1" marL="1371600" indent="-736600" algn="l">
              <a:buSzPct val="75000"/>
              <a:buChar char="-"/>
            </a:pPr>
            <a:r>
              <a:t>Adat (át)mentés,</a:t>
            </a:r>
          </a:p>
          <a:p>
            <a:pPr lvl="1" marL="1371600" indent="-736600" algn="l">
              <a:buSzPct val="75000"/>
              <a:buChar char="-"/>
            </a:pPr>
            <a:r>
              <a:t>Hosszútávú megőrzés,</a:t>
            </a:r>
          </a:p>
          <a:p>
            <a:pPr lvl="1" marL="1371600" indent="-736600" algn="l">
              <a:buSzPct val="75000"/>
              <a:buChar char="-"/>
            </a:pPr>
            <a:r>
              <a:t>Reprodukálás,</a:t>
            </a:r>
          </a:p>
          <a:p>
            <a:pPr lvl="1" marL="1371600" indent="-736600" algn="l">
              <a:buSzPct val="75000"/>
              <a:buChar char="-"/>
            </a:pPr>
            <a:r>
              <a:t>Szolgáltatás bővítése,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Webes kereshetőség!</a:t>
            </a:r>
          </a:p>
        </p:txBody>
      </p:sp>
      <p:pic>
        <p:nvPicPr>
          <p:cNvPr id="164" name="pngegg(12).png" descr="pngegg(1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0615" y="2667136"/>
            <a:ext cx="4122344" cy="412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igitális adatvagyon  - Adatgazdagítá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Digitális adatvagyon  - Adatgazdagítás </a:t>
            </a:r>
          </a:p>
        </p:txBody>
      </p:sp>
      <p:sp>
        <p:nvSpPr>
          <p:cNvPr id="167" name="Adatgazdász, adatkönyvtáras feladata:…"/>
          <p:cNvSpPr txBox="1"/>
          <p:nvPr/>
        </p:nvSpPr>
        <p:spPr>
          <a:xfrm>
            <a:off x="1257323" y="4944241"/>
            <a:ext cx="17038347" cy="5566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Adatgazdász, adatkönyvtáras feladata: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objektumok erőforrásainak biztosítása,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Kereshetőség, entitás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(metaadatolás),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Adatkezelés, címkézés, strukturálás,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Újrahasznosítás és megosztás.</a:t>
            </a:r>
          </a:p>
        </p:txBody>
      </p:sp>
      <p:pic>
        <p:nvPicPr>
          <p:cNvPr id="168" name="pngegg(13).png" descr="pngegg(13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70855" y="1567718"/>
            <a:ext cx="5602772" cy="4288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igitális adatvagyon  - Adatgazdagítá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Digitális adatvagyon  - Adatgazdagítás </a:t>
            </a:r>
          </a:p>
        </p:txBody>
      </p:sp>
      <p:sp>
        <p:nvSpPr>
          <p:cNvPr id="171" name="Adatgazdász 4D -» asszociatív kereshetőség:…"/>
          <p:cNvSpPr txBox="1"/>
          <p:nvPr/>
        </p:nvSpPr>
        <p:spPr>
          <a:xfrm>
            <a:off x="1257323" y="5401441"/>
            <a:ext cx="17038347" cy="465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Adatgazdász 4D -» asszociatív kereshetőség: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Személy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(VIAF, ULAN, Wikidata)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Hely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(Getty, GeoName)</a:t>
            </a:r>
            <a:r>
              <a:t>,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Idő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(Wikidata, Time Ontology in OWL)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Fogalom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(AAT, SKOS)</a:t>
            </a:r>
            <a:r>
              <a:t>.</a:t>
            </a:r>
          </a:p>
        </p:txBody>
      </p:sp>
      <p:pic>
        <p:nvPicPr>
          <p:cNvPr id="172" name="pngegg(13).png" descr="pngegg(13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37217" y="1567718"/>
            <a:ext cx="5536411" cy="4237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datkapcsolat az IKR-b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Adatkapcsolat az IKR-ben</a:t>
            </a:r>
          </a:p>
        </p:txBody>
      </p:sp>
      <p:sp>
        <p:nvSpPr>
          <p:cNvPr id="175" name="Bibliográfia és besorolási rekord -» külső adatbázisok (Névtér, tezaurusz, szótár, stb.)…"/>
          <p:cNvSpPr txBox="1"/>
          <p:nvPr/>
        </p:nvSpPr>
        <p:spPr>
          <a:xfrm>
            <a:off x="1257323" y="3140841"/>
            <a:ext cx="17038347" cy="917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Bibliográfia és besorolási rekord -» külső adatbázisok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(Névtér, tezaurusz, szótár, stb.)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MARC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Szemantikus kapcsolat,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FAIR elv - Findable, Accessible, Interoperable and Re-usable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(megtalálható, elérhető, átadható, újrahasznosítható),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RDS - Research Data Service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, adatszolgáltatás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RDM - Research Data Management,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adatgyűjtés, feldolgozás és szolgáltatás.</a:t>
            </a:r>
          </a:p>
        </p:txBody>
      </p:sp>
      <p:pic>
        <p:nvPicPr>
          <p:cNvPr id="176" name="pngegg(16).png" descr="pngegg(16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900000">
            <a:off x="17730635" y="2697930"/>
            <a:ext cx="5647004" cy="5221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z IK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IKR</a:t>
            </a:r>
          </a:p>
        </p:txBody>
      </p:sp>
      <p:sp>
        <p:nvSpPr>
          <p:cNvPr id="179" name="Next. gen. katalógusok integrálódnak a világhálóba (open link data -» szemantikus hálózat)…"/>
          <p:cNvSpPr txBox="1"/>
          <p:nvPr/>
        </p:nvSpPr>
        <p:spPr>
          <a:xfrm>
            <a:off x="1257323" y="2670941"/>
            <a:ext cx="17038347" cy="10113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Next. gen. katalógusok integrálódnak a világhálóba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(open link data -» szemantikus hálózat)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AB elérhető a webes forrásokból,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SEO optimalizálás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(HTML, XML, URI, RDF tároló = triplestore pl. A könyvtár közvetíti a tudást)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Tudásreprezentációs rendszer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(bővülő entitások, konextualizáció, fogalmak leképezése),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Átalakul a kereső használat, -» OPAC nem támogatja,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Szemantikus hálók + szemantikus web alkalmazása</a:t>
            </a:r>
          </a:p>
        </p:txBody>
      </p:sp>
      <p:pic>
        <p:nvPicPr>
          <p:cNvPr id="180" name="pngegg(14).png" descr="pngegg(14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22779" y="1794129"/>
            <a:ext cx="50800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etaadatolá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Metaadatolás</a:t>
            </a:r>
          </a:p>
        </p:txBody>
      </p:sp>
      <p:sp>
        <p:nvSpPr>
          <p:cNvPr id="183" name="Rendszerezhetőség, kereshetőség és azonosítás…"/>
          <p:cNvSpPr txBox="1"/>
          <p:nvPr/>
        </p:nvSpPr>
        <p:spPr>
          <a:xfrm>
            <a:off x="1257323" y="3128141"/>
            <a:ext cx="17038347" cy="9198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Rendszerezhetőség, kereshetőség és azonosítás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Deskriptív metaadat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(cím, szerző, kulcsszó, stb.)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Adminisztratív metaadat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(megőrzési, hozzáférési, kölcsönzési, stb.)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Strukturális metaadat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(felépítés, kapcsolat, stb.),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Technikai metaadat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 (Fizikai jellemzők, EXIF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Speciális metaadat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(Ikonográfia, DC)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Linked Data metaadat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(kapcsolt adat, URI, LRM, TEI, XML - </a:t>
            </a:r>
            <a:r>
              <a:rPr b="0" i="1"/>
              <a:t>gépi- feldolgozás és értelmezés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).</a:t>
            </a:r>
          </a:p>
        </p:txBody>
      </p:sp>
      <p:pic>
        <p:nvPicPr>
          <p:cNvPr id="184" name="pngegg(21).png" descr="pngegg(2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71115" y="1477258"/>
            <a:ext cx="6304570" cy="2570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etaadatolá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Metaadatolás</a:t>
            </a:r>
          </a:p>
        </p:txBody>
      </p:sp>
      <p:pic>
        <p:nvPicPr>
          <p:cNvPr id="187" name="pngegg(21).png" descr="pngegg(2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71115" y="1477258"/>
            <a:ext cx="6304570" cy="257036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&lt;?xml version=&quot;1.0&quot; encoding=&quot;utf-8&quot; standalone=&quot;no&quot;?&gt;…"/>
          <p:cNvSpPr txBox="1"/>
          <p:nvPr/>
        </p:nvSpPr>
        <p:spPr>
          <a:xfrm>
            <a:off x="1695536" y="2997200"/>
            <a:ext cx="15735171" cy="102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900">
                <a:solidFill>
                  <a:srgbClr val="E50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800000"/>
                </a:solidFill>
              </a:rPr>
              <a:t>&lt;?xml</a:t>
            </a:r>
            <a:r>
              <a:t> version</a:t>
            </a:r>
            <a:r>
              <a:rPr>
                <a:solidFill>
                  <a:srgbClr val="000000"/>
                </a:solidFill>
              </a:rPr>
              <a:t>=</a:t>
            </a:r>
            <a:r>
              <a:rPr>
                <a:solidFill>
                  <a:srgbClr val="0000FF"/>
                </a:solidFill>
              </a:rPr>
              <a:t>"1.0"</a:t>
            </a:r>
            <a:r>
              <a:t> encoding</a:t>
            </a:r>
            <a:r>
              <a:rPr>
                <a:solidFill>
                  <a:srgbClr val="000000"/>
                </a:solidFill>
              </a:rPr>
              <a:t>=</a:t>
            </a:r>
            <a:r>
              <a:rPr>
                <a:solidFill>
                  <a:srgbClr val="0000FF"/>
                </a:solidFill>
              </a:rPr>
              <a:t>"utf-8"</a:t>
            </a:r>
            <a:r>
              <a:t> standalone</a:t>
            </a:r>
            <a:r>
              <a:rPr>
                <a:solidFill>
                  <a:srgbClr val="000000"/>
                </a:solidFill>
              </a:rPr>
              <a:t>=</a:t>
            </a:r>
            <a:r>
              <a:rPr>
                <a:solidFill>
                  <a:srgbClr val="0000FF"/>
                </a:solidFill>
              </a:rPr>
              <a:t>"no"</a:t>
            </a:r>
            <a:r>
              <a:rPr>
                <a:solidFill>
                  <a:srgbClr val="800000"/>
                </a:solidFill>
              </a:rPr>
              <a:t>?&gt;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800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&lt;dublin_core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schema</a:t>
            </a:r>
            <a:r>
              <a:rPr>
                <a:solidFill>
                  <a:srgbClr val="000000"/>
                </a:solidFill>
              </a:rPr>
              <a:t>=</a:t>
            </a:r>
            <a:r>
              <a:rPr>
                <a:solidFill>
                  <a:srgbClr val="0000FF"/>
                </a:solidFill>
              </a:rPr>
              <a:t>"dc"</a:t>
            </a:r>
            <a:r>
              <a:t>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"title"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"none"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&lt;![CDATA[Cím, ez a afájl neve 1988020101]]&gt;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"title"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"alternative"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&lt;![CDATA[Alternatív cím,rövidítés ill. fordítás. 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&lt;!-- Közreműködők --&gt;</a:t>
            </a:r>
            <a:r>
              <a:rPr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"advisor"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&lt;![CDATA[Bródy Sándor Könyvtár, Média Eger Nonprofit Közhasznú Szolgáltató Kft.]]&gt;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"author"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&lt;![CDATA[szerző]]&gt;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"cameraman"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&lt;![CDATA[operatőr]]&gt;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"director"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&lt;![CDATA[rendező]]&gt;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"editor"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&lt;![CDATA[editor]]&gt;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"illustrator"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&lt;![CDATA[illusztrátor]]&gt;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"other"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&lt;![CDATA[egyéb]]&gt;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"performer"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&lt;![CDATA[előadó]]&gt;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"photographer"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&lt;![CDATA[fotográfus]]&gt;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"reporter"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&lt;![CDATA[riporter]]&gt;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"contributor"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&lt;![CDATA[Bródy Sándor Könyvtár]]&gt;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Tér és időbeliség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"coverage"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"spatial"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 tartalom térbeli jellemzői,pl.: Eger, Heves Vármegye]]&gt;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"coverage"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"temporal"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&lt;![CDATA[1988]]&gt;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"coverage"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"none"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&lt;![CDATA[https://magyarnemzetinevter.hu/geo/482240]]&gt;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Adatinformációk --&gt;</a:t>
            </a:r>
            <a:r>
              <a:rPr>
                <a:solidFill>
                  <a:srgbClr val="000000"/>
                </a:solidFill>
              </a:rPr>
              <a:t> 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"date"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"copyright"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&lt;![CDATA[2024]]&gt;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"date"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"created"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 tartalom letrehozásának dátuma, ha eltér a sugárzástól.]]&gt;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"date"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"issued"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&lt;![CDATA[1988-02-01]]&gt;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Leírások, információk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"abstract"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&lt;![CDATA[Absztrakt pl.:Eger Városi Közösségi Televizió Kisérleti Évfolyam 1. adás 1. fejezet - Beköszöntő]]&gt;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"note"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&lt;![CDATA[Analóg adathordozóról a digitalizálás a Bródy DigiLaborban történt.]]&gt;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"note"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&lt;![CDATA[Az 1988. február 01-ei közvetített adásban lévő időintervallum: 00h03m10s-00h06m19s]]&gt;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"provenance"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&lt;![CDATA[Analógadathordozóról digitálizált, hang- és videóadat digitálisan feljavítva 2024.11.04-én. (a dátum megegyezik a Qulto szoftveres konverziójával.)]]&gt;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"sponsorship"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&lt;![CDATA[Támogatói leírás, ha van szponzor.]]&gt;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"statementofresponsibility"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&lt;![CDATA[MARC rekord megörzési nyilatkozat.]]&gt;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"tableofcontents"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&lt;![CDATA[Tartalomjegyzék egy adott elemhez, pl.: adott mm:ss megjelent személy(ek).]]&gt;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"uri"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&lt;![CDATA[Egyedi forrásazonosító - URI, ami az elemre mutat, amit a publikálás után generál a Digitize.]]&gt;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"description"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"version"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&lt;![CDATA[p.1. Publikált állomány - vízjelezett és tömörített.]]&gt;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Formátum és adathordozói infók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"format"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"extent"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&lt;![CDATA[00h03m10s-00h06m19s.]]&gt;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"format"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"medium"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&lt;![CDATA[S-VHS]]&gt;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"format"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"mimetype"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&lt;![CDATA[H.264 MPEG-4]]&gt;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"format"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"mimetype"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&lt;![CDATA[AAC stereo]]&gt;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"format"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"none"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&lt;![CDATA[Fizikai adathordozóról digitalizálva]]&gt;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"format"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"scale"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&lt;![CDATA[768x576]]&gt;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"format"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"scale"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&lt;![CDATA[H.264 MPEG-4]]&gt;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Azonosítok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"none"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 fájl neve: 1988020101]]&gt;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"catalogid"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&lt;![CDATA[Azonosító a katalógusban, OPAC-ba.]]&gt;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"citation"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&lt;![CDATA[Bibliográfiai hivatkozás felhasználók számára (nem gépi).]]&gt;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"collection"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&lt;![CDATA[Helyismereti gyűjtemény - Videóállomány]]&gt;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"location"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&lt;![CDATA[Földrajzi információk.]]&gt;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"other"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&lt;![CDATA[HI - ETV Könyvtárunkban használt gyűjteméni azonosító. HI = Helyismereti Gyűjtemény, ETV = egri videók, HVTV = Heves Vármegye videógyűjteményei  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"other"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&lt;![CDATA[Fizikai adathordozó azonosítója: 19880201 (a keazettára helyezett azonosító: 1988 = év, 02 = hónap, 01 = kazetta száma )]]&gt;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"identifier"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"sici"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&lt;![CDATA[Sorozat- és adás részleténke azonosító, pl.: 1988-02-01:01 . Itt a ":" ez eredeti fájl uttolsó két számjagya elé kell helyezni]]&gt;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Nyelvi infók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"language"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"iso"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&lt;![CDATA[hu_HU 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"language"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"rfc3066"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&lt;![CDATA[rfc3066 hu-HU 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Tulajdonjogi változások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"provenance"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&lt;![CDATA[Eger Városi Közösségi Televizió]]&gt;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Publikálás helye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"publisher"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"place"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&lt;![CDATA[Eger]]&gt;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"publisher"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"none"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&lt;![CDATA[Közétételi, terjesztési, egyéb információk, pl.: felvétel helszíne]]&gt;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Kapcsolódó források, ha lehet URI --&gt;</a:t>
            </a:r>
            <a:r>
              <a:rPr>
                <a:solidFill>
                  <a:srgbClr val="000000"/>
                </a:solidFill>
              </a:rPr>
              <a:t> 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"relation"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"haspart"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&lt;![CDATA[Referensz erőforrás pl.:Eger Városi Közösségi Televizió Kisérleti Évfolyam 1. adás]]&gt;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"relation"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"hasversion"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&lt;![CDATA[Kapcsolódó erőforrás régebbi verziója, ha volt, pl.: 1988020101.mp4 ]]&gt;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"relation"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"isformatof"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&lt;![CDATA[S-VHS]]&gt;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"relation"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"ispartofseries"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 sorozat neve és száma az adott sorozaton belül, ha rendelkezésre áll, pl.: ETV1988 ]]&gt;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"relation"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"isversionof"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&lt;![CDATA[Digitalizált masterállomány adásmenet alpapján vágva.]]&gt;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"relation"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"replaces"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&lt;![CDATA[1988020101.vob]]&gt;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Jogok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"rights"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"holder"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&lt;![CDATA[Bródy Sándor Könyvtár]]&gt;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"rights"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"license"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&lt;![CDATA[Média Eger Nonprofit Közhasznú Szolgáltató Kft.  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"rights"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"uri"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&lt;![CDATA[URI, hivatkozás a felhasználási szabályzathoz és jogokhoz, pl.: https://www.tveger.hu/szerzoi-jogok/]]&gt;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Kulcsszavak --&gt;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"subject"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"classification"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&lt;![CDATA[Kulcsszavak, amiket használunhasznosíthatunk ill. használunk a katalógusában.]]&gt;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"subject"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"local"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&lt;![CDATA[helyi tárgyszó 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"subject"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"name"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&lt;![CDATA[URI-val hivatkozott név, névtér.]]&gt;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"subject"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"other"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&lt;![CDATA[Helyi szókincs, utalók, tezaurusz, authority. 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8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&lt;!-- Dokumentum típus --&gt;</a:t>
            </a:r>
            <a:r>
              <a:rPr>
                <a:solidFill>
                  <a:srgbClr val="000000"/>
                </a:solidFill>
              </a:rPr>
              <a:t> 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"type"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"none"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&lt;![CDATA[audiovizuális tartalom]]&gt;</a:t>
            </a:r>
            <a:r>
              <a:rPr>
                <a:solidFill>
                  <a:srgbClr val="800000"/>
                </a:solidFill>
              </a:rPr>
              <a:t>&lt;/dcvalue&gt;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0000FF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800000"/>
                </a:solidFill>
              </a:rPr>
              <a:t>&lt;dcvalue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element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"type"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E50000"/>
                </a:solidFill>
              </a:rPr>
              <a:t>qualifier</a:t>
            </a:r>
            <a:r>
              <a:rPr>
                <a:solidFill>
                  <a:srgbClr val="000000"/>
                </a:solidFill>
              </a:rPr>
              <a:t>=</a:t>
            </a:r>
            <a:r>
              <a:t>"none"</a:t>
            </a:r>
            <a:r>
              <a:rPr>
                <a:solidFill>
                  <a:srgbClr val="800000"/>
                </a:solidFill>
              </a:rPr>
              <a:t>&gt;</a:t>
            </a:r>
            <a:r>
              <a:t>&lt;![CDATA[TV Eger]]&gt;</a:t>
            </a:r>
            <a:r>
              <a:rPr>
                <a:solidFill>
                  <a:srgbClr val="800000"/>
                </a:solidFill>
              </a:rPr>
              <a:t>&lt;/dcvalue&gt;</a:t>
            </a:r>
            <a:r>
              <a:rPr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900">
                <a:solidFill>
                  <a:srgbClr val="800000"/>
                </a:solidFill>
                <a:effectLst/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&lt;/dublin_core&gt;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ublikálá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Publikálás</a:t>
            </a:r>
          </a:p>
        </p:txBody>
      </p:sp>
      <p:sp>
        <p:nvSpPr>
          <p:cNvPr id="191" name="Szintjei:…"/>
          <p:cNvSpPr txBox="1"/>
          <p:nvPr/>
        </p:nvSpPr>
        <p:spPr>
          <a:xfrm>
            <a:off x="1155723" y="5096641"/>
            <a:ext cx="17038347" cy="648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Szintjei: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Intézményi,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Online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(DRM, licenc, GDPR)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Aggregáció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(közös felület),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Kreatív felhasználás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(oktatás, rekreáció)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Szemantikus hálók + szemantikus web alkalmazása</a:t>
            </a:r>
          </a:p>
        </p:txBody>
      </p:sp>
      <p:pic>
        <p:nvPicPr>
          <p:cNvPr id="192" name="pngegg(19).png" descr="pngegg(19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22454" y="1482881"/>
            <a:ext cx="3251201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igitális ökosziszté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Digitális ökoszisztéma</a:t>
            </a:r>
          </a:p>
        </p:txBody>
      </p:sp>
      <p:sp>
        <p:nvSpPr>
          <p:cNvPr id="123" name="Emberi célokat szolgál, és a problémák megoldására irányul, amely evolúciója során folyamatos változás újabb és újabb generációkat eredményez."/>
          <p:cNvSpPr txBox="1"/>
          <p:nvPr/>
        </p:nvSpPr>
        <p:spPr>
          <a:xfrm>
            <a:off x="1134047" y="4989083"/>
            <a:ext cx="14989159" cy="3737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Emberi célokat szolgál, </a:t>
            </a:r>
            <a:r>
              <a:t>és a problémák megoldására irányul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, amely evolúciója </a:t>
            </a:r>
            <a:r>
              <a:t>során folyamatos változás újabb és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újabb generációkat eredményez.</a:t>
            </a:r>
          </a:p>
        </p:txBody>
      </p:sp>
      <p:pic>
        <p:nvPicPr>
          <p:cNvPr id="124" name="pngegg (4).png" descr="pngegg (4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1510" y="4261205"/>
            <a:ext cx="12240980" cy="12240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“Közkinc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“Közkincs”</a:t>
            </a:r>
          </a:p>
        </p:txBody>
      </p:sp>
      <p:sp>
        <p:nvSpPr>
          <p:cNvPr id="195" name="Tágított határok = az információ szabadabb áramlása…"/>
          <p:cNvSpPr txBox="1"/>
          <p:nvPr/>
        </p:nvSpPr>
        <p:spPr>
          <a:xfrm>
            <a:off x="1257323" y="4944241"/>
            <a:ext cx="15141241" cy="5566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+mn-lt"/>
                <a:ea typeface="+mn-ea"/>
                <a:cs typeface="+mn-cs"/>
                <a:sym typeface="Helvetica Neue Light"/>
              </a:rPr>
              <a:t>Tágított határok</a:t>
            </a:r>
            <a:r>
              <a:t> = az információ szabadabb áramlása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Olcsó és gyors hozzáférés,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Kulturális örökségünk megosztása,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Tudásalap, 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Szabad felhasználhatóság.</a:t>
            </a:r>
          </a:p>
        </p:txBody>
      </p:sp>
      <p:pic>
        <p:nvPicPr>
          <p:cNvPr id="196" name="pngegg(20).png" descr="pngegg(20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97902" y="1154301"/>
            <a:ext cx="6649673" cy="4422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leváns informáci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Releváns információ</a:t>
            </a:r>
          </a:p>
        </p:txBody>
      </p:sp>
      <p:sp>
        <p:nvSpPr>
          <p:cNvPr id="199" name="Torzítástól mentes archív adatok,…"/>
          <p:cNvSpPr txBox="1"/>
          <p:nvPr/>
        </p:nvSpPr>
        <p:spPr>
          <a:xfrm>
            <a:off x="1257323" y="4487041"/>
            <a:ext cx="15141241" cy="648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Torzítástól mentes archív adatok,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Könyvtáros tematikus szaktudása,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Kutató bevonása -» hiteles információs gazdagítás,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Kapcsolatok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felfedése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1"/>
              <a:t>Digitális bölcsészet</a:t>
            </a:r>
            <a:r>
              <a:t> -» a gyűjtemények kinyitása!</a:t>
            </a:r>
          </a:p>
        </p:txBody>
      </p:sp>
      <p:pic>
        <p:nvPicPr>
          <p:cNvPr id="200" name="pngegg(17).png" descr="pngegg(17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05893" y="1570092"/>
            <a:ext cx="4214730" cy="4140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átogatói elvárás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Látogatói elvárások</a:t>
            </a:r>
          </a:p>
        </p:txBody>
      </p:sp>
      <p:sp>
        <p:nvSpPr>
          <p:cNvPr id="203" name="Vizualizáció (iconic turn 1991. Ferdinand Fellmann)…"/>
          <p:cNvSpPr txBox="1"/>
          <p:nvPr/>
        </p:nvSpPr>
        <p:spPr>
          <a:xfrm>
            <a:off x="1257323" y="4042541"/>
            <a:ext cx="15141241" cy="7370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Vizualizáció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(iconic turn 1991. Ferdinand Fellmann)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Személyre szabott virtuális tér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(élményszerű, érdeklődési kör, MI)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Mobilitás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(kooperatív, gamifikáció, akadálymentes)</a:t>
            </a:r>
            <a:r>
              <a:t>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Virtuális kiállítás, tematikus gyűjtemény, NFT, blockchain.</a:t>
            </a:r>
          </a:p>
        </p:txBody>
      </p:sp>
      <p:pic>
        <p:nvPicPr>
          <p:cNvPr id="204" name="pngegg(18).png" descr="pngegg(18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01007" y="1764817"/>
            <a:ext cx="4235304" cy="4235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átogatói elvárás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Látogatói elvárások</a:t>
            </a:r>
          </a:p>
        </p:txBody>
      </p:sp>
      <p:sp>
        <p:nvSpPr>
          <p:cNvPr id="207" name="Google keresés: a sógun könyv kölcsönzés"/>
          <p:cNvSpPr txBox="1"/>
          <p:nvPr/>
        </p:nvSpPr>
        <p:spPr>
          <a:xfrm>
            <a:off x="1536723" y="2886841"/>
            <a:ext cx="18896285" cy="99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Google keresés: a sógun könyv kölcsönzés</a:t>
            </a:r>
          </a:p>
        </p:txBody>
      </p:sp>
      <p:pic>
        <p:nvPicPr>
          <p:cNvPr id="208" name="Vonal Vonal" descr="Vonal Von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72204" y="8421412"/>
            <a:ext cx="2789593" cy="686385"/>
          </a:xfrm>
          <a:prstGeom prst="rect">
            <a:avLst/>
          </a:prstGeom>
        </p:spPr>
      </p:pic>
      <p:pic>
        <p:nvPicPr>
          <p:cNvPr id="210" name="beillesztett-videó.png" descr="beillesztett-videó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729" y="4253313"/>
            <a:ext cx="11606941" cy="9022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Képernyőfotó 2025-03-24 - 10.21.32.png" descr="Képernyőfotó 2025-03-24 - 10.21.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33776" y="7712696"/>
            <a:ext cx="3944654" cy="2103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átogatói elvárás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Látogatói elvárások</a:t>
            </a:r>
          </a:p>
        </p:txBody>
      </p:sp>
      <p:sp>
        <p:nvSpPr>
          <p:cNvPr id="214" name="Google keresés: a sógun kölcsönzés (regény, James Clavell)"/>
          <p:cNvSpPr txBox="1"/>
          <p:nvPr/>
        </p:nvSpPr>
        <p:spPr>
          <a:xfrm>
            <a:off x="1536723" y="2886841"/>
            <a:ext cx="20502878" cy="99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Google keresés: a sógun kölcsönzés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(regény, James Clavell)</a:t>
            </a:r>
          </a:p>
        </p:txBody>
      </p:sp>
      <p:pic>
        <p:nvPicPr>
          <p:cNvPr id="215" name="Vonal Vonal" descr="Vonal Von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75188" y="8303391"/>
            <a:ext cx="2789593" cy="686385"/>
          </a:xfrm>
          <a:prstGeom prst="rect">
            <a:avLst/>
          </a:prstGeom>
        </p:spPr>
      </p:pic>
      <p:pic>
        <p:nvPicPr>
          <p:cNvPr id="217" name="Képernyőfotó 2024-12-03 - 9.51.29.png" descr="Képernyőfotó 2024-12-03 - 9.51.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377" y="5884327"/>
            <a:ext cx="7758690" cy="5524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Képernyőfotó 2024-12-03 - 9.51.58.png" descr="Képernyőfotó 2024-12-03 - 9.51.5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36049" y="7233687"/>
            <a:ext cx="11831860" cy="282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átogatói elvárás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Látogatói elvárások</a:t>
            </a:r>
          </a:p>
        </p:txBody>
      </p:sp>
      <p:sp>
        <p:nvSpPr>
          <p:cNvPr id="221" name="Google keresés: a sógun könyvtár"/>
          <p:cNvSpPr txBox="1"/>
          <p:nvPr/>
        </p:nvSpPr>
        <p:spPr>
          <a:xfrm>
            <a:off x="1536723" y="2886841"/>
            <a:ext cx="20502878" cy="99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Google keresés: a sógun könyvtár</a:t>
            </a:r>
          </a:p>
        </p:txBody>
      </p:sp>
      <p:pic>
        <p:nvPicPr>
          <p:cNvPr id="222" name="Vonal Vonal" descr="Vonal Von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129" y="8333807"/>
            <a:ext cx="2789593" cy="686385"/>
          </a:xfrm>
          <a:prstGeom prst="rect">
            <a:avLst/>
          </a:prstGeom>
        </p:spPr>
      </p:pic>
      <p:pic>
        <p:nvPicPr>
          <p:cNvPr id="224" name="beillesztett-videó.png" descr="beillesztett-videó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731" y="4216813"/>
            <a:ext cx="9968102" cy="892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Képernyőfotó 2025-03-24 - 10.32.52.png" descr="Képernyőfotó 2025-03-24 - 10.32.5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32626" y="5406683"/>
            <a:ext cx="9968103" cy="6540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átogatói elvárás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Látogatói elvárások</a:t>
            </a:r>
          </a:p>
        </p:txBody>
      </p:sp>
      <p:sp>
        <p:nvSpPr>
          <p:cNvPr id="228" name="KATALOGUS = Internetes keresés"/>
          <p:cNvSpPr txBox="1"/>
          <p:nvPr/>
        </p:nvSpPr>
        <p:spPr>
          <a:xfrm>
            <a:off x="1536723" y="2886841"/>
            <a:ext cx="20502878" cy="99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KATALOGUS = Internetes keresés</a:t>
            </a:r>
          </a:p>
        </p:txBody>
      </p:sp>
      <p:pic>
        <p:nvPicPr>
          <p:cNvPr id="229" name="Képernyőfotó 2025-03-24 - 10.35.06.png" descr="Képernyőfotó 2025-03-24 - 10.35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615" y="4244271"/>
            <a:ext cx="7975174" cy="9012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beillesztett-videó.png" descr="beillesztett-videó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87357" y="5409864"/>
            <a:ext cx="11752020" cy="6681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Vonal Vonal" descr="Vonal Von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33203" y="8407376"/>
            <a:ext cx="2789592" cy="6863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igitálisan képzett munkaerőre és a jelenleginél sokkal több digitális szakértő kell…"/>
          <p:cNvSpPr txBox="1"/>
          <p:nvPr/>
        </p:nvSpPr>
        <p:spPr>
          <a:xfrm>
            <a:off x="798430" y="4384337"/>
            <a:ext cx="19059716" cy="795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5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609600" indent="-609600" algn="l">
              <a:buSzPct val="75000"/>
              <a:buChar char="-"/>
              <a:defRPr b="1" sz="5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+mn-lt"/>
                <a:ea typeface="+mn-ea"/>
                <a:cs typeface="+mn-cs"/>
                <a:sym typeface="Helvetica Neue Light"/>
              </a:rPr>
              <a:t>digitálisan képzett munkaerőre és a </a:t>
            </a:r>
            <a:r>
              <a:t>jelenleginél sokkal több digitális szakértő kell</a:t>
            </a:r>
          </a:p>
          <a:p>
            <a:pPr marL="609600" indent="-609600" algn="l">
              <a:buSzPct val="75000"/>
              <a:buChar char="-"/>
              <a:defRPr b="1" sz="5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oktatási </a:t>
            </a:r>
            <a:r>
              <a:t>ökoszisztéma kialakítása -» kapcsolat, bevonzás </a:t>
            </a:r>
          </a:p>
          <a:p>
            <a:pPr marL="609600" indent="-609600" algn="l">
              <a:buSzPct val="75000"/>
              <a:buChar char="-"/>
              <a:defRPr b="1" sz="5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ellenálló képesség -»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 Európai készségfejlesztési program és digitális oktatási cselekvési terv</a:t>
            </a:r>
            <a:r>
              <a:t> </a:t>
            </a:r>
          </a:p>
          <a:p>
            <a:pPr marL="609600" indent="-609600" algn="l">
              <a:buSzPct val="75000"/>
              <a:buChar char="-"/>
              <a:defRPr b="1" sz="5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kézség -» 2030-ra 80 % a felnőtt lakosság aránya</a:t>
            </a:r>
          </a:p>
          <a:p>
            <a:pPr marL="609600" indent="-609600" algn="l">
              <a:buSzPct val="75000"/>
              <a:buChar char="-"/>
              <a:defRPr b="1" sz="5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2030-ra 20.000.000 IKT szakemberre lesz szükség az EU-ban!! -» kiberbiztonsági kockázat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 (70% hiány jelenleg)</a:t>
            </a:r>
          </a:p>
        </p:txBody>
      </p:sp>
      <p:sp>
        <p:nvSpPr>
          <p:cNvPr id="235" name="EU - Digitálisan képzett lakosság és magasan képzett digitális szakember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4694">
              <a:defRPr b="1" sz="8900"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EU - Digitálisan képzett lakosság és magasan képzett digitális szakemberek</a:t>
            </a:r>
          </a:p>
        </p:txBody>
      </p:sp>
      <p:pic>
        <p:nvPicPr>
          <p:cNvPr id="236" name="Képernyőfotó 2024-12-03 - 10.54.14.png" descr="Képernyőfotó 2024-12-03 - 10.54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52548" y="4702825"/>
            <a:ext cx="3346649" cy="1221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Képernyőfotó 2024-12-03 - 10.53.50.png" descr="Képernyőfotó 2024-12-03 - 10.53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51981" y="5643644"/>
            <a:ext cx="1941074" cy="582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Köszönöm megtisztelő figyelmüket!…"/>
          <p:cNvSpPr txBox="1"/>
          <p:nvPr>
            <p:ph type="title"/>
          </p:nvPr>
        </p:nvSpPr>
        <p:spPr>
          <a:xfrm>
            <a:off x="1361449" y="2414321"/>
            <a:ext cx="14628725" cy="9021817"/>
          </a:xfrm>
          <a:prstGeom prst="rect">
            <a:avLst/>
          </a:prstGeom>
        </p:spPr>
        <p:txBody>
          <a:bodyPr/>
          <a:lstStyle/>
          <a:p>
            <a:pPr defTabSz="742950">
              <a:defRPr b="1" sz="9000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Köszönöm megtisztelő figyelmüket!</a:t>
            </a: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260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3600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r>
              <a:rPr u="sng"/>
              <a:t>vasgt@brody.iif.hu</a:t>
            </a:r>
            <a:endParaRPr u="sng"/>
          </a:p>
          <a:p>
            <a:pPr algn="r" defTabSz="742950">
              <a:defRPr sz="3600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endParaRPr u="sng"/>
          </a:p>
          <a:p>
            <a:pPr algn="r" defTabSz="742950">
              <a:defRPr sz="3600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endParaRPr u="sng"/>
          </a:p>
          <a:p>
            <a:pPr algn="r" defTabSz="742950">
              <a:defRPr sz="3600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</a:p>
          <a:p>
            <a:pPr algn="r" defTabSz="742950">
              <a:defRPr sz="3600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r>
              <a:t>2025.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rodalom:…"/>
          <p:cNvSpPr txBox="1"/>
          <p:nvPr>
            <p:ph type="title"/>
          </p:nvPr>
        </p:nvSpPr>
        <p:spPr>
          <a:xfrm>
            <a:off x="1361449" y="1423685"/>
            <a:ext cx="14141203" cy="11416748"/>
          </a:xfrm>
          <a:prstGeom prst="rect">
            <a:avLst/>
          </a:prstGeom>
        </p:spPr>
        <p:txBody>
          <a:bodyPr/>
          <a:lstStyle/>
          <a:p>
            <a:pPr defTabSz="354965">
              <a:defRPr sz="473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Irodalom:</a:t>
            </a:r>
          </a:p>
          <a:p>
            <a:pPr defTabSz="354965">
              <a:spcBef>
                <a:spcPts val="2100"/>
              </a:spcBef>
              <a:defRPr sz="301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Fülöp, E. (2018). A szemantikus háló két fogalma, a katalógusok új generációja és a könyvtárak szerepe.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Tudományos és Műszaki Tájékoztatás</a:t>
            </a:r>
            <a:r>
              <a:t>,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65</a:t>
            </a:r>
            <a:r>
              <a:t>(7-8), 401-408.</a:t>
            </a:r>
          </a:p>
          <a:p>
            <a:pPr defTabSz="354965">
              <a:spcBef>
                <a:spcPts val="2100"/>
              </a:spcBef>
              <a:defRPr sz="301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Kiszl, P., &amp; Fodor, J. (2022). Időtálló könyvtár, jövőbiztos könyvtárosság: A digitális tartalomfejlesztés kompetenciatükre.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Tudományos és Műszaki Tájékoztatás</a:t>
            </a:r>
            <a:r>
              <a:t>,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69</a:t>
            </a:r>
            <a:r>
              <a:t>(4), 134-154.</a:t>
            </a:r>
          </a:p>
          <a:p>
            <a:pPr defTabSz="354965">
              <a:spcBef>
                <a:spcPts val="2100"/>
              </a:spcBef>
              <a:defRPr sz="301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Mihály, E., &amp; Micsik, A. (2023). Szerkesztői környezet TEI-alapú szövegkiadásokhoz.</a:t>
            </a:r>
          </a:p>
          <a:p>
            <a:pPr defTabSz="354965">
              <a:spcBef>
                <a:spcPts val="2100"/>
              </a:spcBef>
              <a:defRPr sz="301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Réka, R., Zoltán, S., Krisztina, R., &amp; Tünde, L. M. (2023). A könyvtár mint 21. századi autentikus tanulási környezet.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Tudományos és Műszaki Tájékoztatás</a:t>
            </a:r>
            <a:r>
              <a:t>,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70</a:t>
            </a:r>
            <a:r>
              <a:t>(1), 13-22.</a:t>
            </a:r>
          </a:p>
          <a:p>
            <a:pPr defTabSz="354965">
              <a:spcBef>
                <a:spcPts val="2100"/>
              </a:spcBef>
              <a:defRPr sz="301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Simon, A. (2021). Az adatgazdászat feladatai és lehetőségei integrált könyvtári rendszerek számítógépes adatbázisaiban.</a:t>
            </a:r>
          </a:p>
          <a:p>
            <a:pPr defTabSz="354965">
              <a:spcBef>
                <a:spcPts val="2100"/>
              </a:spcBef>
              <a:defRPr sz="301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Szabolcs, D. (2023). Újragondolt könyvtárosi szerepkörök (a bibliográfiai számbavétel trendjeinek tükrében).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Tudományos és Műszaki Tájékoztatás</a:t>
            </a:r>
            <a:r>
              <a:t>,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70</a:t>
            </a:r>
            <a:r>
              <a:t>(4), 492-498.</a:t>
            </a:r>
          </a:p>
          <a:p>
            <a:pPr defTabSz="354965">
              <a:spcBef>
                <a:spcPts val="2100"/>
              </a:spcBef>
              <a:defRPr sz="301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  <a:r>
              <a:t>Vas, G. T. (2023). Hang-és videoanyagok a könyvtárban:“Formátumba zárt emlékek”.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Tudományos és Műszaki Tájékoztatás</a:t>
            </a:r>
            <a:r>
              <a:t>,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70</a:t>
            </a:r>
            <a:r>
              <a:t>(2), 222-228.</a:t>
            </a:r>
          </a:p>
          <a:p>
            <a:pPr algn="r" defTabSz="354965">
              <a:defRPr sz="215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</a:p>
          <a:p>
            <a:pPr algn="r" defTabSz="354965">
              <a:defRPr sz="215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</a:p>
          <a:p>
            <a:pPr algn="r" defTabSz="354965">
              <a:defRPr sz="2150">
                <a:effectLst>
                  <a:outerShdw sx="100000" sy="100000" kx="0" ky="0" algn="b" rotWithShape="0" blurRad="21844" dist="16383" dir="54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igitális ökosziszté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Digitális ökoszisztéma</a:t>
            </a:r>
          </a:p>
        </p:txBody>
      </p:sp>
      <p:sp>
        <p:nvSpPr>
          <p:cNvPr id="127" name="Strukturális alkotóelemei:…"/>
          <p:cNvSpPr txBox="1"/>
          <p:nvPr/>
        </p:nvSpPr>
        <p:spPr>
          <a:xfrm>
            <a:off x="1134047" y="4989083"/>
            <a:ext cx="14989159" cy="3737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Strukturális alkotó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elemei: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Centrális elem a felhasználó </a:t>
            </a:r>
            <a:r>
              <a:t>(mi/HW/SW)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Médiumok, eszközök </a:t>
            </a:r>
            <a:r>
              <a:t>(HW) </a:t>
            </a:r>
          </a:p>
          <a:p>
            <a:pPr marL="736600" indent="-736600" algn="l">
              <a:buSzPct val="75000"/>
              <a:buChar char="-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Alkalmazások, platformok </a:t>
            </a:r>
            <a:r>
              <a:t>(SW)</a:t>
            </a:r>
          </a:p>
        </p:txBody>
      </p:sp>
      <p:pic>
        <p:nvPicPr>
          <p:cNvPr id="128" name="pngegg(7).png" descr="pngegg(7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52795" y="3768380"/>
            <a:ext cx="6836753" cy="5127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édiumok átalakulása - Paradigmaváltá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Médiumok átalakulása - Paradigmaváltás</a:t>
            </a:r>
          </a:p>
        </p:txBody>
      </p:sp>
      <p:sp>
        <p:nvSpPr>
          <p:cNvPr id="131" name="Barlangrajztól a hardverekig:…"/>
          <p:cNvSpPr txBox="1"/>
          <p:nvPr/>
        </p:nvSpPr>
        <p:spPr>
          <a:xfrm>
            <a:off x="1257323" y="4944241"/>
            <a:ext cx="12016442" cy="5566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Barlangrajztól a hardverekig: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</a:pPr>
            <a:r>
              <a:t>Az információ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 rögzítése,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</a:pPr>
            <a:r>
              <a:t>Az információ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 közlése,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Információ birtoklása a tudás,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  <a:defRPr u="sng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A válaszhoz vezető út a tudás!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pngegg(4).png" descr="pngegg(4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97528" y="667022"/>
            <a:ext cx="4329589" cy="432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ngegg(5).png" descr="pngegg(5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080000">
            <a:off x="13480792" y="5577085"/>
            <a:ext cx="9183869" cy="4695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K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IKT</a:t>
            </a:r>
          </a:p>
        </p:txBody>
      </p:sp>
      <p:sp>
        <p:nvSpPr>
          <p:cNvPr id="136" name="Fordulópont:…"/>
          <p:cNvSpPr txBox="1"/>
          <p:nvPr/>
        </p:nvSpPr>
        <p:spPr>
          <a:xfrm>
            <a:off x="1257323" y="4944241"/>
            <a:ext cx="16167372" cy="5566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Fordulópont:</a:t>
            </a:r>
          </a:p>
          <a:p>
            <a:pPr marL="736600" indent="-736600" algn="l">
              <a:buSzPct val="75000"/>
              <a:buChar char="-"/>
            </a:pPr>
            <a:r>
              <a:t>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könyvek</a:t>
            </a:r>
            <a:r>
              <a:t> hatással vannak az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elme</a:t>
            </a:r>
            <a:r>
              <a:t>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működés</a:t>
            </a:r>
            <a:r>
              <a:t>ére,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A számítógépek </a:t>
            </a:r>
            <a:r>
              <a:t>is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 hatnak gondolkodásunkra,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indent="-736600" algn="l">
              <a:buSzPct val="75000"/>
              <a:buChar char="-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Közgyűjtemények változása.</a:t>
            </a:r>
          </a:p>
        </p:txBody>
      </p:sp>
      <p:pic>
        <p:nvPicPr>
          <p:cNvPr id="137" name="pngegg(6).png" descr="pngegg(6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06054" y="1544197"/>
            <a:ext cx="5080001" cy="831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igitális transzformáci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Digitális transzformáció</a:t>
            </a:r>
          </a:p>
        </p:txBody>
      </p:sp>
      <p:sp>
        <p:nvSpPr>
          <p:cNvPr id="140" name="Könyvtári ökoszisztéma:…"/>
          <p:cNvSpPr txBox="1"/>
          <p:nvPr/>
        </p:nvSpPr>
        <p:spPr>
          <a:xfrm>
            <a:off x="1257323" y="3585341"/>
            <a:ext cx="16167372" cy="828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Könyvtári ökoszisztéma: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Materiális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Olvasó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(látogató)</a:t>
            </a:r>
            <a:r>
              <a:t>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Könyv</a:t>
            </a:r>
            <a:r>
              <a:rPr b="0" i="1"/>
              <a:t>tár</a:t>
            </a:r>
            <a:r>
              <a:t>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Gyűjtemény,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Humánerőforrás,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IKT HW,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Infrastruktúra,</a:t>
            </a:r>
          </a:p>
          <a:p>
            <a:pPr lvl="1" marL="1371600" indent="-736600" algn="l">
              <a:buSzPct val="75000"/>
              <a:buChar char="-"/>
            </a:pPr>
            <a:r>
              <a:t>stb.</a:t>
            </a:r>
          </a:p>
        </p:txBody>
      </p:sp>
      <p:pic>
        <p:nvPicPr>
          <p:cNvPr id="141" name="pngegg(8).png" descr="pngegg(8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3575287" y="3144942"/>
            <a:ext cx="10178929" cy="7006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igitális transzformáci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Digitális transzformáció</a:t>
            </a:r>
          </a:p>
        </p:txBody>
      </p:sp>
      <p:sp>
        <p:nvSpPr>
          <p:cNvPr id="144" name="Könyvtári ökoszisztéma:…"/>
          <p:cNvSpPr txBox="1"/>
          <p:nvPr/>
        </p:nvSpPr>
        <p:spPr>
          <a:xfrm>
            <a:off x="1257323" y="4029841"/>
            <a:ext cx="16167372" cy="73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Könyvtári ökoszisztéma: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Virtuálisterek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(web, cloud)</a:t>
            </a:r>
            <a:r>
              <a:t>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Humánerőforrás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(DigiComp)</a:t>
            </a:r>
            <a:r>
              <a:t>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IKT SW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(IKR, APP)</a:t>
            </a:r>
            <a:r>
              <a:t>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Szolgáltatások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(belső, külső)</a:t>
            </a:r>
            <a:r>
              <a:t>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Behálózottság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(SEO),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+mn-lt"/>
                <a:ea typeface="+mn-ea"/>
                <a:cs typeface="+mn-cs"/>
                <a:sym typeface="Helvetica Neue Light"/>
              </a:rPr>
              <a:t>stb</a:t>
            </a:r>
            <a:r>
              <a:t>.</a:t>
            </a:r>
          </a:p>
        </p:txBody>
      </p:sp>
      <p:pic>
        <p:nvPicPr>
          <p:cNvPr id="145" name="pngegg(8).png" descr="pngegg(8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75287" y="3144942"/>
            <a:ext cx="10178929" cy="7006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igitális transzformáció ≠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transzformáció ≠ 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optimalizálás </a:t>
            </a:r>
          </a:p>
        </p:txBody>
      </p:sp>
      <p:sp>
        <p:nvSpPr>
          <p:cNvPr id="148" name="Digital transformation:…"/>
          <p:cNvSpPr txBox="1"/>
          <p:nvPr/>
        </p:nvSpPr>
        <p:spPr>
          <a:xfrm>
            <a:off x="1257323" y="4944241"/>
            <a:ext cx="16167372" cy="5566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Digital transformation: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Nagy léptékű IT modernizáció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Számítási felhő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Adatbank</a:t>
            </a:r>
          </a:p>
          <a:p>
            <a:pPr lvl="1" marL="1371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analóg folyamatok radikális változtatása</a:t>
            </a:r>
          </a:p>
        </p:txBody>
      </p:sp>
      <p:pic>
        <p:nvPicPr>
          <p:cNvPr id="149" name="pngegg(9).png" descr="pngegg(9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44353" y="2691614"/>
            <a:ext cx="10178288" cy="6194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gitális transzformáció ≠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transzformáció ≠ 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optimalizálás </a:t>
            </a:r>
          </a:p>
        </p:txBody>
      </p:sp>
      <p:sp>
        <p:nvSpPr>
          <p:cNvPr id="152" name="Digitális optimalizálás (Digitalizálás):…"/>
          <p:cNvSpPr txBox="1"/>
          <p:nvPr/>
        </p:nvSpPr>
        <p:spPr>
          <a:xfrm>
            <a:off x="1257323" y="5401441"/>
            <a:ext cx="16167372" cy="465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optimalizálás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(Digitalizálás)</a:t>
            </a:r>
            <a:r>
              <a:t>: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Analógból transzformáljuk,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digitális másolat,</a:t>
            </a: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Modernizáció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(online szolgáltatás)</a:t>
            </a:r>
            <a:r>
              <a:t>,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736600" indent="-736600" algn="l">
              <a:buSzPct val="75000"/>
              <a:buChar char="-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Digitális ID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(DÁP)</a:t>
            </a:r>
            <a:r>
              <a:t>,</a:t>
            </a:r>
          </a:p>
        </p:txBody>
      </p:sp>
      <p:pic>
        <p:nvPicPr>
          <p:cNvPr id="153" name="pngegg(10).png" descr="pngegg(10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7611" y="2659693"/>
            <a:ext cx="7498315" cy="6155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