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7"/>
  </p:notesMasterIdLst>
  <p:sldIdLst>
    <p:sldId id="464" r:id="rId5"/>
    <p:sldId id="257" r:id="rId6"/>
    <p:sldId id="258" r:id="rId7"/>
    <p:sldId id="259" r:id="rId8"/>
    <p:sldId id="260" r:id="rId9"/>
    <p:sldId id="261" r:id="rId10"/>
    <p:sldId id="463" r:id="rId11"/>
    <p:sldId id="263" r:id="rId12"/>
    <p:sldId id="262" r:id="rId13"/>
    <p:sldId id="264" r:id="rId14"/>
    <p:sldId id="265" r:id="rId15"/>
    <p:sldId id="267" r:id="rId16"/>
  </p:sldIdLst>
  <p:sldSz cx="14630400" cy="8229600"/>
  <p:notesSz cx="8229600" cy="14630400"/>
  <p:embeddedFontLst>
    <p:embeddedFont>
      <p:font typeface="Poppins Light" panose="020B0604020202020204" charset="-18"/>
      <p:regular r:id="rId18"/>
      <p: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Roboto Light" panose="020B060402020202020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0155" autoAdjust="0"/>
  </p:normalViewPr>
  <p:slideViewPr>
    <p:cSldViewPr snapToGrid="0" snapToObjects="1">
      <p:cViewPr varScale="1">
        <p:scale>
          <a:sx n="44" d="100"/>
          <a:sy n="44" d="100"/>
        </p:scale>
        <p:origin x="12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67190-CFA0-4D2F-88EC-63A2EA85477C}" type="doc">
      <dgm:prSet loTypeId="urn:microsoft.com/office/officeart/2005/8/layout/chevron1" loCatId="process" qsTypeId="urn:microsoft.com/office/officeart/2005/8/quickstyle/simple1" qsCatId="simple" csTypeId="urn:microsoft.com/office/officeart/2005/8/colors/accent3_4" csCatId="accent3" phldr="1"/>
      <dgm:spPr/>
    </dgm:pt>
    <dgm:pt modelId="{A3830D73-EA1E-4386-955F-CB20BA57D6C5}">
      <dgm:prSet phldrT="[Szöveg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hu-HU" sz="2400" kern="1200" dirty="0" smtClean="0">
              <a:solidFill>
                <a:srgbClr val="F2F2F3"/>
              </a:solidFill>
              <a:latin typeface="Poppins Light" pitchFamily="34" charset="0"/>
              <a:ea typeface="Poppins Light" pitchFamily="34" charset="-122"/>
              <a:cs typeface="Poppins Light" pitchFamily="34" charset="-120"/>
            </a:rPr>
            <a:t>Migráció, konverzió, tisztítás</a:t>
          </a:r>
          <a:endParaRPr lang="hu-HU" sz="2400" kern="1200" dirty="0">
            <a:solidFill>
              <a:srgbClr val="F2F2F3"/>
            </a:solidFill>
            <a:latin typeface="Poppins Light" pitchFamily="34" charset="0"/>
            <a:ea typeface="Poppins Light" pitchFamily="34" charset="-122"/>
            <a:cs typeface="Poppins Light" pitchFamily="34" charset="-120"/>
          </a:endParaRPr>
        </a:p>
      </dgm:t>
    </dgm:pt>
    <dgm:pt modelId="{9B00A423-7C0C-42D0-9014-7992ABCD3969}" type="parTrans" cxnId="{32FF2E01-2C75-4140-A0A3-891F6219CD31}">
      <dgm:prSet/>
      <dgm:spPr/>
      <dgm:t>
        <a:bodyPr/>
        <a:lstStyle/>
        <a:p>
          <a:endParaRPr lang="hu-HU"/>
        </a:p>
      </dgm:t>
    </dgm:pt>
    <dgm:pt modelId="{F11EBAD2-6CAB-4011-A3CC-6997323ECEE3}" type="sibTrans" cxnId="{32FF2E01-2C75-4140-A0A3-891F6219CD31}">
      <dgm:prSet/>
      <dgm:spPr/>
      <dgm:t>
        <a:bodyPr/>
        <a:lstStyle/>
        <a:p>
          <a:endParaRPr lang="hu-HU"/>
        </a:p>
      </dgm:t>
    </dgm:pt>
    <dgm:pt modelId="{C2949F86-A329-4D1A-8496-76ED836948E7}">
      <dgm:prSet phldrT="[Szöveg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hu-HU" sz="2800" kern="1200" dirty="0" smtClean="0">
              <a:solidFill>
                <a:srgbClr val="F2F2F3"/>
              </a:solidFill>
              <a:latin typeface="Poppins Light" pitchFamily="34" charset="0"/>
              <a:ea typeface="Poppins Light" pitchFamily="34" charset="-122"/>
              <a:cs typeface="Poppins Light" pitchFamily="34" charset="-120"/>
            </a:rPr>
            <a:t>Keresés</a:t>
          </a:r>
          <a:endParaRPr lang="hu-HU" sz="2800" kern="1200" dirty="0">
            <a:solidFill>
              <a:srgbClr val="F2F2F3"/>
            </a:solidFill>
            <a:latin typeface="Poppins Light" pitchFamily="34" charset="0"/>
            <a:ea typeface="Poppins Light" pitchFamily="34" charset="-122"/>
            <a:cs typeface="Poppins Light" pitchFamily="34" charset="-120"/>
          </a:endParaRPr>
        </a:p>
      </dgm:t>
    </dgm:pt>
    <dgm:pt modelId="{EEBEB14A-82C7-4EBF-A62C-C64B5E5379B4}" type="parTrans" cxnId="{576EAEE8-8BFD-4CF9-823C-339E3ABF270E}">
      <dgm:prSet/>
      <dgm:spPr/>
      <dgm:t>
        <a:bodyPr/>
        <a:lstStyle/>
        <a:p>
          <a:endParaRPr lang="hu-HU"/>
        </a:p>
      </dgm:t>
    </dgm:pt>
    <dgm:pt modelId="{B969ABBE-900D-4E95-BA9E-FCE696E1D6EA}" type="sibTrans" cxnId="{576EAEE8-8BFD-4CF9-823C-339E3ABF270E}">
      <dgm:prSet/>
      <dgm:spPr/>
      <dgm:t>
        <a:bodyPr/>
        <a:lstStyle/>
        <a:p>
          <a:endParaRPr lang="hu-HU"/>
        </a:p>
      </dgm:t>
    </dgm:pt>
    <dgm:pt modelId="{EC2EC5DA-B4C6-468B-AE61-60D32848AC9C}">
      <dgm:prSet phldrT="[Szöveg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hu-HU" sz="2400" kern="1200" dirty="0" smtClean="0">
              <a:solidFill>
                <a:srgbClr val="F2F2F3"/>
              </a:solidFill>
              <a:latin typeface="Poppins Light" pitchFamily="34" charset="0"/>
              <a:ea typeface="Poppins Light" pitchFamily="34" charset="-122"/>
              <a:cs typeface="Poppins Light" pitchFamily="34" charset="-120"/>
            </a:rPr>
            <a:t>Megjelenítés</a:t>
          </a:r>
          <a:endParaRPr lang="hu-HU" sz="2400" kern="1200" dirty="0">
            <a:solidFill>
              <a:srgbClr val="F2F2F3"/>
            </a:solidFill>
            <a:latin typeface="Poppins Light" pitchFamily="34" charset="0"/>
            <a:ea typeface="Poppins Light" pitchFamily="34" charset="-122"/>
            <a:cs typeface="Poppins Light" pitchFamily="34" charset="-120"/>
          </a:endParaRPr>
        </a:p>
      </dgm:t>
    </dgm:pt>
    <dgm:pt modelId="{0ACAEB99-FD08-4B6C-92D6-1A59A4537FB5}" type="parTrans" cxnId="{FF7F42E0-B9FC-41F9-A979-EABFE871E448}">
      <dgm:prSet/>
      <dgm:spPr/>
      <dgm:t>
        <a:bodyPr/>
        <a:lstStyle/>
        <a:p>
          <a:endParaRPr lang="hu-HU"/>
        </a:p>
      </dgm:t>
    </dgm:pt>
    <dgm:pt modelId="{C0202C94-7E99-4D29-9B91-19904B16A28A}" type="sibTrans" cxnId="{FF7F42E0-B9FC-41F9-A979-EABFE871E448}">
      <dgm:prSet/>
      <dgm:spPr/>
      <dgm:t>
        <a:bodyPr/>
        <a:lstStyle/>
        <a:p>
          <a:endParaRPr lang="hu-HU"/>
        </a:p>
      </dgm:t>
    </dgm:pt>
    <dgm:pt modelId="{C68A8380-AD7D-4F23-BD8C-09A27EE25EEE}" type="pres">
      <dgm:prSet presAssocID="{93F67190-CFA0-4D2F-88EC-63A2EA85477C}" presName="Name0" presStyleCnt="0">
        <dgm:presLayoutVars>
          <dgm:dir/>
          <dgm:animLvl val="lvl"/>
          <dgm:resizeHandles val="exact"/>
        </dgm:presLayoutVars>
      </dgm:prSet>
      <dgm:spPr/>
    </dgm:pt>
    <dgm:pt modelId="{FEF94079-B15A-4543-8B4A-2D915E27644C}" type="pres">
      <dgm:prSet presAssocID="{A3830D73-EA1E-4386-955F-CB20BA57D6C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D01B2F-3B3B-4E65-AEA8-FEB9E60F078C}" type="pres">
      <dgm:prSet presAssocID="{F11EBAD2-6CAB-4011-A3CC-6997323ECEE3}" presName="parTxOnlySpace" presStyleCnt="0"/>
      <dgm:spPr/>
    </dgm:pt>
    <dgm:pt modelId="{9A76F912-5985-4917-BA33-2219B24111F1}" type="pres">
      <dgm:prSet presAssocID="{C2949F86-A329-4D1A-8496-76ED836948E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578493-42D4-4A13-ACA7-C557461F01BD}" type="pres">
      <dgm:prSet presAssocID="{B969ABBE-900D-4E95-BA9E-FCE696E1D6EA}" presName="parTxOnlySpace" presStyleCnt="0"/>
      <dgm:spPr/>
    </dgm:pt>
    <dgm:pt modelId="{10AAA7C4-2F43-4C03-9CE8-914FA76C4A33}" type="pres">
      <dgm:prSet presAssocID="{EC2EC5DA-B4C6-468B-AE61-60D32848AC9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DEC9266-3C20-4229-8D95-F9C12ADAC06C}" type="presOf" srcId="{93F67190-CFA0-4D2F-88EC-63A2EA85477C}" destId="{C68A8380-AD7D-4F23-BD8C-09A27EE25EEE}" srcOrd="0" destOrd="0" presId="urn:microsoft.com/office/officeart/2005/8/layout/chevron1"/>
    <dgm:cxn modelId="{EE61EB8E-1C1B-4680-8FC5-9D09280993E2}" type="presOf" srcId="{A3830D73-EA1E-4386-955F-CB20BA57D6C5}" destId="{FEF94079-B15A-4543-8B4A-2D915E27644C}" srcOrd="0" destOrd="0" presId="urn:microsoft.com/office/officeart/2005/8/layout/chevron1"/>
    <dgm:cxn modelId="{32FF2E01-2C75-4140-A0A3-891F6219CD31}" srcId="{93F67190-CFA0-4D2F-88EC-63A2EA85477C}" destId="{A3830D73-EA1E-4386-955F-CB20BA57D6C5}" srcOrd="0" destOrd="0" parTransId="{9B00A423-7C0C-42D0-9014-7992ABCD3969}" sibTransId="{F11EBAD2-6CAB-4011-A3CC-6997323ECEE3}"/>
    <dgm:cxn modelId="{7BA1D9EF-AB17-4F23-8C93-BB20800967C0}" type="presOf" srcId="{C2949F86-A329-4D1A-8496-76ED836948E7}" destId="{9A76F912-5985-4917-BA33-2219B24111F1}" srcOrd="0" destOrd="0" presId="urn:microsoft.com/office/officeart/2005/8/layout/chevron1"/>
    <dgm:cxn modelId="{FF7F42E0-B9FC-41F9-A979-EABFE871E448}" srcId="{93F67190-CFA0-4D2F-88EC-63A2EA85477C}" destId="{EC2EC5DA-B4C6-468B-AE61-60D32848AC9C}" srcOrd="2" destOrd="0" parTransId="{0ACAEB99-FD08-4B6C-92D6-1A59A4537FB5}" sibTransId="{C0202C94-7E99-4D29-9B91-19904B16A28A}"/>
    <dgm:cxn modelId="{390AC690-F6B4-48C9-8826-25D700F68AF4}" type="presOf" srcId="{EC2EC5DA-B4C6-468B-AE61-60D32848AC9C}" destId="{10AAA7C4-2F43-4C03-9CE8-914FA76C4A33}" srcOrd="0" destOrd="0" presId="urn:microsoft.com/office/officeart/2005/8/layout/chevron1"/>
    <dgm:cxn modelId="{576EAEE8-8BFD-4CF9-823C-339E3ABF270E}" srcId="{93F67190-CFA0-4D2F-88EC-63A2EA85477C}" destId="{C2949F86-A329-4D1A-8496-76ED836948E7}" srcOrd="1" destOrd="0" parTransId="{EEBEB14A-82C7-4EBF-A62C-C64B5E5379B4}" sibTransId="{B969ABBE-900D-4E95-BA9E-FCE696E1D6EA}"/>
    <dgm:cxn modelId="{6EC9B154-A174-4602-8691-169504322392}" type="presParOf" srcId="{C68A8380-AD7D-4F23-BD8C-09A27EE25EEE}" destId="{FEF94079-B15A-4543-8B4A-2D915E27644C}" srcOrd="0" destOrd="0" presId="urn:microsoft.com/office/officeart/2005/8/layout/chevron1"/>
    <dgm:cxn modelId="{DB7ECCA6-7824-4B3D-9807-B8938534E96D}" type="presParOf" srcId="{C68A8380-AD7D-4F23-BD8C-09A27EE25EEE}" destId="{47D01B2F-3B3B-4E65-AEA8-FEB9E60F078C}" srcOrd="1" destOrd="0" presId="urn:microsoft.com/office/officeart/2005/8/layout/chevron1"/>
    <dgm:cxn modelId="{EB5D12D7-2F2C-468D-9A48-2B3A9D17B3A6}" type="presParOf" srcId="{C68A8380-AD7D-4F23-BD8C-09A27EE25EEE}" destId="{9A76F912-5985-4917-BA33-2219B24111F1}" srcOrd="2" destOrd="0" presId="urn:microsoft.com/office/officeart/2005/8/layout/chevron1"/>
    <dgm:cxn modelId="{76683E45-EC83-4CB1-BBF0-8E76A10D1A73}" type="presParOf" srcId="{C68A8380-AD7D-4F23-BD8C-09A27EE25EEE}" destId="{E7578493-42D4-4A13-ACA7-C557461F01BD}" srcOrd="3" destOrd="0" presId="urn:microsoft.com/office/officeart/2005/8/layout/chevron1"/>
    <dgm:cxn modelId="{50CCA0EE-6180-421F-ADA1-C109305596CD}" type="presParOf" srcId="{C68A8380-AD7D-4F23-BD8C-09A27EE25EEE}" destId="{10AAA7C4-2F43-4C03-9CE8-914FA76C4A3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94079-B15A-4543-8B4A-2D915E27644C}">
      <dsp:nvSpPr>
        <dsp:cNvPr id="0" name=""/>
        <dsp:cNvSpPr/>
      </dsp:nvSpPr>
      <dsp:spPr>
        <a:xfrm>
          <a:off x="2857" y="2554922"/>
          <a:ext cx="3481387" cy="1392555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rgbClr val="F2F2F3"/>
              </a:solidFill>
              <a:latin typeface="Poppins Light" pitchFamily="34" charset="0"/>
              <a:ea typeface="Poppins Light" pitchFamily="34" charset="-122"/>
              <a:cs typeface="Poppins Light" pitchFamily="34" charset="-120"/>
            </a:rPr>
            <a:t>Migráció, konverzió, tisztítás</a:t>
          </a:r>
          <a:endParaRPr lang="hu-HU" sz="2400" kern="1200" dirty="0">
            <a:solidFill>
              <a:srgbClr val="F2F2F3"/>
            </a:solidFill>
            <a:latin typeface="Poppins Light" pitchFamily="34" charset="0"/>
            <a:ea typeface="Poppins Light" pitchFamily="34" charset="-122"/>
            <a:cs typeface="Poppins Light" pitchFamily="34" charset="-120"/>
          </a:endParaRPr>
        </a:p>
      </dsp:txBody>
      <dsp:txXfrm>
        <a:off x="699135" y="2554922"/>
        <a:ext cx="2088832" cy="1392555"/>
      </dsp:txXfrm>
    </dsp:sp>
    <dsp:sp modelId="{9A76F912-5985-4917-BA33-2219B24111F1}">
      <dsp:nvSpPr>
        <dsp:cNvPr id="0" name=""/>
        <dsp:cNvSpPr/>
      </dsp:nvSpPr>
      <dsp:spPr>
        <a:xfrm>
          <a:off x="3136106" y="2554922"/>
          <a:ext cx="3481387" cy="1392555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solidFill>
                <a:srgbClr val="F2F2F3"/>
              </a:solidFill>
              <a:latin typeface="Poppins Light" pitchFamily="34" charset="0"/>
              <a:ea typeface="Poppins Light" pitchFamily="34" charset="-122"/>
              <a:cs typeface="Poppins Light" pitchFamily="34" charset="-120"/>
            </a:rPr>
            <a:t>Keresés</a:t>
          </a:r>
          <a:endParaRPr lang="hu-HU" sz="2800" kern="1200" dirty="0">
            <a:solidFill>
              <a:srgbClr val="F2F2F3"/>
            </a:solidFill>
            <a:latin typeface="Poppins Light" pitchFamily="34" charset="0"/>
            <a:ea typeface="Poppins Light" pitchFamily="34" charset="-122"/>
            <a:cs typeface="Poppins Light" pitchFamily="34" charset="-120"/>
          </a:endParaRPr>
        </a:p>
      </dsp:txBody>
      <dsp:txXfrm>
        <a:off x="3832384" y="2554922"/>
        <a:ext cx="2088832" cy="1392555"/>
      </dsp:txXfrm>
    </dsp:sp>
    <dsp:sp modelId="{10AAA7C4-2F43-4C03-9CE8-914FA76C4A33}">
      <dsp:nvSpPr>
        <dsp:cNvPr id="0" name=""/>
        <dsp:cNvSpPr/>
      </dsp:nvSpPr>
      <dsp:spPr>
        <a:xfrm>
          <a:off x="6269354" y="2554922"/>
          <a:ext cx="3481387" cy="1392555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rgbClr val="F2F2F3"/>
              </a:solidFill>
              <a:latin typeface="Poppins Light" pitchFamily="34" charset="0"/>
              <a:ea typeface="Poppins Light" pitchFamily="34" charset="-122"/>
              <a:cs typeface="Poppins Light" pitchFamily="34" charset="-120"/>
            </a:rPr>
            <a:t>Megjelenítés</a:t>
          </a:r>
          <a:endParaRPr lang="hu-HU" sz="2400" kern="1200" dirty="0">
            <a:solidFill>
              <a:srgbClr val="F2F2F3"/>
            </a:solidFill>
            <a:latin typeface="Poppins Light" pitchFamily="34" charset="0"/>
            <a:ea typeface="Poppins Light" pitchFamily="34" charset="-122"/>
            <a:cs typeface="Poppins Light" pitchFamily="34" charset="-120"/>
          </a:endParaRPr>
        </a:p>
      </dsp:txBody>
      <dsp:txXfrm>
        <a:off x="6965632" y="2554922"/>
        <a:ext cx="2088832" cy="1392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49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84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8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2EF8-A32B-43A5-8EEF-AA2E0C0EFF76}" type="datetime1">
              <a:rPr lang="hu-HU" smtClean="0"/>
              <a:pPr/>
              <a:t>2025. 03. 25.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Tartalom helye 3">
            <a:extLst>
              <a:ext uri="{FF2B5EF4-FFF2-40B4-BE49-F238E27FC236}">
                <a16:creationId xmlns:a16="http://schemas.microsoft.com/office/drawing/2014/main" id="{F4CA8B4F-E6D4-4FF4-BC70-55135A00C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062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HUMANUS 2.0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55200"/>
            <a:ext cx="93852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 humántudományi cikkek és tanulmányok adatbázisának megújulása</a:t>
            </a:r>
            <a:endParaRPr lang="en-US" sz="44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961" y="296897"/>
            <a:ext cx="1931194" cy="119133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628249" y="5624126"/>
            <a:ext cx="5211425" cy="23592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Gombos </a:t>
            </a:r>
            <a:r>
              <a:rPr lang="en-US" sz="3550" dirty="0" smtClean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Zsuzsanna</a:t>
            </a:r>
            <a:endParaRPr lang="hu-HU" sz="3550" dirty="0" smtClean="0">
              <a:solidFill>
                <a:srgbClr val="F2F2F3"/>
              </a:solidFill>
              <a:latin typeface="Poppins Light" pitchFamily="34" charset="0"/>
              <a:ea typeface="Poppins Light" pitchFamily="34" charset="-122"/>
              <a:cs typeface="Poppins Light" pitchFamily="34" charset="-120"/>
            </a:endParaRPr>
          </a:p>
          <a:p>
            <a:pPr marL="0" indent="0" algn="l">
              <a:lnSpc>
                <a:spcPts val="4450"/>
              </a:lnSpc>
              <a:buNone/>
            </a:pPr>
            <a:r>
              <a:rPr lang="hu-HU" sz="2400" dirty="0" smtClean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Humántudományi Bibliográfiai </a:t>
            </a:r>
          </a:p>
          <a:p>
            <a:pPr marL="0" indent="0" algn="l">
              <a:lnSpc>
                <a:spcPts val="4450"/>
              </a:lnSpc>
              <a:buNone/>
            </a:pPr>
            <a:r>
              <a:rPr lang="hu-HU" sz="2400" dirty="0" smtClean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Koordinációs Iroda</a:t>
            </a:r>
            <a:endParaRPr lang="hu-HU" sz="2400" dirty="0">
              <a:solidFill>
                <a:srgbClr val="F2F2F3"/>
              </a:solidFill>
              <a:latin typeface="Poppins Light" pitchFamily="34" charset="0"/>
              <a:ea typeface="Poppins Light" pitchFamily="34" charset="-122"/>
              <a:cs typeface="Poppins Light" pitchFamily="34" charset="-120"/>
            </a:endParaRPr>
          </a:p>
        </p:txBody>
      </p:sp>
      <p:sp>
        <p:nvSpPr>
          <p:cNvPr id="7" name="Text 2"/>
          <p:cNvSpPr/>
          <p:nvPr/>
        </p:nvSpPr>
        <p:spPr>
          <a:xfrm>
            <a:off x="539790" y="6815465"/>
            <a:ext cx="4718010" cy="741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hu-HU" sz="2000" dirty="0" smtClean="0">
                <a:solidFill>
                  <a:srgbClr val="F2F2F3"/>
                </a:solidFill>
                <a:latin typeface="Poppins Light" pitchFamily="34" charset="0"/>
                <a:cs typeface="Poppins Light" pitchFamily="34" charset="-120"/>
              </a:rPr>
              <a:t>Szakkönyvtári </a:t>
            </a:r>
            <a:r>
              <a:rPr lang="hu-HU" sz="2000" dirty="0">
                <a:solidFill>
                  <a:srgbClr val="F2F2F3"/>
                </a:solidFill>
                <a:latin typeface="Poppins Light" pitchFamily="34" charset="0"/>
                <a:cs typeface="Poppins Light" pitchFamily="34" charset="-120"/>
              </a:rPr>
              <a:t>Seregszemle, 2025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70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64738"/>
            <a:ext cx="5103614" cy="63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hu-HU" sz="40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</a:t>
            </a:r>
            <a:r>
              <a:rPr lang="en-US" sz="4000" dirty="0" err="1" smtClean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eladatok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280190" y="1708785"/>
            <a:ext cx="7556421" cy="5755958"/>
          </a:xfrm>
          <a:prstGeom prst="roundRect">
            <a:avLst>
              <a:gd name="adj" fmla="val 149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1716405"/>
            <a:ext cx="7541181" cy="9134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491883" y="1846421"/>
            <a:ext cx="3358634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Exportok (MARCXML, JSON, RIS, CSV)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0266283" y="1846421"/>
            <a:ext cx="33586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Kész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6287810" y="2629853"/>
            <a:ext cx="7541181" cy="9134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491883" y="2759869"/>
            <a:ext cx="3358634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Relevancia és megjelenés szerinti rendezés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0266283" y="2759869"/>
            <a:ext cx="33586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Részben kész</a:t>
            </a:r>
            <a:endParaRPr lang="en-US" sz="2000" dirty="0"/>
          </a:p>
        </p:txBody>
      </p:sp>
      <p:sp>
        <p:nvSpPr>
          <p:cNvPr id="11" name="Shape 8"/>
          <p:cNvSpPr/>
          <p:nvPr/>
        </p:nvSpPr>
        <p:spPr>
          <a:xfrm>
            <a:off x="6287810" y="3543300"/>
            <a:ext cx="7541181" cy="58674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491883" y="3673316"/>
            <a:ext cx="33586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Indikátorok javítása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10266283" y="3673316"/>
            <a:ext cx="33586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Folyamatban</a:t>
            </a:r>
            <a:endParaRPr lang="en-US" sz="2000" dirty="0"/>
          </a:p>
        </p:txBody>
      </p:sp>
      <p:sp>
        <p:nvSpPr>
          <p:cNvPr id="14" name="Shape 11"/>
          <p:cNvSpPr/>
          <p:nvPr/>
        </p:nvSpPr>
        <p:spPr>
          <a:xfrm>
            <a:off x="6287810" y="4130040"/>
            <a:ext cx="7541181" cy="9134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491883" y="4260056"/>
            <a:ext cx="3358634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Linkek ellenőrzése, javítása, betöltése (EPA)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10266283" y="4260056"/>
            <a:ext cx="33586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Folyamatban</a:t>
            </a:r>
            <a:endParaRPr lang="en-US" sz="2000" dirty="0"/>
          </a:p>
        </p:txBody>
      </p:sp>
      <p:sp>
        <p:nvSpPr>
          <p:cNvPr id="17" name="Shape 14"/>
          <p:cNvSpPr/>
          <p:nvPr/>
        </p:nvSpPr>
        <p:spPr>
          <a:xfrm>
            <a:off x="6287810" y="5043488"/>
            <a:ext cx="7541181" cy="58674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491883" y="5173504"/>
            <a:ext cx="33586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Nyelvi és országkódok javítása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10266283" y="5173504"/>
            <a:ext cx="33586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Kész</a:t>
            </a:r>
            <a:endParaRPr lang="en-US" sz="2000" dirty="0"/>
          </a:p>
        </p:txBody>
      </p:sp>
      <p:sp>
        <p:nvSpPr>
          <p:cNvPr id="20" name="Shape 17"/>
          <p:cNvSpPr/>
          <p:nvPr/>
        </p:nvSpPr>
        <p:spPr>
          <a:xfrm>
            <a:off x="6287810" y="5630228"/>
            <a:ext cx="7541181" cy="9134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6491883" y="5760244"/>
            <a:ext cx="3358634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Új HUMANUS honlap, Rólunk menüpont</a:t>
            </a:r>
            <a:endParaRPr lang="en-US" sz="2000" dirty="0"/>
          </a:p>
        </p:txBody>
      </p:sp>
      <p:sp>
        <p:nvSpPr>
          <p:cNvPr id="22" name="Text 19"/>
          <p:cNvSpPr/>
          <p:nvPr/>
        </p:nvSpPr>
        <p:spPr>
          <a:xfrm>
            <a:off x="10266283" y="5760244"/>
            <a:ext cx="33586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Kész</a:t>
            </a:r>
            <a:endParaRPr lang="en-US" sz="2000" dirty="0"/>
          </a:p>
        </p:txBody>
      </p:sp>
      <p:sp>
        <p:nvSpPr>
          <p:cNvPr id="23" name="Shape 20"/>
          <p:cNvSpPr/>
          <p:nvPr/>
        </p:nvSpPr>
        <p:spPr>
          <a:xfrm>
            <a:off x="6287810" y="6543675"/>
            <a:ext cx="7541181" cy="9134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4" name="Text 21"/>
          <p:cNvSpPr/>
          <p:nvPr/>
        </p:nvSpPr>
        <p:spPr>
          <a:xfrm>
            <a:off x="6491883" y="6673691"/>
            <a:ext cx="3358634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Statisztika: gyarapodás, látogatás, keresés</a:t>
            </a:r>
            <a:endParaRPr lang="en-US" sz="2000" dirty="0"/>
          </a:p>
        </p:txBody>
      </p:sp>
      <p:sp>
        <p:nvSpPr>
          <p:cNvPr id="25" name="Text 22"/>
          <p:cNvSpPr/>
          <p:nvPr/>
        </p:nvSpPr>
        <p:spPr>
          <a:xfrm>
            <a:off x="10266283" y="6673691"/>
            <a:ext cx="33586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Folyamatban</a:t>
            </a:r>
            <a:endParaRPr lang="en-US" sz="2000" dirty="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4342B1C2-D4CE-4306-A617-0BB4A4DE4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3" y="0"/>
            <a:ext cx="576072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9606"/>
            <a:ext cx="4252913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hu-HU" sz="33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V</a:t>
            </a:r>
            <a:r>
              <a:rPr lang="en-US" sz="3300" dirty="0" err="1" smtClean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áltozások</a:t>
            </a:r>
            <a:endParaRPr lang="en-US" sz="3300" dirty="0"/>
          </a:p>
        </p:txBody>
      </p:sp>
      <p:sp>
        <p:nvSpPr>
          <p:cNvPr id="3" name="Shape 1"/>
          <p:cNvSpPr/>
          <p:nvPr/>
        </p:nvSpPr>
        <p:spPr>
          <a:xfrm>
            <a:off x="7303770" y="1531382"/>
            <a:ext cx="22860" cy="6038612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4" name="Shape 2"/>
          <p:cNvSpPr/>
          <p:nvPr/>
        </p:nvSpPr>
        <p:spPr>
          <a:xfrm>
            <a:off x="6636425" y="1902619"/>
            <a:ext cx="510302" cy="2286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5" name="Shape 3"/>
          <p:cNvSpPr/>
          <p:nvPr/>
        </p:nvSpPr>
        <p:spPr>
          <a:xfrm>
            <a:off x="7123867" y="1722715"/>
            <a:ext cx="382667" cy="382667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625" y="1754565"/>
            <a:ext cx="255151" cy="31896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338161" y="1701403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Facetták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793790" y="2069187"/>
            <a:ext cx="567082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Rendezés, keresés, kártyák, Tudományterület</a:t>
            </a:r>
            <a:endParaRPr lang="en-US" dirty="0"/>
          </a:p>
        </p:txBody>
      </p:sp>
      <p:sp>
        <p:nvSpPr>
          <p:cNvPr id="9" name="Shape 6"/>
          <p:cNvSpPr/>
          <p:nvPr/>
        </p:nvSpPr>
        <p:spPr>
          <a:xfrm>
            <a:off x="7483673" y="2753082"/>
            <a:ext cx="510302" cy="2286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10" name="Shape 7"/>
          <p:cNvSpPr/>
          <p:nvPr/>
        </p:nvSpPr>
        <p:spPr>
          <a:xfrm>
            <a:off x="7123867" y="2573179"/>
            <a:ext cx="382667" cy="382667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625" y="2605028"/>
            <a:ext cx="255151" cy="31896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165783" y="2551867"/>
            <a:ext cx="2502098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dirty="0" err="1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Keresőkérdés</a:t>
            </a: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 </a:t>
            </a:r>
            <a:r>
              <a:rPr lang="en-US" sz="2400" dirty="0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</a:t>
            </a:r>
            <a:r>
              <a:rPr lang="hu-HU" sz="2400" dirty="0" err="1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egjelenítése</a:t>
            </a:r>
            <a:endParaRPr lang="en-US" sz="2400" dirty="0"/>
          </a:p>
        </p:txBody>
      </p:sp>
      <p:sp>
        <p:nvSpPr>
          <p:cNvPr id="13" name="Shape 9"/>
          <p:cNvSpPr/>
          <p:nvPr/>
        </p:nvSpPr>
        <p:spPr>
          <a:xfrm>
            <a:off x="6636425" y="3518535"/>
            <a:ext cx="510302" cy="2286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14" name="Shape 10"/>
          <p:cNvSpPr/>
          <p:nvPr/>
        </p:nvSpPr>
        <p:spPr>
          <a:xfrm>
            <a:off x="7123867" y="3338632"/>
            <a:ext cx="382667" cy="382667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625" y="3370481"/>
            <a:ext cx="255151" cy="31896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3563303" y="3317319"/>
            <a:ext cx="2901315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Találati listán belüli léptetés</a:t>
            </a:r>
            <a:endParaRPr lang="en-US" sz="2400" dirty="0"/>
          </a:p>
        </p:txBody>
      </p:sp>
      <p:sp>
        <p:nvSpPr>
          <p:cNvPr id="17" name="Text 12"/>
          <p:cNvSpPr/>
          <p:nvPr/>
        </p:nvSpPr>
        <p:spPr>
          <a:xfrm>
            <a:off x="793790" y="3685103"/>
            <a:ext cx="567082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Lista elemeinek sorszámozása</a:t>
            </a:r>
            <a:endParaRPr lang="en-US" dirty="0"/>
          </a:p>
        </p:txBody>
      </p:sp>
      <p:sp>
        <p:nvSpPr>
          <p:cNvPr id="18" name="Shape 13"/>
          <p:cNvSpPr/>
          <p:nvPr/>
        </p:nvSpPr>
        <p:spPr>
          <a:xfrm>
            <a:off x="7483673" y="4283988"/>
            <a:ext cx="510302" cy="2286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19" name="Shape 14"/>
          <p:cNvSpPr/>
          <p:nvPr/>
        </p:nvSpPr>
        <p:spPr>
          <a:xfrm>
            <a:off x="7123867" y="4104084"/>
            <a:ext cx="382667" cy="382667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625" y="4135934"/>
            <a:ext cx="255151" cy="318968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8165783" y="4082772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Mentések</a:t>
            </a:r>
            <a:endParaRPr lang="en-US" sz="2400" dirty="0"/>
          </a:p>
        </p:txBody>
      </p:sp>
      <p:sp>
        <p:nvSpPr>
          <p:cNvPr id="22" name="Text 16"/>
          <p:cNvSpPr/>
          <p:nvPr/>
        </p:nvSpPr>
        <p:spPr>
          <a:xfrm>
            <a:off x="8165783" y="4450556"/>
            <a:ext cx="567082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Rekordok kijelölése egyesével vagy oldalanként</a:t>
            </a:r>
            <a:endParaRPr lang="en-US" dirty="0"/>
          </a:p>
        </p:txBody>
      </p:sp>
      <p:sp>
        <p:nvSpPr>
          <p:cNvPr id="23" name="Shape 17"/>
          <p:cNvSpPr/>
          <p:nvPr/>
        </p:nvSpPr>
        <p:spPr>
          <a:xfrm>
            <a:off x="6636425" y="5049441"/>
            <a:ext cx="510302" cy="2286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24" name="Shape 18"/>
          <p:cNvSpPr/>
          <p:nvPr/>
        </p:nvSpPr>
        <p:spPr>
          <a:xfrm>
            <a:off x="7123867" y="4869537"/>
            <a:ext cx="382667" cy="382667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7625" y="4901386"/>
            <a:ext cx="255151" cy="318968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1909012" y="4848225"/>
            <a:ext cx="4555606" cy="372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2400" dirty="0" err="1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Adatok</a:t>
            </a: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 </a:t>
            </a:r>
            <a:r>
              <a:rPr lang="en-US" sz="2400" dirty="0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link</a:t>
            </a:r>
            <a:r>
              <a:rPr lang="hu-HU" sz="2400" dirty="0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</a:t>
            </a:r>
            <a:r>
              <a:rPr lang="en-US" sz="2400" dirty="0" err="1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ént</a:t>
            </a:r>
            <a:r>
              <a:rPr lang="en-US" sz="2400" dirty="0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 </a:t>
            </a: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megjelenítése</a:t>
            </a:r>
            <a:endParaRPr lang="en-US" sz="2400" dirty="0"/>
          </a:p>
        </p:txBody>
      </p:sp>
      <p:sp>
        <p:nvSpPr>
          <p:cNvPr id="27" name="Shape 20"/>
          <p:cNvSpPr/>
          <p:nvPr/>
        </p:nvSpPr>
        <p:spPr>
          <a:xfrm>
            <a:off x="7483673" y="5814893"/>
            <a:ext cx="510302" cy="2286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28" name="Shape 21"/>
          <p:cNvSpPr/>
          <p:nvPr/>
        </p:nvSpPr>
        <p:spPr>
          <a:xfrm>
            <a:off x="7123867" y="5634990"/>
            <a:ext cx="382667" cy="382667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7625" y="5666839"/>
            <a:ext cx="255151" cy="318968"/>
          </a:xfrm>
          <a:prstGeom prst="rect">
            <a:avLst/>
          </a:prstGeom>
        </p:spPr>
      </p:pic>
      <p:sp>
        <p:nvSpPr>
          <p:cNvPr id="30" name="Text 22"/>
          <p:cNvSpPr/>
          <p:nvPr/>
        </p:nvSpPr>
        <p:spPr>
          <a:xfrm>
            <a:off x="8165783" y="5613678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Rólunk menüpont</a:t>
            </a:r>
            <a:endParaRPr lang="en-US" sz="2400" dirty="0"/>
          </a:p>
        </p:txBody>
      </p:sp>
      <p:sp>
        <p:nvSpPr>
          <p:cNvPr id="31" name="Shape 23"/>
          <p:cNvSpPr/>
          <p:nvPr/>
        </p:nvSpPr>
        <p:spPr>
          <a:xfrm>
            <a:off x="6636425" y="6580346"/>
            <a:ext cx="510302" cy="2286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32" name="Shape 24"/>
          <p:cNvSpPr/>
          <p:nvPr/>
        </p:nvSpPr>
        <p:spPr>
          <a:xfrm>
            <a:off x="7123867" y="6400443"/>
            <a:ext cx="382667" cy="382667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7625" y="6432292"/>
            <a:ext cx="255151" cy="318968"/>
          </a:xfrm>
          <a:prstGeom prst="rect">
            <a:avLst/>
          </a:prstGeom>
        </p:spPr>
      </p:pic>
      <p:sp>
        <p:nvSpPr>
          <p:cNvPr id="34" name="Text 25"/>
          <p:cNvSpPr/>
          <p:nvPr/>
        </p:nvSpPr>
        <p:spPr>
          <a:xfrm>
            <a:off x="4338161" y="6379131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Új súgó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56499" y="937262"/>
            <a:ext cx="9264610" cy="1191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hu-HU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Köszönöm szépen a figyelmet!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hu-HU" sz="4450" dirty="0">
                <a:solidFill>
                  <a:srgbClr val="F2F2F3"/>
                </a:solidFill>
                <a:latin typeface="Poppins Light" pitchFamily="34" charset="0"/>
                <a:cs typeface="Poppins Light" pitchFamily="34" charset="-120"/>
              </a:rPr>
              <a:t>humanus.libmate.hu</a:t>
            </a:r>
            <a:endParaRPr lang="en-US" sz="44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6591101"/>
            <a:ext cx="1931194" cy="119133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82584" y="6903282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hu-HU" sz="20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gombos.zsuzsanna2@oszk.hu</a:t>
            </a:r>
            <a:endParaRPr lang="en-US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BDC7CA2-60C3-455F-889C-EFD21C669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819453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581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Előzmények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19337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3235881"/>
            <a:ext cx="340162" cy="4252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30906" y="3193375"/>
            <a:ext cx="451532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Analitikus bibliográfiai adatbázis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7428667" y="319337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737" y="3235881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65783" y="3193375"/>
            <a:ext cx="56709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Bodza keretrendszer (Tamás Kincső, Zawiasa Róbert)</a:t>
            </a:r>
            <a:endParaRPr lang="en-US" sz="2400" dirty="0"/>
          </a:p>
        </p:txBody>
      </p:sp>
      <p:sp>
        <p:nvSpPr>
          <p:cNvPr id="9" name="Shape 5"/>
          <p:cNvSpPr/>
          <p:nvPr/>
        </p:nvSpPr>
        <p:spPr>
          <a:xfrm>
            <a:off x="793790" y="444079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4483298"/>
            <a:ext cx="340162" cy="42529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530906" y="4440793"/>
            <a:ext cx="37538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2008-tól 2024. augusztusig</a:t>
            </a:r>
            <a:endParaRPr lang="en-US" sz="2400" dirty="0"/>
          </a:p>
        </p:txBody>
      </p:sp>
      <p:sp>
        <p:nvSpPr>
          <p:cNvPr id="12" name="Shape 7"/>
          <p:cNvSpPr/>
          <p:nvPr/>
        </p:nvSpPr>
        <p:spPr>
          <a:xfrm>
            <a:off x="7428667" y="444079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737" y="4483298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165783" y="4440793"/>
            <a:ext cx="47527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Szerver: SZTE Klebelsberg Könyvtár</a:t>
            </a:r>
            <a:endParaRPr lang="en-US" sz="2400" dirty="0"/>
          </a:p>
        </p:txBody>
      </p:sp>
      <p:sp>
        <p:nvSpPr>
          <p:cNvPr id="15" name="Shape 9"/>
          <p:cNvSpPr/>
          <p:nvPr/>
        </p:nvSpPr>
        <p:spPr>
          <a:xfrm>
            <a:off x="793790" y="568821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5730716"/>
            <a:ext cx="340162" cy="425291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530906" y="5688211"/>
            <a:ext cx="56709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Korábbi adatbázisok betöltve: IKER, MANCI, Amicus analitika</a:t>
            </a:r>
            <a:endParaRPr lang="en-US" sz="2400" dirty="0"/>
          </a:p>
        </p:txBody>
      </p:sp>
      <p:sp>
        <p:nvSpPr>
          <p:cNvPr id="18" name="Shape 11"/>
          <p:cNvSpPr/>
          <p:nvPr/>
        </p:nvSpPr>
        <p:spPr>
          <a:xfrm>
            <a:off x="7428667" y="568821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3737" y="5730716"/>
            <a:ext cx="340162" cy="425291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8165783" y="5688211"/>
            <a:ext cx="56709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Konzorciális működés: OIK, KSZK, ELTE BTK (jelenleg)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289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Gyűjtőkör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9367957" y="24353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Irodalomtudomány</a:t>
            </a:r>
            <a:endParaRPr lang="en-US" sz="2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422713" y="2699028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566" y="2822972"/>
            <a:ext cx="255151" cy="3189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367957" y="31297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Nyelvtudomány</a:t>
            </a:r>
            <a:endParaRPr lang="en-US" sz="24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8127444" y="303835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297" y="3162300"/>
            <a:ext cx="255151" cy="31896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367957" y="3824288"/>
            <a:ext cx="30635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Történelemtudomány</a:t>
            </a:r>
            <a:endParaRPr lang="en-US" sz="240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3" name="Shape 6"/>
          <p:cNvSpPr/>
          <p:nvPr/>
        </p:nvSpPr>
        <p:spPr>
          <a:xfrm>
            <a:off x="8615124" y="364986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0977" y="3773805"/>
            <a:ext cx="255151" cy="318968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94771" y="45187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Hadtudomány</a:t>
            </a:r>
            <a:endParaRPr lang="en-US" sz="2400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7" name="Shape 8"/>
          <p:cNvSpPr/>
          <p:nvPr/>
        </p:nvSpPr>
        <p:spPr>
          <a:xfrm>
            <a:off x="8789075" y="441245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4928" y="4536400"/>
            <a:ext cx="255151" cy="318968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9367957" y="52132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Politikatudomány</a:t>
            </a:r>
            <a:endParaRPr lang="en-US" sz="2400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1" name="Shape 10"/>
          <p:cNvSpPr/>
          <p:nvPr/>
        </p:nvSpPr>
        <p:spPr>
          <a:xfrm>
            <a:off x="8615124" y="517493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0977" y="5298877"/>
            <a:ext cx="255151" cy="318968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9367957" y="59077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Könyvtártudomány</a:t>
            </a:r>
            <a:endParaRPr lang="en-US" sz="2400" dirty="0"/>
          </a:p>
        </p:txBody>
      </p:sp>
      <p:pic>
        <p:nvPicPr>
          <p:cNvPr id="24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5" name="Shape 12"/>
          <p:cNvSpPr/>
          <p:nvPr/>
        </p:nvSpPr>
        <p:spPr>
          <a:xfrm>
            <a:off x="8127444" y="5786438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26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3297" y="5910382"/>
            <a:ext cx="255151" cy="318968"/>
          </a:xfrm>
          <a:prstGeom prst="rect">
            <a:avLst/>
          </a:prstGeom>
        </p:spPr>
      </p:pic>
      <p:sp>
        <p:nvSpPr>
          <p:cNvPr id="27" name="Text 13"/>
          <p:cNvSpPr/>
          <p:nvPr/>
        </p:nvSpPr>
        <p:spPr>
          <a:xfrm>
            <a:off x="9367957" y="66022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Könyvtörténet</a:t>
            </a:r>
            <a:endParaRPr lang="en-US" sz="2400" dirty="0"/>
          </a:p>
        </p:txBody>
      </p:sp>
      <p:pic>
        <p:nvPicPr>
          <p:cNvPr id="28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9" name="Shape 14"/>
          <p:cNvSpPr/>
          <p:nvPr/>
        </p:nvSpPr>
        <p:spPr>
          <a:xfrm>
            <a:off x="7422713" y="612576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30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78566" y="6249710"/>
            <a:ext cx="255151" cy="318968"/>
          </a:xfrm>
          <a:prstGeom prst="rect">
            <a:avLst/>
          </a:prstGeom>
        </p:spPr>
      </p:pic>
      <p:sp>
        <p:nvSpPr>
          <p:cNvPr id="31" name="Text 15"/>
          <p:cNvSpPr/>
          <p:nvPr/>
        </p:nvSpPr>
        <p:spPr>
          <a:xfrm>
            <a:off x="2353032" y="6602254"/>
            <a:ext cx="29094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Kisebbségtudomány</a:t>
            </a:r>
            <a:endParaRPr lang="en-US" sz="2400" dirty="0"/>
          </a:p>
        </p:txBody>
      </p:sp>
      <p:pic>
        <p:nvPicPr>
          <p:cNvPr id="32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33" name="Shape 16"/>
          <p:cNvSpPr/>
          <p:nvPr/>
        </p:nvSpPr>
        <p:spPr>
          <a:xfrm>
            <a:off x="6640592" y="612576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34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96445" y="6249710"/>
            <a:ext cx="255151" cy="318968"/>
          </a:xfrm>
          <a:prstGeom prst="rect">
            <a:avLst/>
          </a:prstGeom>
        </p:spPr>
      </p:pic>
      <p:sp>
        <p:nvSpPr>
          <p:cNvPr id="35" name="Text 17"/>
          <p:cNvSpPr/>
          <p:nvPr/>
        </p:nvSpPr>
        <p:spPr>
          <a:xfrm>
            <a:off x="2427208" y="59077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Filozófia</a:t>
            </a:r>
            <a:endParaRPr lang="en-US" sz="2400" dirty="0"/>
          </a:p>
        </p:txBody>
      </p:sp>
      <p:pic>
        <p:nvPicPr>
          <p:cNvPr id="36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37" name="Shape 18"/>
          <p:cNvSpPr/>
          <p:nvPr/>
        </p:nvSpPr>
        <p:spPr>
          <a:xfrm>
            <a:off x="5935861" y="5786438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38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91714" y="5910382"/>
            <a:ext cx="255151" cy="318968"/>
          </a:xfrm>
          <a:prstGeom prst="rect">
            <a:avLst/>
          </a:prstGeom>
        </p:spPr>
      </p:pic>
      <p:sp>
        <p:nvSpPr>
          <p:cNvPr id="39" name="Text 19"/>
          <p:cNvSpPr/>
          <p:nvPr/>
        </p:nvSpPr>
        <p:spPr>
          <a:xfrm>
            <a:off x="2427208" y="52132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Vallás, teológia</a:t>
            </a:r>
            <a:endParaRPr lang="en-US" sz="2400" dirty="0"/>
          </a:p>
        </p:txBody>
      </p:sp>
      <p:pic>
        <p:nvPicPr>
          <p:cNvPr id="4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41" name="Shape 20"/>
          <p:cNvSpPr/>
          <p:nvPr/>
        </p:nvSpPr>
        <p:spPr>
          <a:xfrm>
            <a:off x="5448181" y="517493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42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04034" y="5298877"/>
            <a:ext cx="255151" cy="318968"/>
          </a:xfrm>
          <a:prstGeom prst="rect">
            <a:avLst/>
          </a:prstGeom>
        </p:spPr>
      </p:pic>
      <p:sp>
        <p:nvSpPr>
          <p:cNvPr id="43" name="Text 21"/>
          <p:cNvSpPr/>
          <p:nvPr/>
        </p:nvSpPr>
        <p:spPr>
          <a:xfrm>
            <a:off x="2200394" y="45187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Művészet</a:t>
            </a:r>
            <a:endParaRPr lang="en-US" sz="2400" dirty="0"/>
          </a:p>
        </p:txBody>
      </p:sp>
      <p:pic>
        <p:nvPicPr>
          <p:cNvPr id="44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45" name="Shape 22"/>
          <p:cNvSpPr/>
          <p:nvPr/>
        </p:nvSpPr>
        <p:spPr>
          <a:xfrm>
            <a:off x="5274231" y="441245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46" name="Image 21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30083" y="4536400"/>
            <a:ext cx="255151" cy="318968"/>
          </a:xfrm>
          <a:prstGeom prst="rect">
            <a:avLst/>
          </a:prstGeom>
        </p:spPr>
      </p:pic>
      <p:sp>
        <p:nvSpPr>
          <p:cNvPr id="47" name="Text 23"/>
          <p:cNvSpPr/>
          <p:nvPr/>
        </p:nvSpPr>
        <p:spPr>
          <a:xfrm>
            <a:off x="2427208" y="38242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Neveléstudomány</a:t>
            </a:r>
            <a:endParaRPr lang="en-US" sz="2400" dirty="0"/>
          </a:p>
        </p:txBody>
      </p:sp>
      <p:pic>
        <p:nvPicPr>
          <p:cNvPr id="48" name="Image 22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49" name="Shape 24"/>
          <p:cNvSpPr/>
          <p:nvPr/>
        </p:nvSpPr>
        <p:spPr>
          <a:xfrm>
            <a:off x="5448181" y="364986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50" name="Image 23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04034" y="3773805"/>
            <a:ext cx="255151" cy="318968"/>
          </a:xfrm>
          <a:prstGeom prst="rect">
            <a:avLst/>
          </a:prstGeom>
        </p:spPr>
      </p:pic>
      <p:sp>
        <p:nvSpPr>
          <p:cNvPr id="51" name="Text 25"/>
          <p:cNvSpPr/>
          <p:nvPr/>
        </p:nvSpPr>
        <p:spPr>
          <a:xfrm>
            <a:off x="2427208" y="31297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Néprajztudomány</a:t>
            </a:r>
            <a:endParaRPr lang="en-US" sz="2400" dirty="0"/>
          </a:p>
        </p:txBody>
      </p:sp>
      <p:pic>
        <p:nvPicPr>
          <p:cNvPr id="52" name="Image 24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53" name="Shape 26"/>
          <p:cNvSpPr/>
          <p:nvPr/>
        </p:nvSpPr>
        <p:spPr>
          <a:xfrm>
            <a:off x="5935861" y="303835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54" name="Image 25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91714" y="3162300"/>
            <a:ext cx="255151" cy="318968"/>
          </a:xfrm>
          <a:prstGeom prst="rect">
            <a:avLst/>
          </a:prstGeom>
        </p:spPr>
      </p:pic>
      <p:sp>
        <p:nvSpPr>
          <p:cNvPr id="55" name="Text 27"/>
          <p:cNvSpPr/>
          <p:nvPr/>
        </p:nvSpPr>
        <p:spPr>
          <a:xfrm>
            <a:off x="2427208" y="24353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Helytörténet</a:t>
            </a:r>
            <a:endParaRPr lang="en-US" sz="2400" dirty="0"/>
          </a:p>
        </p:txBody>
      </p:sp>
      <p:pic>
        <p:nvPicPr>
          <p:cNvPr id="56" name="Image 26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57" name="Shape 28"/>
          <p:cNvSpPr/>
          <p:nvPr/>
        </p:nvSpPr>
        <p:spPr>
          <a:xfrm>
            <a:off x="6640592" y="2699028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58" name="Image 27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96445" y="2822972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1929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Munkatársak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950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HBKI munkatársak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87619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Koós Balázs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793790" y="331839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Kovács Bence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5332928" y="2295049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Közös munka, szakmai háttér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23052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Andrásiné Boros Tímea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5332928" y="367272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Borvölgyi Györgyi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5332928" y="411491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Kőrösi Csilla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5332928" y="4557117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Matolay Katalin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5332928" y="499931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Seregély Ákos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5332928" y="544151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Takácsné Bubnó Katalin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5332928" y="588371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Tamásné Kovács Adrienn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5332928" y="632591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Tóth Bence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5332928" y="676810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Uri-Kovács József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9872067" y="22950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Fejlesztés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9872067" y="287619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Mikó Szabolcs (HerMész-Soft Kft.)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3343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Feladatok</a:t>
            </a:r>
            <a:endParaRPr lang="en-US" sz="4450" dirty="0"/>
          </a:p>
        </p:txBody>
      </p:sp>
      <p:sp>
        <p:nvSpPr>
          <p:cNvPr id="12" name="Text 5"/>
          <p:cNvSpPr/>
          <p:nvPr/>
        </p:nvSpPr>
        <p:spPr>
          <a:xfrm>
            <a:off x="3894773" y="571559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endParaRPr lang="en-US" sz="2500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291179750"/>
              </p:ext>
            </p:extLst>
          </p:nvPr>
        </p:nvGraphicFramePr>
        <p:xfrm>
          <a:off x="2213810" y="1007979"/>
          <a:ext cx="97536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41152"/>
            <a:ext cx="6277451" cy="460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9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Migráció, konverzió és adattisztítás</a:t>
            </a:r>
            <a:endParaRPr lang="en-US" sz="2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396722"/>
            <a:ext cx="737116" cy="88451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52005" y="1544122"/>
            <a:ext cx="3768923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Adatdump az SZTE EK-tól: bodza marcxml</a:t>
            </a:r>
            <a:endParaRPr lang="en-US" sz="24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281238"/>
            <a:ext cx="737116" cy="88451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52005" y="2428637"/>
            <a:ext cx="2616994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OSZK mentések feldolgozása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165753"/>
            <a:ext cx="737116" cy="8845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52005" y="3377624"/>
            <a:ext cx="3750469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Authority adatok tisztítása (folyamatban)</a:t>
            </a:r>
            <a:endParaRPr lang="en-US" sz="24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050268"/>
            <a:ext cx="737116" cy="88451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752005" y="4197667"/>
            <a:ext cx="6862606" cy="666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hu-HU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H</a:t>
            </a:r>
            <a:r>
              <a:rPr lang="hu-HU" sz="2400" dirty="0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ibás</a:t>
            </a:r>
            <a:r>
              <a:rPr lang="en-US" sz="2400" dirty="0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 </a:t>
            </a:r>
            <a:r>
              <a:rPr lang="en-US" sz="2400" dirty="0" err="1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adatmezők</a:t>
            </a: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 </a:t>
            </a:r>
            <a:r>
              <a:rPr lang="hu-HU" sz="2400" dirty="0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törlése</a:t>
            </a:r>
            <a:r>
              <a:rPr lang="en-US" sz="2400" dirty="0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 (</a:t>
            </a:r>
            <a:r>
              <a:rPr lang="hu-HU" sz="2400" dirty="0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nem szabványos mezők </a:t>
            </a:r>
            <a:r>
              <a:rPr lang="en-US" sz="2400" dirty="0" err="1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beemelt</a:t>
            </a:r>
            <a:r>
              <a:rPr lang="en-US" sz="2400" dirty="0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 </a:t>
            </a: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rekordok esetén)</a:t>
            </a:r>
            <a:endParaRPr lang="en-US" sz="24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4934783"/>
            <a:ext cx="737116" cy="88451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752005" y="5082183"/>
            <a:ext cx="5319236" cy="3975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Libmate </a:t>
            </a:r>
            <a:r>
              <a:rPr lang="en-US" sz="2400" dirty="0" err="1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konvertáló</a:t>
            </a: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 </a:t>
            </a:r>
            <a:r>
              <a:rPr lang="hu-HU" sz="2400" dirty="0" smtClean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finomhangolása</a:t>
            </a:r>
            <a:endParaRPr lang="en-US" sz="24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90" y="5819299"/>
            <a:ext cx="737116" cy="884515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1752005" y="6081891"/>
            <a:ext cx="4227076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HUMANUS specifikus mezők kezelése (099, 075)</a:t>
            </a:r>
            <a:endParaRPr lang="en-US" sz="2400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790" y="6703814"/>
            <a:ext cx="737116" cy="884515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1752005" y="6851213"/>
            <a:ext cx="4305895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Rekordkapcsolati mezők kezelése (773/774, 787)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AB7E8F95-61BC-7ECD-0EDC-0A76FE04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2EF8-A32B-43A5-8EEF-AA2E0C0EFF76}" type="datetime1">
              <a:rPr lang="hu-HU" smtClean="0"/>
              <a:pPr/>
              <a:t>2025. 03. 25.</a:t>
            </a:fld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AB002CE-4F08-9521-6E13-43235DD0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6" name="Kép 5" descr="A képen szöveg, képernyőkép, Betűtípus, szám látható&#10;&#10;Automatikusan generált leírás">
            <a:extLst>
              <a:ext uri="{FF2B5EF4-FFF2-40B4-BE49-F238E27FC236}">
                <a16:creationId xmlns:a16="http://schemas.microsoft.com/office/drawing/2014/main" id="{3C300262-DAC0-901E-A15F-001CF770D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78"/>
            <a:ext cx="14630400" cy="76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9503" y="620316"/>
            <a:ext cx="5075396" cy="634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Keresés, találati lista</a:t>
            </a:r>
            <a:endParaRPr lang="en-US" sz="3950" dirty="0"/>
          </a:p>
        </p:txBody>
      </p:sp>
      <p:sp>
        <p:nvSpPr>
          <p:cNvPr id="3" name="Shape 1"/>
          <p:cNvSpPr/>
          <p:nvPr/>
        </p:nvSpPr>
        <p:spPr>
          <a:xfrm>
            <a:off x="789503" y="1660684"/>
            <a:ext cx="1087517" cy="723067"/>
          </a:xfrm>
          <a:prstGeom prst="roundRect">
            <a:avLst>
              <a:gd name="adj" fmla="val 1179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06" y="1843802"/>
            <a:ext cx="285393" cy="35683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80022" y="1863685"/>
            <a:ext cx="2314218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Egyablakos kereső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1978462" y="2374225"/>
            <a:ext cx="11760994" cy="11430"/>
          </a:xfrm>
          <a:prstGeom prst="roundRect">
            <a:avLst>
              <a:gd name="adj" fmla="val 745995"/>
            </a:avLst>
          </a:prstGeom>
          <a:solidFill>
            <a:srgbClr val="56565B"/>
          </a:solidFill>
          <a:ln/>
        </p:spPr>
      </p:sp>
      <p:sp>
        <p:nvSpPr>
          <p:cNvPr id="7" name="Shape 4"/>
          <p:cNvSpPr/>
          <p:nvPr/>
        </p:nvSpPr>
        <p:spPr>
          <a:xfrm>
            <a:off x="789503" y="2485192"/>
            <a:ext cx="2175153" cy="723067"/>
          </a:xfrm>
          <a:prstGeom prst="roundRect">
            <a:avLst>
              <a:gd name="adj" fmla="val 1179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3167658" y="2688193"/>
            <a:ext cx="2048351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Összetett kereső</a:t>
            </a:r>
            <a:endParaRPr lang="en-US" sz="2400" dirty="0"/>
          </a:p>
        </p:txBody>
      </p:sp>
      <p:sp>
        <p:nvSpPr>
          <p:cNvPr id="10" name="Shape 6"/>
          <p:cNvSpPr/>
          <p:nvPr/>
        </p:nvSpPr>
        <p:spPr>
          <a:xfrm>
            <a:off x="3066098" y="3198733"/>
            <a:ext cx="10673358" cy="11430"/>
          </a:xfrm>
          <a:prstGeom prst="roundRect">
            <a:avLst>
              <a:gd name="adj" fmla="val 745995"/>
            </a:avLst>
          </a:prstGeom>
          <a:solidFill>
            <a:srgbClr val="56565B"/>
          </a:solidFill>
          <a:ln/>
        </p:spPr>
      </p:sp>
      <p:sp>
        <p:nvSpPr>
          <p:cNvPr id="11" name="Shape 7"/>
          <p:cNvSpPr/>
          <p:nvPr/>
        </p:nvSpPr>
        <p:spPr>
          <a:xfrm>
            <a:off x="789503" y="3309699"/>
            <a:ext cx="3262789" cy="723067"/>
          </a:xfrm>
          <a:prstGeom prst="roundRect">
            <a:avLst>
              <a:gd name="adj" fmla="val 1179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142" y="3492818"/>
            <a:ext cx="285393" cy="35683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255294" y="3492818"/>
            <a:ext cx="3412569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Keresőkérdések definiálása</a:t>
            </a:r>
            <a:endParaRPr lang="en-US" sz="2400" dirty="0"/>
          </a:p>
        </p:txBody>
      </p:sp>
      <p:sp>
        <p:nvSpPr>
          <p:cNvPr id="14" name="Shape 9"/>
          <p:cNvSpPr/>
          <p:nvPr/>
        </p:nvSpPr>
        <p:spPr>
          <a:xfrm>
            <a:off x="4153733" y="4023241"/>
            <a:ext cx="9585722" cy="11430"/>
          </a:xfrm>
          <a:prstGeom prst="roundRect">
            <a:avLst>
              <a:gd name="adj" fmla="val 745995"/>
            </a:avLst>
          </a:prstGeom>
          <a:solidFill>
            <a:srgbClr val="56565B"/>
          </a:solidFill>
          <a:ln/>
        </p:spPr>
      </p:sp>
      <p:sp>
        <p:nvSpPr>
          <p:cNvPr id="15" name="Shape 10"/>
          <p:cNvSpPr/>
          <p:nvPr/>
        </p:nvSpPr>
        <p:spPr>
          <a:xfrm>
            <a:off x="789443" y="4140611"/>
            <a:ext cx="4350425" cy="723067"/>
          </a:xfrm>
          <a:prstGeom prst="roundRect">
            <a:avLst>
              <a:gd name="adj" fmla="val 1179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390" y="2688193"/>
            <a:ext cx="285393" cy="356830"/>
          </a:xfrm>
          <a:prstGeom prst="rect">
            <a:avLst/>
          </a:prstGeom>
        </p:spPr>
      </p:pic>
      <p:sp>
        <p:nvSpPr>
          <p:cNvPr id="18" name="Shape 12"/>
          <p:cNvSpPr/>
          <p:nvPr/>
        </p:nvSpPr>
        <p:spPr>
          <a:xfrm>
            <a:off x="5241369" y="4847749"/>
            <a:ext cx="8498086" cy="11430"/>
          </a:xfrm>
          <a:prstGeom prst="roundRect">
            <a:avLst>
              <a:gd name="adj" fmla="val 745995"/>
            </a:avLst>
          </a:prstGeom>
          <a:solidFill>
            <a:srgbClr val="56565B"/>
          </a:solidFill>
          <a:ln/>
        </p:spPr>
      </p:sp>
      <p:sp>
        <p:nvSpPr>
          <p:cNvPr id="19" name="Shape 13"/>
          <p:cNvSpPr/>
          <p:nvPr/>
        </p:nvSpPr>
        <p:spPr>
          <a:xfrm>
            <a:off x="789503" y="4958715"/>
            <a:ext cx="5438061" cy="723067"/>
          </a:xfrm>
          <a:prstGeom prst="roundRect">
            <a:avLst>
              <a:gd name="adj" fmla="val 1179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21" name="Text 14"/>
          <p:cNvSpPr/>
          <p:nvPr/>
        </p:nvSpPr>
        <p:spPr>
          <a:xfrm>
            <a:off x="5888831" y="4314523"/>
            <a:ext cx="1083469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Facetták</a:t>
            </a:r>
            <a:endParaRPr lang="en-US" sz="2400" dirty="0"/>
          </a:p>
        </p:txBody>
      </p:sp>
      <p:sp>
        <p:nvSpPr>
          <p:cNvPr id="22" name="Shape 15"/>
          <p:cNvSpPr/>
          <p:nvPr/>
        </p:nvSpPr>
        <p:spPr>
          <a:xfrm>
            <a:off x="6329005" y="5672257"/>
            <a:ext cx="7410450" cy="11430"/>
          </a:xfrm>
          <a:prstGeom prst="roundRect">
            <a:avLst>
              <a:gd name="adj" fmla="val 745995"/>
            </a:avLst>
          </a:prstGeom>
          <a:solidFill>
            <a:srgbClr val="56565B"/>
          </a:solidFill>
          <a:ln/>
        </p:spPr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7131" y="5207795"/>
            <a:ext cx="285393" cy="356830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6976348" y="5164503"/>
            <a:ext cx="2852857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Találati lista rendezése</a:t>
            </a:r>
            <a:endParaRPr lang="en-US" sz="2400" dirty="0"/>
          </a:p>
        </p:txBody>
      </p:sp>
      <p:sp>
        <p:nvSpPr>
          <p:cNvPr id="26" name="Text 18"/>
          <p:cNvSpPr/>
          <p:nvPr/>
        </p:nvSpPr>
        <p:spPr>
          <a:xfrm>
            <a:off x="789503" y="6235715"/>
            <a:ext cx="13051393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Operátorok: Pontos egyezés, Tartalmazza, Pontosan tartalmazza, Kezdődik</a:t>
            </a:r>
            <a:endParaRPr lang="en-US" sz="2400" dirty="0"/>
          </a:p>
        </p:txBody>
      </p:sp>
      <p:sp>
        <p:nvSpPr>
          <p:cNvPr id="27" name="Text 19"/>
          <p:cNvSpPr/>
          <p:nvPr/>
        </p:nvSpPr>
        <p:spPr>
          <a:xfrm>
            <a:off x="789503" y="6855316"/>
            <a:ext cx="13051393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Boole operátorok: És, Vagy, Nem</a:t>
            </a:r>
            <a:endParaRPr lang="en-US" sz="2400" dirty="0"/>
          </a:p>
        </p:txBody>
      </p:sp>
      <p:pic>
        <p:nvPicPr>
          <p:cNvPr id="28" name="Image 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118" y="4307108"/>
            <a:ext cx="311980" cy="390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249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Megjelenítés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84897"/>
            <a:ext cx="6408063" cy="1322189"/>
          </a:xfrm>
          <a:prstGeom prst="roundRect">
            <a:avLst>
              <a:gd name="adj" fmla="val 720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219331"/>
            <a:ext cx="32993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Humanus sajátosságok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3709749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Pl. több helyen megjelenő, szövegében megegyező művek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8667" y="2984897"/>
            <a:ext cx="6408063" cy="1322189"/>
          </a:xfrm>
          <a:prstGeom prst="roundRect">
            <a:avLst>
              <a:gd name="adj" fmla="val 720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63101" y="32193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Új piktogrammok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793790" y="4533900"/>
            <a:ext cx="6408063" cy="823198"/>
          </a:xfrm>
          <a:prstGeom prst="roundRect">
            <a:avLst>
              <a:gd name="adj" fmla="val 11573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768334"/>
            <a:ext cx="40794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Folyóiratszámozás hierarchia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7428667" y="4533900"/>
            <a:ext cx="6408063" cy="823198"/>
          </a:xfrm>
          <a:prstGeom prst="roundRect">
            <a:avLst>
              <a:gd name="adj" fmla="val 11573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663101" y="4768334"/>
            <a:ext cx="36839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Ismertetés, ismertetett mű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793790" y="5583912"/>
            <a:ext cx="6408063" cy="823198"/>
          </a:xfrm>
          <a:prstGeom prst="roundRect">
            <a:avLst>
              <a:gd name="adj" fmla="val 11573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28224" y="5818346"/>
            <a:ext cx="49094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Részletes adatlap négyes tagolása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7428667" y="5583912"/>
            <a:ext cx="6408063" cy="823198"/>
          </a:xfrm>
          <a:prstGeom prst="roundRect">
            <a:avLst>
              <a:gd name="adj" fmla="val 11573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3101" y="58183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Mezőneves nézet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4B73D7E-D682-4D7A-A80F-E91D573CCC9A}">
  <we:reference id="wa200005594" version="1.0.0.0" store="hu-HU" storeType="OMEX"/>
  <we:alternateReferences>
    <we:reference id="WA200005594" version="1.0.0.0" store="WA200005594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65b601-5062-4d09-8d5a-fd5b36382d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BEF29412E6F18648BB5ABBBC156B3243" ma:contentTypeVersion="18" ma:contentTypeDescription="Új dokumentum létrehozása." ma:contentTypeScope="" ma:versionID="c2d0d5a0d573e7d95af7f68000f080a1">
  <xsd:schema xmlns:xsd="http://www.w3.org/2001/XMLSchema" xmlns:xs="http://www.w3.org/2001/XMLSchema" xmlns:p="http://schemas.microsoft.com/office/2006/metadata/properties" xmlns:ns3="2e65b601-5062-4d09-8d5a-fd5b36382d16" xmlns:ns4="56fa4628-7dbc-4f03-aa60-e7eb98ab90ec" targetNamespace="http://schemas.microsoft.com/office/2006/metadata/properties" ma:root="true" ma:fieldsID="c7db5783c4a00a4e099098ee8829f633" ns3:_="" ns4:_="">
    <xsd:import namespace="2e65b601-5062-4d09-8d5a-fd5b36382d16"/>
    <xsd:import namespace="56fa4628-7dbc-4f03-aa60-e7eb98ab90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5b601-5062-4d09-8d5a-fd5b36382d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a4628-7dbc-4f03-aa60-e7eb98ab9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797554-C05C-42A5-87F1-773B2E5DF8CD}">
  <ds:schemaRefs>
    <ds:schemaRef ds:uri="2e65b601-5062-4d09-8d5a-fd5b36382d16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56fa4628-7dbc-4f03-aa60-e7eb98ab90ec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D8A1F2-5835-40C0-8D94-907EDFFECA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61BEB2-5451-4156-AC25-777428E264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65b601-5062-4d09-8d5a-fd5b36382d16"/>
    <ds:schemaRef ds:uri="56fa4628-7dbc-4f03-aa60-e7eb98ab9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347</Words>
  <Application>Microsoft Office PowerPoint</Application>
  <PresentationFormat>Egyéni</PresentationFormat>
  <Paragraphs>114</Paragraphs>
  <Slides>12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Poppins Light</vt:lpstr>
      <vt:lpstr>Calibri Light</vt:lpstr>
      <vt:lpstr>Arial</vt:lpstr>
      <vt:lpstr>Roboto Light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gombos.zsuzsanna2@oszk.hu</dc:creator>
  <cp:lastModifiedBy>Gombos Zsuzsanna</cp:lastModifiedBy>
  <cp:revision>14</cp:revision>
  <dcterms:created xsi:type="dcterms:W3CDTF">2025-03-22T10:23:22Z</dcterms:created>
  <dcterms:modified xsi:type="dcterms:W3CDTF">2025-03-25T08:03:34Z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0x010100BEF29412E6F18648BB5ABBBC156B3243</vt:lpwstr>
  </property>
</Properties>
</file>