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905" r:id="rId1"/>
  </p:sldMasterIdLst>
  <p:sldIdLst>
    <p:sldId id="256" r:id="rId2"/>
    <p:sldId id="257" r:id="rId3"/>
    <p:sldId id="262" r:id="rId4"/>
    <p:sldId id="261" r:id="rId5"/>
    <p:sldId id="259" r:id="rId6"/>
    <p:sldId id="260" r:id="rId7"/>
    <p:sldId id="263" r:id="rId8"/>
    <p:sldId id="264" r:id="rId9"/>
    <p:sldId id="265" r:id="rId10"/>
    <p:sldId id="266" r:id="rId11"/>
    <p:sldId id="267" r:id="rId12"/>
    <p:sldId id="269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263" autoAdjust="0"/>
    <p:restoredTop sz="94660"/>
  </p:normalViewPr>
  <p:slideViewPr>
    <p:cSldViewPr snapToGrid="0">
      <p:cViewPr varScale="1">
        <p:scale>
          <a:sx n="88" d="100"/>
          <a:sy n="88" d="100"/>
        </p:scale>
        <p:origin x="52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004422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06131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7679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783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F822A4-8DA6-4447-9B1F-C5DB58435268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4549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35568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8" name="Élőláb hely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Dia számának hely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217984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4" name="Élőláb hely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1667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átum hely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3" name="Élőláb hely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Dia számának hely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559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04248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u-HU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átum hely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138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hely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hu-HU"/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hu-HU"/>
          </a:p>
        </p:txBody>
      </p:sp>
      <p:sp>
        <p:nvSpPr>
          <p:cNvPr id="4" name="Dátum hely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64C608-40B1-4030-A28D-5B74BC98ADCE}" type="datetimeFigureOut">
              <a:rPr lang="en-US" smtClean="0"/>
              <a:t>3/10/2019</a:t>
            </a:fld>
            <a:endParaRPr lang="en-US" dirty="0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159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06" r:id="rId1"/>
    <p:sldLayoutId id="2147483907" r:id="rId2"/>
    <p:sldLayoutId id="2147483908" r:id="rId3"/>
    <p:sldLayoutId id="2147483909" r:id="rId4"/>
    <p:sldLayoutId id="2147483910" r:id="rId5"/>
    <p:sldLayoutId id="2147483911" r:id="rId6"/>
    <p:sldLayoutId id="2147483912" r:id="rId7"/>
    <p:sldLayoutId id="2147483913" r:id="rId8"/>
    <p:sldLayoutId id="2147483914" r:id="rId9"/>
    <p:sldLayoutId id="2147483915" r:id="rId10"/>
    <p:sldLayoutId id="214748391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hyperlink" Target="mailto:kalydy.dora@konyvtar.mta.hu" TargetMode="Externa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1524000" y="1271846"/>
            <a:ext cx="9390018" cy="1737228"/>
          </a:xfrm>
        </p:spPr>
        <p:txBody>
          <a:bodyPr>
            <a:normAutofit fontScale="90000"/>
          </a:bodyPr>
          <a:lstStyle/>
          <a:p>
            <a:r>
              <a:rPr lang="hu-HU" sz="5400" b="1" dirty="0" smtClean="0"/>
              <a:t>A szakkönyvtárak stratégiai fejlesztési irányai: szükség szülte lehetőségek</a:t>
            </a:r>
            <a:endParaRPr lang="hu-HU" sz="5400" b="1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endParaRPr lang="hu-HU" dirty="0" smtClean="0"/>
          </a:p>
          <a:p>
            <a:r>
              <a:rPr lang="hu-HU" dirty="0" smtClean="0"/>
              <a:t>Gaálné Kalydy Dóra</a:t>
            </a:r>
          </a:p>
          <a:p>
            <a:r>
              <a:rPr lang="hu-HU" dirty="0" smtClean="0"/>
              <a:t>MTA Könyvtár és Információs Központ</a:t>
            </a:r>
          </a:p>
          <a:p>
            <a:r>
              <a:rPr lang="hu-HU" dirty="0" smtClean="0"/>
              <a:t>Szakkönyvtári Seregszemle, 2019. március 12. 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85317" y="5850764"/>
            <a:ext cx="2648717" cy="96621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683" y="133557"/>
            <a:ext cx="905533" cy="9055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980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80160" y="365125"/>
            <a:ext cx="10073640" cy="1325563"/>
          </a:xfrm>
        </p:spPr>
        <p:txBody>
          <a:bodyPr/>
          <a:lstStyle/>
          <a:p>
            <a:r>
              <a:rPr lang="hu-HU" b="1" dirty="0" smtClean="0"/>
              <a:t>5. A könyvtárosok képzésének megújítása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r>
              <a:rPr lang="hu-HU" dirty="0" smtClean="0"/>
              <a:t>Aktív könyvtári dolgozók oktatásba való bevonása (MAB – tárgyfelelős, </a:t>
            </a:r>
            <a:r>
              <a:rPr lang="hu-HU" dirty="0" err="1" smtClean="0"/>
              <a:t>főtárgyfelelős</a:t>
            </a:r>
            <a:r>
              <a:rPr lang="hu-HU" dirty="0" smtClean="0"/>
              <a:t>)</a:t>
            </a:r>
          </a:p>
          <a:p>
            <a:endParaRPr lang="hu-HU" dirty="0"/>
          </a:p>
          <a:p>
            <a:r>
              <a:rPr lang="hu-HU" dirty="0" smtClean="0"/>
              <a:t>Akkreditált képzésekben jelentős elmozdulás, a Könyvtári Intézet proaktív hozzáállásának köszönhetően új képzések. </a:t>
            </a:r>
          </a:p>
          <a:p>
            <a:endParaRPr lang="hu-HU" dirty="0"/>
          </a:p>
          <a:p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15" y="139749"/>
            <a:ext cx="845958" cy="84595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91403" y="5998579"/>
            <a:ext cx="1717827" cy="6266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8976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365125"/>
            <a:ext cx="9982200" cy="1325563"/>
          </a:xfrm>
        </p:spPr>
        <p:txBody>
          <a:bodyPr>
            <a:normAutofit/>
          </a:bodyPr>
          <a:lstStyle/>
          <a:p>
            <a:r>
              <a:rPr lang="hu-HU" b="1" dirty="0" smtClean="0"/>
              <a:t>Lehetséges kapcsolódási pontok – országos könyvtári stratégia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 dirty="0" smtClean="0"/>
          </a:p>
          <a:p>
            <a:endParaRPr lang="hu-HU" dirty="0"/>
          </a:p>
          <a:p>
            <a:r>
              <a:rPr lang="hu-HU" dirty="0" smtClean="0">
                <a:solidFill>
                  <a:srgbClr val="FF0000"/>
                </a:solidFill>
              </a:rPr>
              <a:t>Információhoz </a:t>
            </a:r>
            <a:r>
              <a:rPr lang="hu-HU" dirty="0">
                <a:solidFill>
                  <a:srgbClr val="FF0000"/>
                </a:solidFill>
              </a:rPr>
              <a:t>való hozzáférés </a:t>
            </a:r>
            <a:r>
              <a:rPr lang="hu-HU" dirty="0" smtClean="0">
                <a:solidFill>
                  <a:srgbClr val="FF0000"/>
                </a:solidFill>
              </a:rPr>
              <a:t>biztosítása </a:t>
            </a:r>
            <a:endParaRPr lang="hu-HU" dirty="0">
              <a:solidFill>
                <a:srgbClr val="FF0000"/>
              </a:solidFill>
            </a:endParaRPr>
          </a:p>
          <a:p>
            <a:r>
              <a:rPr lang="hu-HU" dirty="0">
                <a:solidFill>
                  <a:srgbClr val="FF0000"/>
                </a:solidFill>
              </a:rPr>
              <a:t>A könyvtári integrált rendszerek </a:t>
            </a:r>
            <a:r>
              <a:rPr lang="hu-HU" dirty="0" smtClean="0">
                <a:solidFill>
                  <a:srgbClr val="FF0000"/>
                </a:solidFill>
              </a:rPr>
              <a:t>megújítása,</a:t>
            </a:r>
            <a:r>
              <a:rPr lang="hu-HU" dirty="0" smtClean="0"/>
              <a:t> infokommunikációs paradigmaváltás</a:t>
            </a:r>
            <a:endParaRPr lang="hu-HU" dirty="0"/>
          </a:p>
          <a:p>
            <a:r>
              <a:rPr lang="hu-HU" dirty="0" smtClean="0">
                <a:solidFill>
                  <a:srgbClr val="FF0000"/>
                </a:solidFill>
              </a:rPr>
              <a:t>Digitalizálás</a:t>
            </a:r>
            <a:r>
              <a:rPr lang="hu-HU" dirty="0" smtClean="0"/>
              <a:t> (közkönyvtári területen a </a:t>
            </a:r>
            <a:r>
              <a:rPr lang="hu-HU" dirty="0" smtClean="0"/>
              <a:t>helyismereti, helytörténeti </a:t>
            </a:r>
            <a:r>
              <a:rPr lang="hu-HU" dirty="0" smtClean="0"/>
              <a:t>gyűjtemények fontossága)</a:t>
            </a:r>
            <a:endParaRPr lang="hu-HU" dirty="0"/>
          </a:p>
          <a:p>
            <a:r>
              <a:rPr lang="hu-HU" dirty="0">
                <a:solidFill>
                  <a:srgbClr val="FF0000"/>
                </a:solidFill>
              </a:rPr>
              <a:t>Könyvtáros </a:t>
            </a:r>
            <a:r>
              <a:rPr lang="hu-HU" dirty="0" smtClean="0">
                <a:solidFill>
                  <a:srgbClr val="FF0000"/>
                </a:solidFill>
              </a:rPr>
              <a:t>készségek</a:t>
            </a:r>
            <a:r>
              <a:rPr lang="hu-HU" dirty="0">
                <a:solidFill>
                  <a:srgbClr val="FF0000"/>
                </a:solidFill>
              </a:rPr>
              <a:t>, kompetenciák megújítása</a:t>
            </a:r>
            <a:r>
              <a:rPr lang="hu-HU" dirty="0"/>
              <a:t>, a felsőfokú képzés igényeken alapuló átalakítása – TQM! </a:t>
            </a:r>
          </a:p>
          <a:p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89" y="75369"/>
            <a:ext cx="854272" cy="85427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07733" y="6001425"/>
            <a:ext cx="2143061" cy="781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155648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ím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Köszönöm a figyelmet!</a:t>
            </a:r>
            <a:endParaRPr lang="hu-HU" dirty="0"/>
          </a:p>
        </p:txBody>
      </p:sp>
      <p:sp>
        <p:nvSpPr>
          <p:cNvPr id="5" name="Alcím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>
                <a:hlinkClick r:id="rId2"/>
              </a:rPr>
              <a:t>kalydy.dora@konyvtar.mta.hu</a:t>
            </a:r>
            <a:r>
              <a:rPr lang="hu-HU" dirty="0" smtClean="0"/>
              <a:t> </a:t>
            </a:r>
            <a:endParaRPr lang="hu-HU" dirty="0"/>
          </a:p>
        </p:txBody>
      </p:sp>
      <p:pic>
        <p:nvPicPr>
          <p:cNvPr id="2" name="Kép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5526" y="183434"/>
            <a:ext cx="1288473" cy="1288473"/>
          </a:xfrm>
          <a:prstGeom prst="rect">
            <a:avLst/>
          </a:prstGeom>
        </p:spPr>
      </p:pic>
      <p:pic>
        <p:nvPicPr>
          <p:cNvPr id="3" name="Kép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33956" y="5949971"/>
            <a:ext cx="2100213" cy="7661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94401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14154" y="365125"/>
            <a:ext cx="10339646" cy="1325563"/>
          </a:xfrm>
        </p:spPr>
        <p:txBody>
          <a:bodyPr/>
          <a:lstStyle/>
          <a:p>
            <a:r>
              <a:rPr lang="hu-HU" b="1" dirty="0" smtClean="0"/>
              <a:t>Hogy </a:t>
            </a:r>
            <a:r>
              <a:rPr lang="hu-HU" b="1" dirty="0" smtClean="0"/>
              <a:t>jutottunk </a:t>
            </a:r>
            <a:r>
              <a:rPr lang="hu-HU" b="1" dirty="0" smtClean="0"/>
              <a:t>Ide</a:t>
            </a:r>
            <a:r>
              <a:rPr lang="hu-HU" b="1" dirty="0" smtClean="0"/>
              <a:t>?			 </a:t>
            </a:r>
            <a:r>
              <a:rPr lang="hu-HU" sz="3600" b="1" dirty="0" smtClean="0"/>
              <a:t>azaz</a:t>
            </a:r>
            <a:br>
              <a:rPr lang="hu-HU" sz="3600" b="1" dirty="0" smtClean="0"/>
            </a:br>
            <a:r>
              <a:rPr lang="hu-HU" b="1" dirty="0" smtClean="0"/>
              <a:t>Egyedül nem megy!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54974" y="1825625"/>
            <a:ext cx="9998825" cy="4351338"/>
          </a:xfrm>
        </p:spPr>
        <p:txBody>
          <a:bodyPr>
            <a:normAutofit fontScale="92500" lnSpcReduction="20000"/>
          </a:bodyPr>
          <a:lstStyle/>
          <a:p>
            <a:r>
              <a:rPr lang="hu-HU" dirty="0" smtClean="0"/>
              <a:t>2016. november  </a:t>
            </a:r>
            <a:r>
              <a:rPr lang="hu-HU" b="1" dirty="0" smtClean="0"/>
              <a:t>Szándéknyilatkozat</a:t>
            </a:r>
            <a:r>
              <a:rPr lang="hu-HU" dirty="0" smtClean="0"/>
              <a:t> – könyvtári platform</a:t>
            </a:r>
            <a:endParaRPr lang="hu-HU" dirty="0" smtClean="0"/>
          </a:p>
          <a:p>
            <a:r>
              <a:rPr lang="hu-HU" b="1" dirty="0"/>
              <a:t>IKSZ TSZT - </a:t>
            </a:r>
            <a:r>
              <a:rPr lang="hu-HU" b="1" i="1" dirty="0"/>
              <a:t>Tudományos könyvtárak fejlesztési perspektívái</a:t>
            </a:r>
            <a:r>
              <a:rPr lang="hu-HU" b="1" dirty="0"/>
              <a:t>,</a:t>
            </a:r>
            <a:r>
              <a:rPr lang="hu-HU" dirty="0"/>
              <a:t> 2017. április</a:t>
            </a:r>
            <a:endParaRPr lang="hu-HU" b="1" dirty="0"/>
          </a:p>
          <a:p>
            <a:pPr marL="0" indent="0">
              <a:buNone/>
            </a:pPr>
            <a:r>
              <a:rPr lang="hu-HU" b="1" dirty="0"/>
              <a:t> Állásfoglalás</a:t>
            </a:r>
            <a:endParaRPr lang="hu-HU" dirty="0"/>
          </a:p>
          <a:p>
            <a:pPr marL="617220" lvl="1" indent="-342900">
              <a:buFontTx/>
              <a:buChar char="-"/>
            </a:pPr>
            <a:r>
              <a:rPr lang="hu-HU" sz="2000" dirty="0" smtClean="0"/>
              <a:t>Országos </a:t>
            </a:r>
            <a:r>
              <a:rPr lang="hu-HU" sz="2000" dirty="0"/>
              <a:t>Könyvtári </a:t>
            </a:r>
            <a:r>
              <a:rPr lang="hu-HU" sz="2000" dirty="0" smtClean="0"/>
              <a:t>Platform</a:t>
            </a:r>
          </a:p>
          <a:p>
            <a:pPr marL="617220" lvl="1" indent="-342900">
              <a:buFontTx/>
              <a:buChar char="-"/>
            </a:pPr>
            <a:r>
              <a:rPr lang="hu-HU" sz="2000" dirty="0" smtClean="0"/>
              <a:t>Open Access</a:t>
            </a:r>
          </a:p>
          <a:p>
            <a:pPr marL="617220" lvl="1" indent="-342900">
              <a:buFontTx/>
              <a:buChar char="-"/>
            </a:pPr>
            <a:r>
              <a:rPr lang="hu-HU" sz="2000" dirty="0" smtClean="0"/>
              <a:t>Képzés</a:t>
            </a:r>
            <a:r>
              <a:rPr lang="hu-HU" sz="2000" dirty="0"/>
              <a:t>, </a:t>
            </a:r>
            <a:r>
              <a:rPr lang="hu-HU" sz="2000" dirty="0" smtClean="0"/>
              <a:t>továbbképzés</a:t>
            </a:r>
          </a:p>
          <a:p>
            <a:pPr marL="617220" lvl="1" indent="-342900">
              <a:buFontTx/>
              <a:buChar char="-"/>
            </a:pPr>
            <a:r>
              <a:rPr lang="hu-HU" sz="2000" dirty="0" smtClean="0"/>
              <a:t>EMMI </a:t>
            </a:r>
            <a:r>
              <a:rPr lang="hu-HU" sz="2000" dirty="0"/>
              <a:t>Könyvtári és Levéltári osztály </a:t>
            </a:r>
            <a:r>
              <a:rPr lang="hu-HU" sz="2000" dirty="0" smtClean="0"/>
              <a:t>megerősítése</a:t>
            </a:r>
          </a:p>
          <a:p>
            <a:pPr marL="617220" lvl="1" indent="-342900">
              <a:buFontTx/>
              <a:buChar char="-"/>
            </a:pPr>
            <a:r>
              <a:rPr lang="hu-HU" sz="2000" dirty="0" smtClean="0"/>
              <a:t>Humánerőforrás</a:t>
            </a:r>
          </a:p>
          <a:p>
            <a:r>
              <a:rPr lang="hu-HU" sz="2600" b="1" dirty="0" smtClean="0"/>
              <a:t>Külföldi </a:t>
            </a:r>
            <a:r>
              <a:rPr lang="hu-HU" sz="2600" b="1" dirty="0"/>
              <a:t>trendek figyelemmel kísérése</a:t>
            </a:r>
          </a:p>
          <a:p>
            <a:r>
              <a:rPr lang="hu-HU" b="1" dirty="0" smtClean="0"/>
              <a:t>Felsőoktatási </a:t>
            </a:r>
            <a:r>
              <a:rPr lang="hu-HU" b="1" dirty="0"/>
              <a:t>Könyvtárak Stratégiai Irányai </a:t>
            </a:r>
            <a:r>
              <a:rPr lang="hu-HU" b="1" dirty="0" smtClean="0"/>
              <a:t>2018-2023 (2018. április</a:t>
            </a:r>
            <a:r>
              <a:rPr lang="hu-HU" b="1" dirty="0" smtClean="0"/>
              <a:t>)</a:t>
            </a:r>
          </a:p>
          <a:p>
            <a:r>
              <a:rPr lang="hu-HU" b="1" dirty="0" smtClean="0"/>
              <a:t>2018</a:t>
            </a:r>
            <a:r>
              <a:rPr lang="hu-HU" b="1" dirty="0" smtClean="0"/>
              <a:t>. </a:t>
            </a:r>
            <a:r>
              <a:rPr lang="hu-HU" b="1" dirty="0" smtClean="0"/>
              <a:t>december: Az </a:t>
            </a:r>
            <a:r>
              <a:rPr lang="hu-HU" b="1" dirty="0" smtClean="0"/>
              <a:t>országos szakkönyvtárak állapotfelmérése</a:t>
            </a:r>
          </a:p>
          <a:p>
            <a:pPr marL="0" indent="0">
              <a:buNone/>
            </a:pPr>
            <a:endParaRPr lang="hu-HU" b="1" dirty="0" smtClean="0"/>
          </a:p>
          <a:p>
            <a:pPr marL="0" indent="0">
              <a:buNone/>
            </a:pPr>
            <a:endParaRPr lang="hu-HU" dirty="0" smtClean="0"/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5" name="Kép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8" y="116932"/>
            <a:ext cx="646452" cy="646452"/>
          </a:xfrm>
          <a:prstGeom prst="rect">
            <a:avLst/>
          </a:prstGeom>
        </p:spPr>
      </p:pic>
      <p:pic>
        <p:nvPicPr>
          <p:cNvPr id="6" name="Kép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0538" y="6176963"/>
            <a:ext cx="1294015" cy="4720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7845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21724" y="365125"/>
            <a:ext cx="10032076" cy="1325563"/>
          </a:xfrm>
        </p:spPr>
        <p:txBody>
          <a:bodyPr/>
          <a:lstStyle/>
          <a:p>
            <a:r>
              <a:rPr lang="hu-HU" b="1" dirty="0" smtClean="0"/>
              <a:t>Nemzetközi trendek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82980" y="1722120"/>
            <a:ext cx="10145268" cy="4450080"/>
          </a:xfrm>
        </p:spPr>
        <p:txBody>
          <a:bodyPr>
            <a:normAutofit fontScale="62500" lnSpcReduction="20000"/>
          </a:bodyPr>
          <a:lstStyle/>
          <a:p>
            <a:pPr lvl="0"/>
            <a:r>
              <a:rPr lang="hu-HU" sz="3600" b="1" dirty="0">
                <a:solidFill>
                  <a:srgbClr val="C00000"/>
                </a:solidFill>
              </a:rPr>
              <a:t>információstechnológia</a:t>
            </a:r>
            <a:r>
              <a:rPr lang="hu-HU" sz="3600" dirty="0">
                <a:solidFill>
                  <a:srgbClr val="C00000"/>
                </a:solidFill>
              </a:rPr>
              <a:t>, </a:t>
            </a:r>
            <a:r>
              <a:rPr lang="hu-HU" sz="3600" dirty="0"/>
              <a:t>a külföldi könyvtárak könyvtári platformra való áttérése, felhő </a:t>
            </a:r>
            <a:r>
              <a:rPr lang="hu-HU" sz="3600" dirty="0" smtClean="0"/>
              <a:t>szolgáltatások (</a:t>
            </a:r>
            <a:r>
              <a:rPr lang="hu-HU" sz="3600" dirty="0"/>
              <a:t>Norvégia, </a:t>
            </a:r>
            <a:r>
              <a:rPr lang="hu-HU" sz="3600" dirty="0" smtClean="0"/>
              <a:t>Ausztria</a:t>
            </a:r>
            <a:r>
              <a:rPr lang="hu-HU" sz="3600" dirty="0"/>
              <a:t>, Svájc, Wales, Skócia, Hollandia, Dánia, </a:t>
            </a:r>
            <a:r>
              <a:rPr lang="hu-HU" sz="3600" dirty="0" smtClean="0"/>
              <a:t>Lengyelország)</a:t>
            </a:r>
            <a:endParaRPr lang="hu-HU" sz="3600" dirty="0"/>
          </a:p>
          <a:p>
            <a:pPr lvl="0"/>
            <a:r>
              <a:rPr lang="hu-HU" sz="3600" dirty="0"/>
              <a:t>az előfizetett elektronikus tartalmak indokolatlan áremelkedése, </a:t>
            </a:r>
            <a:r>
              <a:rPr lang="hu-HU" sz="3600" b="1" dirty="0" err="1">
                <a:solidFill>
                  <a:srgbClr val="C00000"/>
                </a:solidFill>
              </a:rPr>
              <a:t>open</a:t>
            </a:r>
            <a:r>
              <a:rPr lang="hu-HU" sz="3600" b="1" dirty="0">
                <a:solidFill>
                  <a:srgbClr val="C00000"/>
                </a:solidFill>
              </a:rPr>
              <a:t> </a:t>
            </a:r>
            <a:r>
              <a:rPr lang="hu-HU" sz="3600" b="1" dirty="0" err="1">
                <a:solidFill>
                  <a:srgbClr val="C00000"/>
                </a:solidFill>
              </a:rPr>
              <a:t>access</a:t>
            </a:r>
            <a:r>
              <a:rPr lang="hu-HU" sz="3600" b="1" dirty="0">
                <a:solidFill>
                  <a:srgbClr val="C00000"/>
                </a:solidFill>
              </a:rPr>
              <a:t> törekvések </a:t>
            </a:r>
            <a:r>
              <a:rPr lang="hu-HU" sz="3600" dirty="0"/>
              <a:t>(ld. Németország, Svédország kontra </a:t>
            </a:r>
            <a:r>
              <a:rPr lang="hu-HU" sz="3600" dirty="0" err="1" smtClean="0"/>
              <a:t>Elsevier</a:t>
            </a:r>
            <a:r>
              <a:rPr lang="hu-HU" sz="3600" dirty="0" smtClean="0"/>
              <a:t> – Már </a:t>
            </a:r>
            <a:r>
              <a:rPr lang="hu-HU" sz="3600" dirty="0" smtClean="0"/>
              <a:t>Magyarország </a:t>
            </a:r>
            <a:r>
              <a:rPr lang="hu-HU" sz="3600" dirty="0" smtClean="0"/>
              <a:t>is!)</a:t>
            </a:r>
            <a:endParaRPr lang="hu-HU" sz="3600" dirty="0"/>
          </a:p>
          <a:p>
            <a:pPr lvl="0"/>
            <a:r>
              <a:rPr lang="hu-HU" sz="3600" dirty="0"/>
              <a:t>egy-egy tudományterületen kibocsátott szakirodalom mennyiségi növekedése –</a:t>
            </a:r>
            <a:r>
              <a:rPr lang="hu-HU" sz="3600" b="1" dirty="0">
                <a:solidFill>
                  <a:srgbClr val="C00000"/>
                </a:solidFill>
              </a:rPr>
              <a:t>együttműködés</a:t>
            </a:r>
            <a:r>
              <a:rPr lang="hu-HU" sz="3600" b="1" dirty="0"/>
              <a:t> </a:t>
            </a:r>
            <a:r>
              <a:rPr lang="hu-HU" sz="3600" dirty="0"/>
              <a:t>különböző könyvtári munkafolyamatokban: gyarapítás, feldolgozás, </a:t>
            </a:r>
          </a:p>
          <a:p>
            <a:pPr lvl="0"/>
            <a:r>
              <a:rPr lang="hu-HU" sz="3600" dirty="0"/>
              <a:t>új könyvtári szolgáltatások kiépítése a </a:t>
            </a:r>
            <a:r>
              <a:rPr lang="hu-HU" sz="3600" b="1" dirty="0">
                <a:solidFill>
                  <a:srgbClr val="C00000"/>
                </a:solidFill>
              </a:rPr>
              <a:t>digitalizált</a:t>
            </a:r>
            <a:r>
              <a:rPr lang="hu-HU" sz="3600" dirty="0">
                <a:solidFill>
                  <a:srgbClr val="C00000"/>
                </a:solidFill>
              </a:rPr>
              <a:t> </a:t>
            </a:r>
            <a:r>
              <a:rPr lang="hu-HU" sz="3600" dirty="0"/>
              <a:t>és a </a:t>
            </a:r>
            <a:r>
              <a:rPr lang="hu-HU" sz="3600" dirty="0" err="1"/>
              <a:t>born</a:t>
            </a:r>
            <a:r>
              <a:rPr lang="hu-HU" sz="3600" dirty="0"/>
              <a:t> </a:t>
            </a:r>
            <a:r>
              <a:rPr lang="hu-HU" sz="3600" dirty="0" err="1"/>
              <a:t>digital</a:t>
            </a:r>
            <a:r>
              <a:rPr lang="hu-HU" sz="3600" dirty="0"/>
              <a:t> dokumentumokra,</a:t>
            </a:r>
          </a:p>
          <a:p>
            <a:pPr lvl="0"/>
            <a:r>
              <a:rPr lang="hu-HU" sz="3600" dirty="0"/>
              <a:t>új </a:t>
            </a:r>
            <a:r>
              <a:rPr lang="hu-HU" sz="3600" dirty="0" smtClean="0"/>
              <a:t>felhasználói </a:t>
            </a:r>
            <a:r>
              <a:rPr lang="hu-HU" sz="3600" dirty="0"/>
              <a:t>igényekhez, új szolgáltatásokhoz igazodó </a:t>
            </a:r>
            <a:r>
              <a:rPr lang="hu-HU" sz="3600" b="1" dirty="0">
                <a:solidFill>
                  <a:srgbClr val="C00000"/>
                </a:solidFill>
              </a:rPr>
              <a:t>új könyvtári terek kialakítása</a:t>
            </a:r>
            <a:r>
              <a:rPr lang="hu-HU" sz="3600" dirty="0" smtClean="0">
                <a:solidFill>
                  <a:srgbClr val="C00000"/>
                </a:solidFill>
              </a:rPr>
              <a:t>,</a:t>
            </a:r>
          </a:p>
          <a:p>
            <a:pPr lvl="0"/>
            <a:r>
              <a:rPr lang="hu-HU" sz="3600" dirty="0" smtClean="0"/>
              <a:t>A gyorsan változó tudományos kommunikációhoz gyorsan alkalmazkodó </a:t>
            </a:r>
            <a:r>
              <a:rPr lang="hu-HU" sz="3600" b="1" dirty="0" smtClean="0">
                <a:solidFill>
                  <a:srgbClr val="C00000"/>
                </a:solidFill>
              </a:rPr>
              <a:t>megfelelő kompetenciákkal rendelkező kollégákra</a:t>
            </a:r>
            <a:r>
              <a:rPr lang="hu-HU" sz="3600" dirty="0" smtClean="0">
                <a:solidFill>
                  <a:schemeClr val="accent1"/>
                </a:solidFill>
              </a:rPr>
              <a:t> </a:t>
            </a:r>
            <a:r>
              <a:rPr lang="hu-HU" sz="3600" dirty="0" smtClean="0"/>
              <a:t>van szükség</a:t>
            </a:r>
            <a:r>
              <a:rPr lang="hu-HU" sz="3600" dirty="0"/>
              <a:t>.	</a:t>
            </a:r>
            <a:endParaRPr lang="hu-HU" sz="3600" dirty="0" smtClean="0"/>
          </a:p>
          <a:p>
            <a:pPr marL="0" lvl="0" indent="0">
              <a:buNone/>
            </a:pPr>
            <a:endParaRPr lang="hu-HU" sz="3600" dirty="0">
              <a:solidFill>
                <a:srgbClr val="C00000"/>
              </a:solidFill>
            </a:endParaRPr>
          </a:p>
          <a:p>
            <a:pPr marL="0" lvl="0" indent="0">
              <a:buNone/>
            </a:pPr>
            <a:endParaRPr lang="hu-HU" sz="3600" dirty="0" smtClean="0">
              <a:solidFill>
                <a:srgbClr val="C00000"/>
              </a:solidFill>
            </a:endParaRPr>
          </a:p>
          <a:p>
            <a:pPr lvl="0"/>
            <a:endParaRPr lang="hu-HU" dirty="0">
              <a:solidFill>
                <a:srgbClr val="C00000"/>
              </a:solidFill>
            </a:endParaRP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501" y="108620"/>
            <a:ext cx="821021" cy="82102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73610" y="5936654"/>
            <a:ext cx="1910434" cy="69690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50271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163781" y="398376"/>
            <a:ext cx="10131829" cy="1325563"/>
          </a:xfrm>
        </p:spPr>
        <p:txBody>
          <a:bodyPr/>
          <a:lstStyle/>
          <a:p>
            <a:r>
              <a:rPr lang="hu-HU" b="1" dirty="0" smtClean="0"/>
              <a:t>Jövőkép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939336" y="1825625"/>
            <a:ext cx="10414463" cy="4351338"/>
          </a:xfrm>
        </p:spPr>
        <p:txBody>
          <a:bodyPr>
            <a:normAutofit fontScale="85000" lnSpcReduction="10000"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hu-HU" dirty="0" smtClean="0"/>
              <a:t> </a:t>
            </a:r>
            <a:r>
              <a:rPr lang="hu-HU" sz="3200" dirty="0" smtClean="0"/>
              <a:t>2022-re a szakkönyvtárak a </a:t>
            </a:r>
            <a:r>
              <a:rPr lang="hu-HU" sz="3200" b="1" dirty="0" smtClean="0"/>
              <a:t>megújuló</a:t>
            </a:r>
            <a:r>
              <a:rPr lang="hu-HU" sz="3200" dirty="0" smtClean="0"/>
              <a:t> könyvtári rendszer mozgatórugói, a könyvtári hálózati feladatok ellátásnak kulcsszereplői, a </a:t>
            </a:r>
            <a:r>
              <a:rPr lang="hu-HU" sz="3200" b="1" dirty="0" smtClean="0"/>
              <a:t>nyílt </a:t>
            </a:r>
            <a:r>
              <a:rPr lang="hu-HU" sz="3200" b="1" dirty="0" err="1" smtClean="0"/>
              <a:t>hozzáférésű</a:t>
            </a:r>
            <a:r>
              <a:rPr lang="hu-HU" sz="3200" b="1" dirty="0" smtClean="0"/>
              <a:t> dokumentumok őrzői és szolgáltatói </a:t>
            </a:r>
            <a:r>
              <a:rPr lang="hu-HU" sz="3200" dirty="0" smtClean="0"/>
              <a:t>lesznek.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hu-HU" sz="3200" dirty="0" smtClean="0"/>
              <a:t>A szakkönyvtárak az egyetemi könyvtárakkal </a:t>
            </a:r>
            <a:r>
              <a:rPr lang="hu-HU" sz="3200" b="1" dirty="0" smtClean="0"/>
              <a:t>együttműködve a tudományos kutatástámogatási rendszer fenntartói, fejlesztői, a magyarországi innovációs tevékenység szakirodalmi </a:t>
            </a:r>
            <a:r>
              <a:rPr lang="hu-HU" sz="3200" b="1" dirty="0"/>
              <a:t>ellátói</a:t>
            </a:r>
            <a:r>
              <a:rPr lang="hu-HU" b="1" dirty="0"/>
              <a:t>.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752" y="97274"/>
            <a:ext cx="839585" cy="839585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89491" y="6084552"/>
            <a:ext cx="1603113" cy="5847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8669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38596" y="365125"/>
            <a:ext cx="10115204" cy="1325563"/>
          </a:xfrm>
        </p:spPr>
        <p:txBody>
          <a:bodyPr/>
          <a:lstStyle/>
          <a:p>
            <a:r>
              <a:rPr lang="hu-HU" b="1" dirty="0" smtClean="0"/>
              <a:t>A fejlesztés kulcsterületei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4029" y="1809000"/>
            <a:ext cx="10289771" cy="4351338"/>
          </a:xfrm>
        </p:spPr>
        <p:txBody>
          <a:bodyPr>
            <a:normAutofit lnSpcReduction="10000"/>
          </a:bodyPr>
          <a:lstStyle/>
          <a:p>
            <a:r>
              <a:rPr lang="hu-HU" dirty="0" smtClean="0"/>
              <a:t>egy </a:t>
            </a:r>
            <a:r>
              <a:rPr lang="hu-HU" dirty="0"/>
              <a:t>Országos Felsőoktatási-, és Szakkönyvtári </a:t>
            </a:r>
            <a:r>
              <a:rPr lang="hu-HU" b="1" dirty="0">
                <a:solidFill>
                  <a:srgbClr val="C00000"/>
                </a:solidFill>
              </a:rPr>
              <a:t>Platform létrehozása</a:t>
            </a:r>
            <a:r>
              <a:rPr lang="hu-HU" dirty="0" smtClean="0"/>
              <a:t>,</a:t>
            </a:r>
          </a:p>
          <a:p>
            <a:r>
              <a:rPr lang="hu-HU" dirty="0" smtClean="0"/>
              <a:t>amelyre </a:t>
            </a:r>
            <a:r>
              <a:rPr lang="hu-HU" dirty="0"/>
              <a:t>alapozottan létrejöhet egy </a:t>
            </a:r>
            <a:r>
              <a:rPr lang="hu-HU" b="1" dirty="0">
                <a:solidFill>
                  <a:srgbClr val="C00000"/>
                </a:solidFill>
              </a:rPr>
              <a:t>Országos Tudományos Információs Rendszer </a:t>
            </a:r>
            <a:endParaRPr lang="hu-HU" b="1" dirty="0" smtClean="0">
              <a:solidFill>
                <a:srgbClr val="C00000"/>
              </a:solidFill>
            </a:endParaRPr>
          </a:p>
          <a:p>
            <a:r>
              <a:rPr lang="hu-HU" dirty="0" smtClean="0"/>
              <a:t>a </a:t>
            </a:r>
            <a:r>
              <a:rPr lang="hu-HU" dirty="0"/>
              <a:t>nemzetközi hálózatokba beágyazott magyar tudomány támogatása, </a:t>
            </a:r>
            <a:r>
              <a:rPr lang="hu-HU" b="1" dirty="0">
                <a:solidFill>
                  <a:srgbClr val="C00000"/>
                </a:solidFill>
              </a:rPr>
              <a:t>a nyílt hozzáférés, a nyílt kutatási adatok, és a nyílt tudomány</a:t>
            </a:r>
            <a:r>
              <a:rPr lang="hu-HU" dirty="0"/>
              <a:t> elvei mentén, </a:t>
            </a:r>
            <a:r>
              <a:rPr lang="hu-HU" dirty="0" smtClean="0"/>
              <a:t>ezzel </a:t>
            </a:r>
            <a:r>
              <a:rPr lang="hu-HU" dirty="0"/>
              <a:t>a </a:t>
            </a:r>
            <a:r>
              <a:rPr lang="hu-HU" dirty="0" smtClean="0"/>
              <a:t>magyar </a:t>
            </a:r>
            <a:r>
              <a:rPr lang="hu-HU" dirty="0"/>
              <a:t>tudomány eredményességének és innovatív erejének támogatása </a:t>
            </a:r>
            <a:endParaRPr lang="hu-HU" dirty="0" smtClean="0"/>
          </a:p>
          <a:p>
            <a:r>
              <a:rPr lang="hu-HU" dirty="0" smtClean="0">
                <a:solidFill>
                  <a:srgbClr val="C00000"/>
                </a:solidFill>
              </a:rPr>
              <a:t>a magyar tudomány teljességének </a:t>
            </a:r>
            <a:r>
              <a:rPr lang="hu-HU" dirty="0" smtClean="0"/>
              <a:t>– </a:t>
            </a:r>
            <a:r>
              <a:rPr lang="hu-HU" dirty="0"/>
              <a:t>leíró adatokban és teljes szövegűen történő – </a:t>
            </a:r>
            <a:r>
              <a:rPr lang="hu-HU" b="1" dirty="0">
                <a:solidFill>
                  <a:srgbClr val="C00000"/>
                </a:solidFill>
              </a:rPr>
              <a:t>digitális felmutatása és megőrzése </a:t>
            </a:r>
            <a:endParaRPr lang="hu-HU" b="1" dirty="0" smtClean="0">
              <a:solidFill>
                <a:srgbClr val="C00000"/>
              </a:solidFill>
            </a:endParaRPr>
          </a:p>
          <a:p>
            <a:r>
              <a:rPr lang="hu-HU" b="1" dirty="0" smtClean="0">
                <a:solidFill>
                  <a:srgbClr val="C00000"/>
                </a:solidFill>
              </a:rPr>
              <a:t>részvétel </a:t>
            </a:r>
            <a:r>
              <a:rPr lang="hu-HU" b="1" dirty="0">
                <a:solidFill>
                  <a:srgbClr val="C00000"/>
                </a:solidFill>
              </a:rPr>
              <a:t>egy elveiben is átalakított könyvtáros képzésben</a:t>
            </a:r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3004" y="200061"/>
            <a:ext cx="814092" cy="814092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5413" y="5909518"/>
            <a:ext cx="2023818" cy="7382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45144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1600" y="365125"/>
            <a:ext cx="9982200" cy="1325563"/>
          </a:xfrm>
        </p:spPr>
        <p:txBody>
          <a:bodyPr/>
          <a:lstStyle/>
          <a:p>
            <a:r>
              <a:rPr lang="hu-HU" dirty="0" smtClean="0"/>
              <a:t>1</a:t>
            </a:r>
            <a:r>
              <a:rPr lang="hu-HU" b="1" dirty="0" smtClean="0"/>
              <a:t>. Országos </a:t>
            </a:r>
            <a:r>
              <a:rPr lang="hu-HU" b="1" dirty="0" smtClean="0"/>
              <a:t>Szakkönyvtári </a:t>
            </a:r>
            <a:r>
              <a:rPr lang="hu-HU" b="1" dirty="0" smtClean="0"/>
              <a:t>Platform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hu-HU" dirty="0" smtClean="0"/>
          </a:p>
          <a:p>
            <a:r>
              <a:rPr lang="hu-HU" b="1" dirty="0" smtClean="0">
                <a:solidFill>
                  <a:srgbClr val="C00000"/>
                </a:solidFill>
              </a:rPr>
              <a:t>Együttműködő</a:t>
            </a:r>
            <a:r>
              <a:rPr lang="hu-HU" dirty="0" smtClean="0"/>
              <a:t> – OSZK-OKP, közkönyvtári platform</a:t>
            </a:r>
          </a:p>
          <a:p>
            <a:endParaRPr lang="hu-HU" dirty="0"/>
          </a:p>
          <a:p>
            <a:pPr marL="0" indent="0" algn="just">
              <a:buNone/>
            </a:pPr>
            <a:r>
              <a:rPr lang="hu-HU" sz="2800" dirty="0" smtClean="0"/>
              <a:t>A platform lehetővé teszi a magyar tudomány európai és globális beágyazottságának  tényszerű bemutatását és </a:t>
            </a:r>
            <a:r>
              <a:rPr lang="hu-HU" sz="2800" dirty="0" err="1" smtClean="0"/>
              <a:t>nemzetköziesítését</a:t>
            </a:r>
            <a:r>
              <a:rPr lang="hu-HU" sz="2800" dirty="0" smtClean="0"/>
              <a:t>. Egybeszervezi a meglévő tudományos eredmények dokumentumait és hozzájárul a jelenlegi magyar kutatási eredmények </a:t>
            </a:r>
            <a:r>
              <a:rPr lang="hu-HU" sz="2800" dirty="0" err="1" smtClean="0"/>
              <a:t>disszeminációjához</a:t>
            </a:r>
            <a:r>
              <a:rPr lang="hu-HU" sz="2800" dirty="0" smtClean="0"/>
              <a:t>, és biztonságos megőrzéséhez. </a:t>
            </a:r>
            <a:endParaRPr lang="hu-HU" sz="2800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378" y="133558"/>
            <a:ext cx="843188" cy="843188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13361" y="5868421"/>
            <a:ext cx="2029120" cy="7401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324304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379912" y="365125"/>
            <a:ext cx="9973887" cy="1638242"/>
          </a:xfrm>
        </p:spPr>
        <p:txBody>
          <a:bodyPr/>
          <a:lstStyle/>
          <a:p>
            <a:r>
              <a:rPr lang="hu-HU" b="1" dirty="0" smtClean="0"/>
              <a:t>2. Országos Tudományos Információs Rendszer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9848" y="2369126"/>
            <a:ext cx="10058400" cy="3775641"/>
          </a:xfrm>
        </p:spPr>
        <p:txBody>
          <a:bodyPr/>
          <a:lstStyle/>
          <a:p>
            <a:r>
              <a:rPr lang="hu-HU" dirty="0" smtClean="0"/>
              <a:t>Ellenőrzött tényekből jól elrendezett információk</a:t>
            </a:r>
          </a:p>
          <a:p>
            <a:r>
              <a:rPr lang="hu-HU" dirty="0" smtClean="0"/>
              <a:t>A különböző intézményekben működő szakadatbázisok megújítása, fenntartása és szolgáltatása.</a:t>
            </a:r>
          </a:p>
          <a:p>
            <a:r>
              <a:rPr lang="hu-HU" dirty="0" smtClean="0"/>
              <a:t>Megújuló </a:t>
            </a:r>
            <a:r>
              <a:rPr lang="hu-HU" dirty="0" err="1" smtClean="0"/>
              <a:t>repozitóriumok</a:t>
            </a:r>
            <a:endParaRPr lang="hu-HU" dirty="0" smtClean="0"/>
          </a:p>
          <a:p>
            <a:r>
              <a:rPr lang="hu-HU" dirty="0" smtClean="0"/>
              <a:t>Szemléletváltás</a:t>
            </a: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80" y="133558"/>
            <a:ext cx="753964" cy="753964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16589" y="5964223"/>
            <a:ext cx="1834205" cy="669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022695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263535" y="511787"/>
            <a:ext cx="10214956" cy="1460500"/>
          </a:xfrm>
        </p:spPr>
        <p:txBody>
          <a:bodyPr>
            <a:noAutofit/>
          </a:bodyPr>
          <a:lstStyle/>
          <a:p>
            <a:r>
              <a:rPr lang="hu-HU" sz="4000" b="1" dirty="0" smtClean="0"/>
              <a:t>3. A </a:t>
            </a:r>
            <a:r>
              <a:rPr lang="hu-HU" sz="4000" b="1" dirty="0"/>
              <a:t>magyar tudomány támogatása, a nyílt hozzáférés, a nyílt kutatási adatok, és a nyílt tudomány elvei mentén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hu-HU" dirty="0"/>
          </a:p>
          <a:p>
            <a:r>
              <a:rPr lang="hu-HU" dirty="0" smtClean="0"/>
              <a:t>Jogszabályi </a:t>
            </a:r>
            <a:r>
              <a:rPr lang="hu-HU" dirty="0"/>
              <a:t>háttér szükséges! </a:t>
            </a:r>
            <a:endParaRPr lang="hu-HU" dirty="0" smtClean="0"/>
          </a:p>
          <a:p>
            <a:pPr marL="0" indent="0">
              <a:buNone/>
            </a:pPr>
            <a:r>
              <a:rPr lang="hu-HU" dirty="0" smtClean="0">
                <a:solidFill>
                  <a:srgbClr val="C00000"/>
                </a:solidFill>
              </a:rPr>
              <a:t>A </a:t>
            </a:r>
            <a:r>
              <a:rPr lang="hu-HU" dirty="0">
                <a:solidFill>
                  <a:srgbClr val="C00000"/>
                </a:solidFill>
              </a:rPr>
              <a:t>BIZOTTSÁG (EU) 2018/790 AJÁNLÁSA</a:t>
            </a:r>
          </a:p>
          <a:p>
            <a:pPr marL="0" indent="0">
              <a:buNone/>
            </a:pPr>
            <a:r>
              <a:rPr lang="hu-HU" dirty="0"/>
              <a:t>(2018. április 25</a:t>
            </a:r>
            <a:r>
              <a:rPr lang="hu-HU" dirty="0" smtClean="0"/>
              <a:t>.) a </a:t>
            </a:r>
            <a:r>
              <a:rPr lang="hu-HU" dirty="0"/>
              <a:t>tudományos információkhoz való hozzáférésről és azok megőrzéséről</a:t>
            </a:r>
          </a:p>
          <a:p>
            <a:pPr marL="0" indent="0">
              <a:buNone/>
            </a:pPr>
            <a:r>
              <a:rPr lang="hu-HU" dirty="0" smtClean="0"/>
              <a:t>„A </a:t>
            </a:r>
            <a:r>
              <a:rPr lang="hu-HU" dirty="0"/>
              <a:t>tagállamok határozzanak meg és hajtsanak végre világos szakpolitikákat </a:t>
            </a:r>
            <a:r>
              <a:rPr lang="hu-HU" dirty="0" smtClean="0"/>
              <a:t>a közpénzekből </a:t>
            </a:r>
            <a:r>
              <a:rPr lang="hu-HU" dirty="0"/>
              <a:t>finanszírozott kutatások eredményeként létrejött tudományos publikációk terjesztésére és az azokhoz való </a:t>
            </a:r>
            <a:r>
              <a:rPr lang="hu-HU" dirty="0">
                <a:solidFill>
                  <a:srgbClr val="C00000"/>
                </a:solidFill>
              </a:rPr>
              <a:t>nyílt hozzáférésre </a:t>
            </a:r>
            <a:r>
              <a:rPr lang="hu-HU" dirty="0" smtClean="0">
                <a:solidFill>
                  <a:srgbClr val="C00000"/>
                </a:solidFill>
              </a:rPr>
              <a:t>vonatkozóan</a:t>
            </a:r>
            <a:r>
              <a:rPr lang="hu-HU" dirty="0" smtClean="0"/>
              <a:t>.” </a:t>
            </a:r>
          </a:p>
          <a:p>
            <a:pPr marL="0" indent="0">
              <a:buNone/>
            </a:pPr>
            <a:endParaRPr lang="hu-HU" dirty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2311" y="83682"/>
            <a:ext cx="856211" cy="856211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232968" y="6042989"/>
            <a:ext cx="1667951" cy="608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615358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670858" y="365125"/>
            <a:ext cx="9682942" cy="1325563"/>
          </a:xfrm>
        </p:spPr>
        <p:txBody>
          <a:bodyPr/>
          <a:lstStyle/>
          <a:p>
            <a:r>
              <a:rPr lang="hu-HU" b="1" dirty="0" smtClean="0"/>
              <a:t>4. Digitalizálás</a:t>
            </a:r>
            <a:endParaRPr lang="hu-HU" b="1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39090" y="1825625"/>
            <a:ext cx="10314709" cy="4351338"/>
          </a:xfrm>
        </p:spPr>
        <p:txBody>
          <a:bodyPr/>
          <a:lstStyle/>
          <a:p>
            <a:r>
              <a:rPr lang="hu-HU" dirty="0" smtClean="0"/>
              <a:t>Közgyűjteményi Digitalizálási Stratégia (2017-2025), </a:t>
            </a:r>
            <a:r>
              <a:rPr lang="hu-HU" b="1" dirty="0"/>
              <a:t>1175/2018. (III. 28.) Korm. </a:t>
            </a:r>
            <a:r>
              <a:rPr lang="hu-HU" b="1" dirty="0" smtClean="0"/>
              <a:t>Határozat – Nemzeti Adattár Projekt</a:t>
            </a:r>
          </a:p>
          <a:p>
            <a:pPr marL="0" indent="0">
              <a:buNone/>
            </a:pPr>
            <a:r>
              <a:rPr lang="hu-HU" b="1" dirty="0"/>
              <a:t>	</a:t>
            </a:r>
            <a:r>
              <a:rPr lang="hu-HU" b="1" dirty="0" smtClean="0"/>
              <a:t>s</a:t>
            </a:r>
            <a:r>
              <a:rPr lang="hu-HU" dirty="0" smtClean="0"/>
              <a:t>zabványok </a:t>
            </a:r>
            <a:r>
              <a:rPr lang="hu-HU" dirty="0"/>
              <a:t>és módszertani segédletek </a:t>
            </a:r>
            <a:r>
              <a:rPr lang="hu-HU" dirty="0" smtClean="0"/>
              <a:t>kidolgozása, 2019. február 28.</a:t>
            </a:r>
          </a:p>
          <a:p>
            <a:r>
              <a:rPr lang="hu-HU" b="1" dirty="0" smtClean="0"/>
              <a:t>A magyar, és magyar vonatkozású tudományos és kulturális örökség részét képező dokumentumok másolatának digitális, hosszú távú megőrzésének és hozzáférhetőségének biztosítása.</a:t>
            </a:r>
          </a:p>
          <a:p>
            <a:r>
              <a:rPr lang="hu-HU" dirty="0"/>
              <a:t>e</a:t>
            </a:r>
            <a:r>
              <a:rPr lang="hu-HU" dirty="0" smtClean="0"/>
              <a:t>gységes </a:t>
            </a:r>
            <a:r>
              <a:rPr lang="hu-HU" dirty="0" err="1" smtClean="0"/>
              <a:t>metaadatok</a:t>
            </a:r>
            <a:endParaRPr lang="hu-HU" dirty="0" smtClean="0"/>
          </a:p>
          <a:p>
            <a:r>
              <a:rPr lang="hu-HU" dirty="0" smtClean="0"/>
              <a:t> szabadon hozzáférhető digitalizált dokumentumok </a:t>
            </a:r>
          </a:p>
          <a:p>
            <a:pPr marL="0" indent="0">
              <a:buNone/>
            </a:pPr>
            <a:endParaRPr lang="hu-HU" dirty="0" smtClean="0"/>
          </a:p>
        </p:txBody>
      </p:sp>
      <p:pic>
        <p:nvPicPr>
          <p:cNvPr id="4" name="Kép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571" y="113899"/>
            <a:ext cx="880040" cy="880040"/>
          </a:xfrm>
          <a:prstGeom prst="rect">
            <a:avLst/>
          </a:prstGeom>
        </p:spPr>
      </p:pic>
      <p:pic>
        <p:nvPicPr>
          <p:cNvPr id="5" name="Kép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83585" y="5966739"/>
            <a:ext cx="1892395" cy="690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65840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é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350</TotalTime>
  <Words>531</Words>
  <Application>Microsoft Office PowerPoint</Application>
  <PresentationFormat>Szélesvásznú</PresentationFormat>
  <Paragraphs>72</Paragraphs>
  <Slides>12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Office-téma</vt:lpstr>
      <vt:lpstr>A szakkönyvtárak stratégiai fejlesztési irányai: szükség szülte lehetőségek</vt:lpstr>
      <vt:lpstr>Hogy jutottunk Ide?    azaz Egyedül nem megy!</vt:lpstr>
      <vt:lpstr>Nemzetközi trendek</vt:lpstr>
      <vt:lpstr>Jövőkép</vt:lpstr>
      <vt:lpstr>A fejlesztés kulcsterületei</vt:lpstr>
      <vt:lpstr>1. Országos Szakkönyvtári Platform</vt:lpstr>
      <vt:lpstr>2. Országos Tudományos Információs Rendszer</vt:lpstr>
      <vt:lpstr>3. A magyar tudomány támogatása, a nyílt hozzáférés, a nyílt kutatási adatok, és a nyílt tudomány elvei mentén</vt:lpstr>
      <vt:lpstr>4. Digitalizálás</vt:lpstr>
      <vt:lpstr>5. A könyvtárosok képzésének megújítása</vt:lpstr>
      <vt:lpstr>Lehetséges kapcsolódási pontok – országos könyvtári stratégia</vt:lpstr>
      <vt:lpstr>Köszönöm a figyelmet!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szakkönyvtárak stratégiai fejlesztési irányai: szükség szülte lehetőségek</dc:title>
  <dc:creator>Gaálné Kalydy Dóra</dc:creator>
  <cp:lastModifiedBy>Gaálné Kalydy Dóra</cp:lastModifiedBy>
  <cp:revision>23</cp:revision>
  <dcterms:created xsi:type="dcterms:W3CDTF">2019-02-24T09:37:33Z</dcterms:created>
  <dcterms:modified xsi:type="dcterms:W3CDTF">2019-03-10T17:17:46Z</dcterms:modified>
</cp:coreProperties>
</file>