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1"/>
  </p:notesMasterIdLst>
  <p:handoutMasterIdLst>
    <p:handoutMasterId r:id="rId32"/>
  </p:handoutMasterIdLst>
  <p:sldIdLst>
    <p:sldId id="256" r:id="rId2"/>
    <p:sldId id="298" r:id="rId3"/>
    <p:sldId id="300" r:id="rId4"/>
    <p:sldId id="257" r:id="rId5"/>
    <p:sldId id="258" r:id="rId6"/>
    <p:sldId id="259" r:id="rId7"/>
    <p:sldId id="262" r:id="rId8"/>
    <p:sldId id="263" r:id="rId9"/>
    <p:sldId id="264" r:id="rId10"/>
    <p:sldId id="267" r:id="rId11"/>
    <p:sldId id="265" r:id="rId12"/>
    <p:sldId id="266" r:id="rId13"/>
    <p:sldId id="260" r:id="rId14"/>
    <p:sldId id="301" r:id="rId15"/>
    <p:sldId id="261" r:id="rId16"/>
    <p:sldId id="302" r:id="rId17"/>
    <p:sldId id="271" r:id="rId18"/>
    <p:sldId id="305" r:id="rId19"/>
    <p:sldId id="272" r:id="rId20"/>
    <p:sldId id="273" r:id="rId21"/>
    <p:sldId id="274" r:id="rId22"/>
    <p:sldId id="304" r:id="rId23"/>
    <p:sldId id="303" r:id="rId24"/>
    <p:sldId id="275" r:id="rId25"/>
    <p:sldId id="276" r:id="rId26"/>
    <p:sldId id="278" r:id="rId27"/>
    <p:sldId id="284" r:id="rId28"/>
    <p:sldId id="299" r:id="rId29"/>
    <p:sldId id="297" r:id="rId30"/>
  </p:sldIdLst>
  <p:sldSz cx="9144000" cy="6858000" type="screen4x3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6" autoAdjust="0"/>
  </p:normalViewPr>
  <p:slideViewPr>
    <p:cSldViewPr>
      <p:cViewPr>
        <p:scale>
          <a:sx n="66" d="100"/>
          <a:sy n="66" d="100"/>
        </p:scale>
        <p:origin x="-1506" y="-28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655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00" d="100"/>
          <a:sy n="100" d="100"/>
        </p:scale>
        <p:origin x="-1890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5ECA9-3FFA-4F4E-8A77-0BDC4FE63E84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856AC-0931-4F5C-A4E8-2F34A3F0B644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7302056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82C93E-E7B3-49AB-9F0C-E12ADC7835FA}" type="datetimeFigureOut">
              <a:rPr lang="hu-HU" smtClean="0"/>
              <a:t>2019. 03. 11.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 dirty="0" smtClean="0"/>
              <a:t>Mintaszöveg szerkesztése</a:t>
            </a:r>
          </a:p>
          <a:p>
            <a:pPr lvl="1"/>
            <a:r>
              <a:rPr lang="hu-HU" dirty="0" smtClean="0"/>
              <a:t>Második szint</a:t>
            </a:r>
          </a:p>
          <a:p>
            <a:pPr lvl="2"/>
            <a:r>
              <a:rPr lang="hu-HU" dirty="0" smtClean="0"/>
              <a:t>Harmadik Ötödik szint</a:t>
            </a:r>
            <a:endParaRPr lang="hu-HU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F472E0-3C5E-4590-BFCC-5D2F7264801C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5020133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72E0-3C5E-4590-BFCC-5D2F7264801C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3784608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72E0-3C5E-4590-BFCC-5D2F7264801C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82840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72E0-3C5E-4590-BFCC-5D2F7264801C}" type="slidenum">
              <a:rPr lang="hu-HU" smtClean="0"/>
              <a:t>3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14029911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72E0-3C5E-4590-BFCC-5D2F7264801C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26922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F472E0-3C5E-4590-BFCC-5D2F7264801C}" type="slidenum">
              <a:rPr lang="hu-HU" smtClean="0"/>
              <a:t>7</a:t>
            </a:fld>
            <a:endParaRPr lang="hu-HU" dirty="0"/>
          </a:p>
        </p:txBody>
      </p:sp>
      <p:sp>
        <p:nvSpPr>
          <p:cNvPr id="5" name="Diakép helye 1"/>
          <p:cNvSpPr txBox="1">
            <a:spLocks noRot="1" noChangeAspect="1"/>
          </p:cNvSpPr>
          <p:nvPr/>
        </p:nvSpPr>
        <p:spPr>
          <a:xfrm>
            <a:off x="1124744" y="683568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</p:spTree>
    <p:extLst>
      <p:ext uri="{BB962C8B-B14F-4D97-AF65-F5344CB8AC3E}">
        <p14:creationId xmlns:p14="http://schemas.microsoft.com/office/powerpoint/2010/main" val="271358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ím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Alcím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28" name="Dátum helye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17" name="Élőláb helye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10" name="Téglalap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Téglalap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Téglalap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Egyenes összekötő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Egyenes összekötő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Téglalap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Ellipszis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llipszis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Ellipszis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Dia számának helye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8" name="Tartalom helye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hu-HU"/>
          </a:p>
        </p:txBody>
      </p:sp>
      <p:sp>
        <p:nvSpPr>
          <p:cNvPr id="9" name="Téglalap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gyenes összekötő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Egyenes összekötő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Egyenes összekötő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Téglalap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Ellipszis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Ellipszis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Ellipszis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Ellipszis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Ellipszis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Egyenes összekötő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9" name="Tartalom helye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11" name="Tartalom helye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3" name="Tartalom helye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12" name="Szöveg helye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4" name="Szöveg helye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6" name="Dátum helye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8" name="Egyenes összekötő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églalap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gyenes összekötő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Ellipszis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Tartalom helye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21" name="Dátum helye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3" name="Élőláb helye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Ellipszis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10" name="Egyenes összekötő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Téglalap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Egyenes összekötő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Egyenes összekötő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Egyenes összekötő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átum helye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18" name="Dia számának helye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  <p:sp>
        <p:nvSpPr>
          <p:cNvPr id="21" name="Élőláb helye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Egyenes összekötő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Cím helye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13" name="Szöveg helye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14" name="Dátum helye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7641239D-0856-4224-8356-0A711931028E}" type="datetimeFigureOut">
              <a:rPr lang="hu-HU" smtClean="0"/>
              <a:pPr/>
              <a:t>2019. 03. 11.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hu-HU"/>
          </a:p>
        </p:txBody>
      </p:sp>
      <p:sp>
        <p:nvSpPr>
          <p:cNvPr id="7" name="Egyenes összekötő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Egyenes összekötő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églalap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gyenes összekötő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Ellipszis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Dia számának helye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4349E82-9918-4567-BBE5-939DD430FDB8}" type="slidenum">
              <a:rPr lang="hu-HU" smtClean="0"/>
              <a:pPr/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.png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835696" y="836712"/>
            <a:ext cx="6840760" cy="3384376"/>
          </a:xfrm>
        </p:spPr>
        <p:txBody>
          <a:bodyPr>
            <a:noAutofit/>
          </a:bodyPr>
          <a:lstStyle/>
          <a:p>
            <a:pPr algn="ctr"/>
            <a:r>
              <a:rPr lang="hu-HU" sz="3600" dirty="0" smtClean="0">
                <a:latin typeface="+mn-lt"/>
                <a:cs typeface="Times New Roman" pitchFamily="18" charset="0"/>
              </a:rPr>
              <a:t>építészet –</a:t>
            </a:r>
            <a:br>
              <a:rPr lang="hu-HU" sz="3600" dirty="0" smtClean="0">
                <a:latin typeface="+mn-lt"/>
                <a:cs typeface="Times New Roman" pitchFamily="18" charset="0"/>
              </a:rPr>
            </a:br>
            <a:r>
              <a:rPr lang="hu-HU" sz="3600" dirty="0" smtClean="0">
                <a:latin typeface="+mn-lt"/>
                <a:cs typeface="Times New Roman" pitchFamily="18" charset="0"/>
              </a:rPr>
              <a:t> oktatás – könyvtár</a:t>
            </a:r>
            <a:br>
              <a:rPr lang="hu-HU" sz="3600" dirty="0" smtClean="0">
                <a:latin typeface="+mn-lt"/>
                <a:cs typeface="Times New Roman" pitchFamily="18" charset="0"/>
              </a:rPr>
            </a:br>
            <a:r>
              <a:rPr lang="hu-HU" sz="3600" dirty="0">
                <a:latin typeface="+mn-lt"/>
                <a:cs typeface="Times New Roman" pitchFamily="18" charset="0"/>
              </a:rPr>
              <a:t/>
            </a:r>
            <a:br>
              <a:rPr lang="hu-HU" sz="3600" dirty="0">
                <a:latin typeface="+mn-lt"/>
                <a:cs typeface="Times New Roman" pitchFamily="18" charset="0"/>
              </a:rPr>
            </a:br>
            <a:r>
              <a:rPr lang="hu-HU" sz="3600" dirty="0" err="1" smtClean="0">
                <a:latin typeface="+mn-lt"/>
                <a:cs typeface="Times New Roman" pitchFamily="18" charset="0"/>
              </a:rPr>
              <a:t>bme</a:t>
            </a:r>
            <a:r>
              <a:rPr lang="hu-HU" sz="3600" dirty="0" smtClean="0">
                <a:latin typeface="+mn-lt"/>
                <a:cs typeface="Times New Roman" pitchFamily="18" charset="0"/>
              </a:rPr>
              <a:t> építészettörténeti és műemléki tanszék könyvtára</a:t>
            </a:r>
            <a:endParaRPr lang="hu-HU" sz="3600" dirty="0">
              <a:latin typeface="+mn-lt"/>
              <a:cs typeface="Times New Roman" pitchFamily="18" charset="0"/>
            </a:endParaRP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339752" y="4077072"/>
            <a:ext cx="6172200" cy="2448272"/>
          </a:xfrm>
        </p:spPr>
        <p:txBody>
          <a:bodyPr anchor="b">
            <a:noAutofit/>
          </a:bodyPr>
          <a:lstStyle/>
          <a:p>
            <a:r>
              <a:rPr lang="hu-HU" sz="2000" dirty="0" smtClean="0">
                <a:cs typeface="Times New Roman" pitchFamily="18" charset="0"/>
              </a:rPr>
              <a:t>Szakkönyvtári  Seregszemle</a:t>
            </a:r>
          </a:p>
          <a:p>
            <a:r>
              <a:rPr lang="hu-HU" sz="2000" dirty="0" smtClean="0">
                <a:cs typeface="Times New Roman" pitchFamily="18" charset="0"/>
              </a:rPr>
              <a:t>Központi Statisztikai Hivatal könyvtára</a:t>
            </a:r>
          </a:p>
          <a:p>
            <a:r>
              <a:rPr lang="hu-HU" sz="2000" dirty="0" smtClean="0">
                <a:cs typeface="Times New Roman" pitchFamily="18" charset="0"/>
              </a:rPr>
              <a:t>Budapest, 2019.03.12</a:t>
            </a:r>
            <a:r>
              <a:rPr lang="hu-HU" sz="2400" dirty="0" smtClean="0">
                <a:cs typeface="Times New Roman" pitchFamily="18" charset="0"/>
              </a:rPr>
              <a:t>.</a:t>
            </a:r>
          </a:p>
          <a:p>
            <a:endParaRPr lang="hu-HU" sz="2400" dirty="0" smtClean="0">
              <a:cs typeface="Times New Roman" pitchFamily="18" charset="0"/>
            </a:endParaRPr>
          </a:p>
          <a:p>
            <a:r>
              <a:rPr lang="hu-HU" sz="2400" dirty="0" smtClean="0">
                <a:cs typeface="Times New Roman" pitchFamily="18" charset="0"/>
              </a:rPr>
              <a:t>Kollár Mária</a:t>
            </a: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5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20171013_131947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824536" cy="643271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20171013_13195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4403981" y="2012843"/>
            <a:ext cx="4800533" cy="36004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ép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3059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20160518_111534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332656"/>
            <a:ext cx="4464496" cy="60845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Kép 7" descr="steindl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95935" y="2060848"/>
            <a:ext cx="4666803" cy="414908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3906" y="116632"/>
            <a:ext cx="2648717" cy="96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20171013_13254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340768"/>
            <a:ext cx="6114124" cy="4585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steindl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67944" y="4842346"/>
            <a:ext cx="3395633" cy="202121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" name="Kép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6358" y="116632"/>
            <a:ext cx="2648717" cy="96621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188640"/>
            <a:ext cx="7467600" cy="1143000"/>
          </a:xfrm>
        </p:spPr>
        <p:txBody>
          <a:bodyPr anchor="b"/>
          <a:lstStyle/>
          <a:p>
            <a:r>
              <a:rPr lang="hu-HU" b="1" dirty="0">
                <a:solidFill>
                  <a:srgbClr val="04617B"/>
                </a:solidFill>
                <a:cs typeface="Times New Roman" pitchFamily="18" charset="0"/>
              </a:rPr>
              <a:t>építészettörténet-oktatás</a:t>
            </a:r>
            <a:endParaRPr lang="hu-HU" b="1" dirty="0">
              <a:latin typeface="+mn-lt"/>
            </a:endParaRP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dirty="0" smtClean="0">
                <a:cs typeface="Times New Roman" pitchFamily="18" charset="0"/>
              </a:rPr>
              <a:t>Többszöri átalakulás</a:t>
            </a:r>
          </a:p>
          <a:p>
            <a:pPr>
              <a:buNone/>
            </a:pPr>
            <a:r>
              <a:rPr lang="hu-HU" dirty="0" smtClean="0">
                <a:cs typeface="Times New Roman" pitchFamily="18" charset="0"/>
              </a:rPr>
              <a:t>1945- Rados Jenő, Kardos György, Major Máté</a:t>
            </a:r>
          </a:p>
          <a:p>
            <a:pPr>
              <a:buNone/>
            </a:pPr>
            <a:endParaRPr lang="hu-HU" dirty="0" smtClean="0">
              <a:cs typeface="Times New Roman" pitchFamily="18" charset="0"/>
            </a:endParaRPr>
          </a:p>
          <a:p>
            <a:pPr>
              <a:buNone/>
            </a:pPr>
            <a:r>
              <a:rPr lang="hu-HU" u="sng" dirty="0" smtClean="0">
                <a:cs typeface="Times New Roman" pitchFamily="18" charset="0"/>
              </a:rPr>
              <a:t>Építészettörténeti Tanszék</a:t>
            </a:r>
            <a:r>
              <a:rPr lang="hu-HU" dirty="0" smtClean="0">
                <a:cs typeface="Times New Roman" pitchFamily="18" charset="0"/>
              </a:rPr>
              <a:t> – </a:t>
            </a:r>
          </a:p>
          <a:p>
            <a:pPr>
              <a:buNone/>
            </a:pPr>
            <a:r>
              <a:rPr lang="hu-HU" dirty="0">
                <a:cs typeface="Times New Roman" pitchFamily="18" charset="0"/>
              </a:rPr>
              <a:t>	</a:t>
            </a:r>
            <a:r>
              <a:rPr lang="hu-HU" dirty="0" smtClean="0">
                <a:cs typeface="Times New Roman" pitchFamily="18" charset="0"/>
              </a:rPr>
              <a:t>	</a:t>
            </a:r>
            <a:r>
              <a:rPr lang="hu-HU" u="sng" dirty="0" smtClean="0">
                <a:cs typeface="Times New Roman" pitchFamily="18" charset="0"/>
              </a:rPr>
              <a:t>Építészettörténeti és Elméleti Intézet</a:t>
            </a:r>
            <a:r>
              <a:rPr lang="hu-HU" dirty="0" smtClean="0">
                <a:cs typeface="Times New Roman" pitchFamily="18" charset="0"/>
              </a:rPr>
              <a:t> –</a:t>
            </a:r>
            <a:r>
              <a:rPr lang="hu-HU" u="sng" dirty="0" smtClean="0">
                <a:cs typeface="Times New Roman" pitchFamily="18" charset="0"/>
              </a:rPr>
              <a:t> </a:t>
            </a:r>
          </a:p>
          <a:p>
            <a:pPr>
              <a:buNone/>
            </a:pPr>
            <a:r>
              <a:rPr lang="hu-HU" u="sng" dirty="0" smtClean="0">
                <a:cs typeface="Times New Roman" pitchFamily="18" charset="0"/>
              </a:rPr>
              <a:t>Építészettörténeti és Műemléki Tanszék</a:t>
            </a:r>
            <a:endParaRPr lang="hu-HU" dirty="0" smtClean="0">
              <a:cs typeface="Times New Roman" pitchFamily="18" charset="0"/>
            </a:endParaRPr>
          </a:p>
          <a:p>
            <a:pPr>
              <a:buNone/>
            </a:pPr>
            <a:r>
              <a:rPr lang="hu-HU" dirty="0" smtClean="0">
                <a:cs typeface="Times New Roman" pitchFamily="18" charset="0"/>
              </a:rPr>
              <a:t>1957- Major Máté, </a:t>
            </a:r>
            <a:r>
              <a:rPr lang="hu-HU" dirty="0" err="1" smtClean="0">
                <a:cs typeface="Times New Roman" pitchFamily="18" charset="0"/>
              </a:rPr>
              <a:t>Bonta</a:t>
            </a:r>
            <a:r>
              <a:rPr lang="hu-HU" dirty="0" smtClean="0">
                <a:cs typeface="Times New Roman" pitchFamily="18" charset="0"/>
              </a:rPr>
              <a:t> János, Zádor Mihály, </a:t>
            </a:r>
            <a:r>
              <a:rPr lang="hu-HU" dirty="0" err="1" smtClean="0">
                <a:cs typeface="Times New Roman" pitchFamily="18" charset="0"/>
              </a:rPr>
              <a:t>Istvánfi</a:t>
            </a:r>
            <a:r>
              <a:rPr lang="hu-HU" dirty="0" smtClean="0">
                <a:cs typeface="Times New Roman" pitchFamily="18" charset="0"/>
              </a:rPr>
              <a:t> Gyula, Mezős Tamás, </a:t>
            </a:r>
            <a:r>
              <a:rPr lang="hu-HU" dirty="0" err="1" smtClean="0">
                <a:cs typeface="Times New Roman" pitchFamily="18" charset="0"/>
              </a:rPr>
              <a:t>Krähling</a:t>
            </a:r>
            <a:r>
              <a:rPr lang="hu-HU" dirty="0" smtClean="0">
                <a:cs typeface="Times New Roman" pitchFamily="18" charset="0"/>
              </a:rPr>
              <a:t> János, Kalmár Miklós, </a:t>
            </a:r>
            <a:r>
              <a:rPr lang="hu-HU" dirty="0" err="1" smtClean="0">
                <a:cs typeface="Times New Roman" pitchFamily="18" charset="0"/>
              </a:rPr>
              <a:t>Krähling</a:t>
            </a:r>
            <a:r>
              <a:rPr lang="hu-HU" dirty="0" smtClean="0">
                <a:cs typeface="Times New Roman" pitchFamily="18" charset="0"/>
              </a:rPr>
              <a:t> János </a:t>
            </a: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5072421" cy="5925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Kép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2947020"/>
            <a:ext cx="6444208" cy="3701002"/>
          </a:xfrm>
          <a:prstGeom prst="rect">
            <a:avLst/>
          </a:prstGeom>
        </p:spPr>
      </p:pic>
      <p:pic>
        <p:nvPicPr>
          <p:cNvPr id="8" name="Kép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9" y="67430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3447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7467600" cy="1143000"/>
          </a:xfrm>
        </p:spPr>
        <p:txBody>
          <a:bodyPr anchor="b">
            <a:normAutofit/>
          </a:bodyPr>
          <a:lstStyle/>
          <a:p>
            <a:r>
              <a:rPr lang="hu-HU" sz="2400" b="1" dirty="0" smtClean="0">
                <a:solidFill>
                  <a:srgbClr val="04617B"/>
                </a:solidFill>
              </a:rPr>
              <a:t>ÉMT </a:t>
            </a:r>
            <a:r>
              <a:rPr lang="hu-HU" b="1" dirty="0">
                <a:solidFill>
                  <a:srgbClr val="04617B"/>
                </a:solidFill>
              </a:rPr>
              <a:t>tanszéki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b="1" dirty="0">
                <a:solidFill>
                  <a:srgbClr val="04617B"/>
                </a:solidFill>
              </a:rPr>
              <a:t>jellemzők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395536" y="1556792"/>
            <a:ext cx="7467600" cy="4873752"/>
          </a:xfrm>
        </p:spPr>
        <p:txBody>
          <a:bodyPr/>
          <a:lstStyle/>
          <a:p>
            <a:endParaRPr lang="hu-HU" dirty="0" smtClean="0"/>
          </a:p>
          <a:p>
            <a:pPr>
              <a:buNone/>
            </a:pPr>
            <a:r>
              <a:rPr lang="hu-HU" dirty="0" smtClean="0"/>
              <a:t>Korábbi tanszékek gyűjteményeinek egyesítése </a:t>
            </a:r>
          </a:p>
          <a:p>
            <a:pPr>
              <a:buNone/>
            </a:pPr>
            <a:r>
              <a:rPr lang="hu-HU" dirty="0" smtClean="0"/>
              <a:t>                Az építészképzés, építészettörténet oktatás szempontjából </a:t>
            </a:r>
            <a:r>
              <a:rPr lang="hu-HU" b="1" u="sng" dirty="0" smtClean="0"/>
              <a:t>országosan is egyedi gyűjtemény!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Gyűjteményszervezési szempontok, gyűjtőkör esetében az alapok változatlanok. 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b="1" dirty="0" smtClean="0"/>
              <a:t>	</a:t>
            </a:r>
            <a:endParaRPr lang="hu-HU" dirty="0"/>
          </a:p>
        </p:txBody>
      </p:sp>
      <p:sp>
        <p:nvSpPr>
          <p:cNvPr id="4" name="Jobbra nyíl 3"/>
          <p:cNvSpPr/>
          <p:nvPr/>
        </p:nvSpPr>
        <p:spPr>
          <a:xfrm>
            <a:off x="912640" y="2632224"/>
            <a:ext cx="514548" cy="16541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u-HU"/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198" y="116632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2400" b="1" dirty="0">
                <a:solidFill>
                  <a:srgbClr val="04617B"/>
                </a:solidFill>
              </a:rPr>
              <a:t>ÉMT </a:t>
            </a:r>
            <a:r>
              <a:rPr lang="hu-HU" b="1" dirty="0">
                <a:solidFill>
                  <a:srgbClr val="04617B"/>
                </a:solidFill>
              </a:rPr>
              <a:t>tanszéki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b="1" dirty="0">
                <a:solidFill>
                  <a:srgbClr val="04617B"/>
                </a:solidFill>
              </a:rPr>
              <a:t>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hu-HU" u="sng" dirty="0"/>
              <a:t>Nyilvánosság foka</a:t>
            </a:r>
            <a:r>
              <a:rPr lang="hu-HU" b="1" dirty="0"/>
              <a:t>: korlátozottan nyilvános.</a:t>
            </a:r>
            <a:r>
              <a:rPr lang="hu-HU" dirty="0"/>
              <a:t> 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S</a:t>
            </a:r>
            <a:r>
              <a:rPr lang="hu-HU" b="1" dirty="0" smtClean="0"/>
              <a:t>zakkönyvtári </a:t>
            </a:r>
            <a:r>
              <a:rPr lang="hu-HU" b="1" dirty="0"/>
              <a:t>funkció:</a:t>
            </a:r>
            <a:r>
              <a:rPr lang="hu-HU" dirty="0"/>
              <a:t>  külsősök </a:t>
            </a:r>
            <a:r>
              <a:rPr lang="hu-HU" dirty="0" smtClean="0"/>
              <a:t>számára</a:t>
            </a:r>
          </a:p>
          <a:p>
            <a:pPr>
              <a:buNone/>
            </a:pPr>
            <a:r>
              <a:rPr lang="hu-HU" dirty="0" smtClean="0"/>
              <a:t>helyben </a:t>
            </a:r>
            <a:r>
              <a:rPr lang="hu-HU" dirty="0"/>
              <a:t>használat és a </a:t>
            </a:r>
            <a:r>
              <a:rPr lang="hu-HU" dirty="0" err="1"/>
              <a:t>referensz</a:t>
            </a:r>
            <a:r>
              <a:rPr lang="hu-HU" dirty="0"/>
              <a:t> szolgáltatások </a:t>
            </a:r>
            <a:endParaRPr lang="hu-HU" dirty="0" smtClean="0"/>
          </a:p>
          <a:p>
            <a:pPr>
              <a:buNone/>
            </a:pPr>
            <a:r>
              <a:rPr lang="hu-HU" dirty="0" smtClean="0"/>
              <a:t>elérhetőek.</a:t>
            </a:r>
          </a:p>
          <a:p>
            <a:pPr>
              <a:buNone/>
            </a:pPr>
            <a:endParaRPr lang="hu-HU" dirty="0"/>
          </a:p>
          <a:p>
            <a:pPr>
              <a:buNone/>
            </a:pPr>
            <a:r>
              <a:rPr lang="hu-HU" dirty="0" smtClean="0"/>
              <a:t>Ellentmondás: tanszéki könyvtárnak nem feladata</a:t>
            </a:r>
          </a:p>
          <a:p>
            <a:pPr>
              <a:buNone/>
            </a:pPr>
            <a:r>
              <a:rPr lang="hu-HU" dirty="0" smtClean="0"/>
              <a:t>országos hatókörű szolgáltatás. </a:t>
            </a:r>
            <a:endParaRPr lang="hu-HU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3059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666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7467600" cy="1143000"/>
          </a:xfrm>
        </p:spPr>
        <p:txBody>
          <a:bodyPr>
            <a:normAutofit/>
          </a:bodyPr>
          <a:lstStyle/>
          <a:p>
            <a:r>
              <a:rPr lang="hu-HU" sz="2400" b="1" dirty="0" smtClean="0">
                <a:solidFill>
                  <a:srgbClr val="04617B"/>
                </a:solidFill>
              </a:rPr>
              <a:t>ÉMT</a:t>
            </a:r>
            <a:r>
              <a:rPr lang="hu-HU" b="1" cap="none" dirty="0" smtClean="0">
                <a:solidFill>
                  <a:srgbClr val="04617B"/>
                </a:solidFill>
              </a:rPr>
              <a:t> </a:t>
            </a:r>
            <a:r>
              <a:rPr lang="hu-HU" b="1" dirty="0" smtClean="0">
                <a:solidFill>
                  <a:srgbClr val="04617B"/>
                </a:solidFill>
              </a:rPr>
              <a:t>tanszéki </a:t>
            </a:r>
            <a:r>
              <a:rPr lang="hu-HU" b="1" dirty="0">
                <a:solidFill>
                  <a:srgbClr val="04617B"/>
                </a:solidFill>
              </a:rPr>
              <a:t>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b="1" dirty="0">
                <a:solidFill>
                  <a:srgbClr val="04617B"/>
                </a:solidFill>
              </a:rPr>
              <a:t>jellemzők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67600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u="sng" dirty="0" smtClean="0"/>
              <a:t>Gyűjtőkör:</a:t>
            </a:r>
            <a:r>
              <a:rPr lang="hu-HU" dirty="0" smtClean="0"/>
              <a:t>  egyetemes és magyar építészettörténet, építészetelmélet, műemlékvédelem; határtudományok: történelem, vallás, néprajz, helytörténet, képzőművészet, iparművészet stb.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u="sng" dirty="0" smtClean="0"/>
              <a:t>Állomány:</a:t>
            </a:r>
            <a:r>
              <a:rPr lang="hu-HU" dirty="0" smtClean="0"/>
              <a:t> </a:t>
            </a:r>
            <a:r>
              <a:rPr lang="hu-HU" dirty="0"/>
              <a:t>23 ezer kötet </a:t>
            </a:r>
            <a:br>
              <a:rPr lang="hu-HU" dirty="0"/>
            </a:br>
            <a:r>
              <a:rPr lang="hu-HU" dirty="0"/>
              <a:t>(20 e kötet könyv,  3000 kötet folyóirat</a:t>
            </a:r>
            <a:r>
              <a:rPr lang="hu-HU" dirty="0" smtClean="0"/>
              <a:t>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BME kari és tanszéki könyvtárai között a második legnagyobb gyűjtemény!</a:t>
            </a:r>
            <a:endParaRPr lang="hu-HU" dirty="0"/>
          </a:p>
          <a:p>
            <a:pPr>
              <a:buNone/>
            </a:pPr>
            <a:endParaRPr lang="hu-HU" dirty="0" smtClean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63059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200" b="1" dirty="0">
                <a:solidFill>
                  <a:srgbClr val="04617B"/>
                </a:solidFill>
              </a:rPr>
              <a:t>ÉMT </a:t>
            </a:r>
            <a:r>
              <a:rPr lang="hu-HU" sz="2700" b="1" dirty="0">
                <a:solidFill>
                  <a:srgbClr val="04617B"/>
                </a:solidFill>
              </a:rPr>
              <a:t>tanszéki könyvtár / </a:t>
            </a:r>
            <a:br>
              <a:rPr lang="hu-HU" sz="2700" b="1" dirty="0">
                <a:solidFill>
                  <a:srgbClr val="04617B"/>
                </a:solidFill>
              </a:rPr>
            </a:br>
            <a:r>
              <a:rPr lang="hu-HU" sz="2700" b="1" dirty="0">
                <a:solidFill>
                  <a:srgbClr val="04617B"/>
                </a:solidFill>
              </a:rPr>
              <a:t>jellemzők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/>
          </a:bodyPr>
          <a:lstStyle/>
          <a:p>
            <a:pPr>
              <a:buNone/>
            </a:pPr>
            <a:endParaRPr lang="hu-HU" u="sng" dirty="0" smtClean="0"/>
          </a:p>
          <a:p>
            <a:pPr>
              <a:buNone/>
            </a:pPr>
            <a:r>
              <a:rPr lang="hu-HU" sz="2600" u="sng" dirty="0" smtClean="0"/>
              <a:t>Dokumentumtípusok</a:t>
            </a:r>
            <a:r>
              <a:rPr lang="hu-HU" sz="2600" dirty="0"/>
              <a:t>: könyv, folyóirat, műemlékvédelmi szakmérnöki </a:t>
            </a:r>
            <a:r>
              <a:rPr lang="hu-HU" sz="2600" dirty="0" smtClean="0"/>
              <a:t>szakdolgozatok, muzeális dokumentumok</a:t>
            </a:r>
          </a:p>
          <a:p>
            <a:pPr>
              <a:buNone/>
            </a:pPr>
            <a:r>
              <a:rPr lang="hu-HU" sz="2600" dirty="0" smtClean="0"/>
              <a:t> </a:t>
            </a:r>
          </a:p>
          <a:p>
            <a:pPr>
              <a:buNone/>
            </a:pPr>
            <a:r>
              <a:rPr lang="hu-HU" sz="2600" u="sng" dirty="0" smtClean="0"/>
              <a:t>Nyelv</a:t>
            </a:r>
            <a:r>
              <a:rPr lang="hu-HU" sz="2600" u="sng" dirty="0"/>
              <a:t>:</a:t>
            </a:r>
            <a:r>
              <a:rPr lang="hu-HU" sz="2600" dirty="0"/>
              <a:t> magyar, angol, német, francia, olasz, orosz + kisebb nyelvek </a:t>
            </a:r>
          </a:p>
          <a:p>
            <a:pPr>
              <a:buNone/>
            </a:pPr>
            <a:endParaRPr lang="hu-HU" sz="2600" u="sng" dirty="0" smtClean="0"/>
          </a:p>
          <a:p>
            <a:pPr>
              <a:buNone/>
            </a:pPr>
            <a:r>
              <a:rPr lang="hu-HU" sz="2600" u="sng" dirty="0" smtClean="0"/>
              <a:t>Katalógusok</a:t>
            </a:r>
            <a:r>
              <a:rPr lang="hu-HU" sz="2600" u="sng" dirty="0"/>
              <a:t>:</a:t>
            </a:r>
            <a:r>
              <a:rPr lang="hu-HU" sz="2600" dirty="0"/>
              <a:t>  	</a:t>
            </a:r>
          </a:p>
          <a:p>
            <a:pPr>
              <a:buNone/>
            </a:pPr>
            <a:r>
              <a:rPr lang="hu-HU" sz="2600" dirty="0"/>
              <a:t>Szirén </a:t>
            </a:r>
            <a:r>
              <a:rPr lang="hu-HU" sz="2600" dirty="0" smtClean="0"/>
              <a:t>IKR</a:t>
            </a:r>
            <a:endParaRPr lang="hu-HU" sz="2600" dirty="0"/>
          </a:p>
          <a:p>
            <a:pPr>
              <a:buNone/>
            </a:pPr>
            <a:r>
              <a:rPr lang="hu-HU" sz="2600" dirty="0"/>
              <a:t>BME OMIKK - </a:t>
            </a:r>
            <a:r>
              <a:rPr lang="hu-HU" sz="2600" dirty="0" err="1" smtClean="0"/>
              <a:t>Aleph</a:t>
            </a:r>
            <a:r>
              <a:rPr lang="hu-HU" sz="2600" dirty="0" smtClean="0"/>
              <a:t> </a:t>
            </a:r>
            <a:r>
              <a:rPr lang="hu-HU" sz="2600" dirty="0"/>
              <a:t>/ 2112 rekord </a:t>
            </a:r>
            <a:r>
              <a:rPr lang="hu-HU" sz="2600" dirty="0" smtClean="0"/>
              <a:t>(2017.12.31</a:t>
            </a:r>
            <a:r>
              <a:rPr lang="hu-HU" sz="2600" dirty="0"/>
              <a:t>.)</a:t>
            </a: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122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882352"/>
          </a:xfrm>
        </p:spPr>
        <p:txBody>
          <a:bodyPr>
            <a:normAutofit fontScale="90000"/>
          </a:bodyPr>
          <a:lstStyle/>
          <a:p>
            <a:r>
              <a:rPr lang="hu-HU" sz="2400" b="1" dirty="0">
                <a:solidFill>
                  <a:srgbClr val="04617B"/>
                </a:solidFill>
              </a:rPr>
              <a:t>ÉMT</a:t>
            </a:r>
            <a:r>
              <a:rPr lang="hu-HU" b="1" cap="none" dirty="0">
                <a:solidFill>
                  <a:srgbClr val="04617B"/>
                </a:solidFill>
              </a:rPr>
              <a:t> </a:t>
            </a:r>
            <a:r>
              <a:rPr lang="hu-HU" b="1" dirty="0">
                <a:solidFill>
                  <a:srgbClr val="04617B"/>
                </a:solidFill>
              </a:rPr>
              <a:t>tanszéki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b="1" dirty="0">
                <a:solidFill>
                  <a:srgbClr val="04617B"/>
                </a:solidFill>
              </a:rPr>
              <a:t>jellemzők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196752"/>
            <a:ext cx="7632848" cy="487375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u-HU" u="sng" dirty="0"/>
              <a:t>F</a:t>
            </a:r>
            <a:r>
              <a:rPr lang="hu-HU" u="sng" dirty="0" smtClean="0"/>
              <a:t>eladatok:</a:t>
            </a:r>
          </a:p>
          <a:p>
            <a:pPr>
              <a:buNone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a tanszéki oktatás szakirodalommal való ellátása (oktatók, hallgatók)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kutatástámogatás</a:t>
            </a:r>
            <a:r>
              <a:rPr lang="hu-HU" dirty="0"/>
              <a:t>, </a:t>
            </a:r>
            <a:r>
              <a:rPr lang="hu-HU" dirty="0" smtClean="0"/>
              <a:t>tudásmenedzsment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hallgatói </a:t>
            </a:r>
            <a:r>
              <a:rPr lang="hu-HU" dirty="0"/>
              <a:t>eredményesség </a:t>
            </a:r>
            <a:r>
              <a:rPr lang="hu-HU" dirty="0" smtClean="0"/>
              <a:t>támogatása (tehetséggondozás)</a:t>
            </a:r>
          </a:p>
          <a:p>
            <a:pPr>
              <a:buNone/>
            </a:pPr>
            <a:endParaRPr lang="hu-HU" dirty="0" smtClean="0"/>
          </a:p>
          <a:p>
            <a:pPr>
              <a:buNone/>
            </a:pPr>
            <a:r>
              <a:rPr lang="hu-HU" dirty="0" smtClean="0"/>
              <a:t>A tanszék szerves egységeként kell működnie!</a:t>
            </a:r>
          </a:p>
          <a:p>
            <a:pPr>
              <a:buNone/>
            </a:pPr>
            <a:r>
              <a:rPr lang="hu-HU" dirty="0" smtClean="0"/>
              <a:t>Testreszabott szolgáltatásokat kell nyújtania!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sz="3200" b="1" dirty="0" smtClean="0"/>
              <a:t>a tanszéki könyvtárakról</a:t>
            </a:r>
            <a:endParaRPr lang="hu-HU" sz="32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556792"/>
            <a:ext cx="7457256" cy="4873752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Magyarországi Könyvtárak Adatbázisa</a:t>
            </a:r>
            <a:endParaRPr lang="hu-HU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Országos Könyvtári Statisztika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Országos Dokumentumellátó Rendszer – statisztika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/>
              <a:t>Szakirodalom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>
              <a:latin typeface="+mj-lt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62495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140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T</a:t>
            </a:r>
            <a:r>
              <a:rPr lang="hu-HU" b="1" dirty="0">
                <a:solidFill>
                  <a:srgbClr val="04617B"/>
                </a:solidFill>
              </a:rPr>
              <a:t>anszéki könyvtár </a:t>
            </a:r>
            <a:r>
              <a:rPr lang="hu-HU" b="1" dirty="0" smtClean="0"/>
              <a:t>/ </a:t>
            </a:r>
            <a:br>
              <a:rPr lang="hu-HU" b="1" dirty="0" smtClean="0"/>
            </a:br>
            <a:r>
              <a:rPr lang="hu-HU" b="1" dirty="0" smtClean="0">
                <a:solidFill>
                  <a:srgbClr val="04617B"/>
                </a:solidFill>
              </a:rPr>
              <a:t>használók </a:t>
            </a:r>
            <a:r>
              <a:rPr lang="hu-HU" b="1" dirty="0">
                <a:solidFill>
                  <a:srgbClr val="04617B"/>
                </a:solidFill>
              </a:rPr>
              <a:t>/ használati szokáso</a:t>
            </a:r>
            <a:r>
              <a:rPr lang="hu-HU" dirty="0">
                <a:solidFill>
                  <a:srgbClr val="04617B"/>
                </a:solidFill>
              </a:rPr>
              <a:t>k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hu-HU" u="sng" dirty="0" smtClean="0"/>
              <a:t>Oktatók</a:t>
            </a:r>
            <a:r>
              <a:rPr lang="hu-HU" dirty="0" smtClean="0"/>
              <a:t>:	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kölcsönzés csak néhány napra, órára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tartós használat (oktatott tantárgy, jegyzetírás)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tudományos kutatás – publikálás, műemlékvédelmi tudományos dokumentációk készítése</a:t>
            </a:r>
            <a:br>
              <a:rPr lang="hu-HU" dirty="0" smtClean="0"/>
            </a:br>
            <a:endParaRPr lang="hu-HU" dirty="0" smtClean="0"/>
          </a:p>
          <a:p>
            <a:pPr marL="0" indent="0">
              <a:buNone/>
            </a:pPr>
            <a:r>
              <a:rPr lang="hu-HU" u="sng" dirty="0" smtClean="0"/>
              <a:t>Doktoranduszok: </a:t>
            </a:r>
            <a:endParaRPr lang="hu-HU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speciális kutatási területek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tudományos kutatás – publikálás, műemlékvédelmi tudományos dokumentációk készítése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</a:t>
            </a:r>
            <a:r>
              <a:rPr lang="hu-HU" sz="2400" b="1" dirty="0" smtClean="0">
                <a:solidFill>
                  <a:srgbClr val="04617B"/>
                </a:solidFill>
              </a:rPr>
              <a:t>T</a:t>
            </a:r>
            <a:r>
              <a:rPr lang="hu-HU" b="1" dirty="0" smtClean="0"/>
              <a:t>anszéki </a:t>
            </a:r>
            <a:r>
              <a:rPr lang="hu-HU" b="1" dirty="0" smtClean="0"/>
              <a:t>könyvtár /                     használók / használati szokások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endParaRPr lang="hu-HU" u="sng" dirty="0" smtClean="0"/>
          </a:p>
          <a:p>
            <a:pPr>
              <a:buNone/>
            </a:pPr>
            <a:r>
              <a:rPr lang="hu-HU" u="sng" dirty="0" smtClean="0"/>
              <a:t>Hallgatók:</a:t>
            </a:r>
            <a:endParaRPr lang="hu-HU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Kutatás (komplex tervezés, diplomaterv)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Szakmérnöki képzés (szakdolgozat)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Tudományos Diákköri Konferenciához kutatás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Külföldi hallgatók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pPr>
              <a:buNone/>
            </a:pPr>
            <a:r>
              <a:rPr lang="hu-HU" u="sng" dirty="0" smtClean="0"/>
              <a:t>Külsős olvasók:</a:t>
            </a:r>
            <a:endParaRPr lang="hu-HU" dirty="0" smtClean="0"/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Kutatás</a:t>
            </a:r>
          </a:p>
          <a:p>
            <a:pPr lvl="0">
              <a:buFont typeface="Wingdings" panose="05000000000000000000" pitchFamily="2" charset="2"/>
              <a:buChar char="q"/>
            </a:pPr>
            <a:r>
              <a:rPr lang="hu-HU" dirty="0" smtClean="0"/>
              <a:t>Tudományos publikálás (másolási és közlési céllal)</a:t>
            </a:r>
          </a:p>
          <a:p>
            <a:pPr>
              <a:buNone/>
            </a:pPr>
            <a:r>
              <a:rPr lang="hu-HU" dirty="0" smtClean="0"/>
              <a:t> </a:t>
            </a:r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T</a:t>
            </a:r>
            <a:r>
              <a:rPr lang="hu-HU" b="1" dirty="0">
                <a:solidFill>
                  <a:srgbClr val="04617B"/>
                </a:solidFill>
              </a:rPr>
              <a:t>anszéki könyvtár </a:t>
            </a:r>
            <a:r>
              <a:rPr lang="hu-HU" b="1" dirty="0" smtClean="0">
                <a:solidFill>
                  <a:srgbClr val="04617B"/>
                </a:solidFill>
              </a:rPr>
              <a:t>/ </a:t>
            </a:r>
            <a:r>
              <a:rPr lang="hu-HU" b="1" dirty="0">
                <a:solidFill>
                  <a:srgbClr val="04617B"/>
                </a:solidFill>
              </a:rPr>
              <a:t/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sz="2400" b="1" dirty="0" smtClean="0">
                <a:solidFill>
                  <a:srgbClr val="04617B"/>
                </a:solidFill>
              </a:rPr>
              <a:t>SZOLGÁLTATÁSOK</a:t>
            </a:r>
            <a:endParaRPr lang="hu-HU" sz="2400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Nyitva tartás: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Tanszéki munkatársak számára 9-17 óráig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Hallgatók, külsősök:  3 óra / heti 4 nap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Kölcsönzés</a:t>
            </a:r>
            <a:r>
              <a:rPr lang="hu-HU" dirty="0" smtClean="0"/>
              <a:t> </a:t>
            </a:r>
            <a:r>
              <a:rPr lang="hu-HU" dirty="0"/>
              <a:t>– tanszéki és ÉPK munkatársak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/>
              <a:t>Helyben használat </a:t>
            </a:r>
            <a:r>
              <a:rPr lang="hu-HU" dirty="0"/>
              <a:t>– mindenki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err="1"/>
              <a:t>Referensz</a:t>
            </a:r>
            <a:r>
              <a:rPr lang="hu-HU" u="sng" dirty="0"/>
              <a:t> szolgáltatások </a:t>
            </a:r>
            <a:r>
              <a:rPr lang="hu-HU" dirty="0"/>
              <a:t>– szakirodalom kutatás – különböző mélységben mindenki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/>
              <a:t>Könyvtárközi kölcsönzés </a:t>
            </a:r>
            <a:r>
              <a:rPr lang="hu-HU" dirty="0"/>
              <a:t>– tanszéki munkatársak, </a:t>
            </a:r>
            <a:r>
              <a:rPr lang="hu-HU" dirty="0" smtClean="0"/>
              <a:t>hallgatók</a:t>
            </a:r>
            <a:endParaRPr lang="hu-HU" dirty="0"/>
          </a:p>
          <a:p>
            <a:pPr marL="0" indent="0">
              <a:buNone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9536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T</a:t>
            </a:r>
            <a:r>
              <a:rPr lang="hu-HU" b="1" dirty="0">
                <a:solidFill>
                  <a:srgbClr val="04617B"/>
                </a:solidFill>
              </a:rPr>
              <a:t>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sz="2400" b="1" dirty="0">
                <a:solidFill>
                  <a:srgbClr val="04617B"/>
                </a:solidFill>
              </a:rPr>
              <a:t>SZOLGÁLTATÁSOK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hu-HU" u="sng" dirty="0" smtClean="0"/>
          </a:p>
          <a:p>
            <a:pPr marL="0" indent="0">
              <a:buNone/>
            </a:pPr>
            <a:r>
              <a:rPr lang="hu-HU" u="sng" dirty="0" smtClean="0"/>
              <a:t>Másolatszolgáltatás: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Digitális másolat készítés magáncélra</a:t>
            </a:r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Új szolgáltatás: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Digitális másolat készítés közlési célra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Digitális másolat kérése magáncélra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/>
              <a:t>Digitális másolat kérése közlési célra</a:t>
            </a:r>
          </a:p>
          <a:p>
            <a:pPr>
              <a:buFont typeface="Wingdings" panose="05000000000000000000" pitchFamily="2" charset="2"/>
              <a:buChar char="q"/>
            </a:pPr>
            <a:endParaRPr lang="hu-HU" dirty="0"/>
          </a:p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endParaRPr lang="hu-HU" dirty="0"/>
          </a:p>
          <a:p>
            <a:pPr>
              <a:buFont typeface="Wingdings" panose="05000000000000000000" pitchFamily="2" charset="2"/>
              <a:buChar char="q"/>
            </a:pPr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668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T</a:t>
            </a:r>
            <a:r>
              <a:rPr lang="hu-HU" b="1" dirty="0">
                <a:solidFill>
                  <a:srgbClr val="04617B"/>
                </a:solidFill>
              </a:rPr>
              <a:t>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sz="2400" b="1" dirty="0">
                <a:solidFill>
                  <a:srgbClr val="04617B"/>
                </a:solidFill>
              </a:rPr>
              <a:t>SZOLGÁLTATÁSOK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611560" y="1628800"/>
            <a:ext cx="7467600" cy="4873752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Tanszéki, kari és szakmai rendezvények helyszíne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„Hírlevél” – tanszéki és beiratkozott ÉPK dolgozók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aktuális tanszéki könyvtári információk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más könyvtárakkal kapcsolatos közérdekű információk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új beszerzések / havonta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beérkezett </a:t>
            </a:r>
            <a:r>
              <a:rPr lang="hu-HU" dirty="0"/>
              <a:t>folyóiratok és tartalomjegyzékeik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adatbázishírek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hivatkozások</a:t>
            </a:r>
          </a:p>
          <a:p>
            <a:pPr>
              <a:buFontTx/>
              <a:buChar char="-"/>
            </a:pPr>
            <a:endParaRPr lang="hu-HU" u="sng" dirty="0" smtClean="0"/>
          </a:p>
          <a:p>
            <a:pPr>
              <a:buFontTx/>
              <a:buChar char="-"/>
            </a:pPr>
            <a:endParaRPr lang="hu-HU" u="sng" dirty="0" smtClean="0"/>
          </a:p>
          <a:p>
            <a:pPr>
              <a:buFontTx/>
              <a:buChar char="-"/>
            </a:pPr>
            <a:endParaRPr lang="hu-HU" u="sng" dirty="0" smtClean="0"/>
          </a:p>
          <a:p>
            <a:pPr marL="0" indent="0">
              <a:buNone/>
            </a:pPr>
            <a:endParaRPr lang="hu-HU" u="sng" dirty="0" smtClean="0"/>
          </a:p>
          <a:p>
            <a:pPr marL="0" indent="0">
              <a:buNone/>
            </a:pPr>
            <a:endParaRPr lang="hu-HU" u="sng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2400" b="1" dirty="0">
                <a:solidFill>
                  <a:srgbClr val="04617B"/>
                </a:solidFill>
              </a:rPr>
              <a:t>ÉMT T</a:t>
            </a:r>
            <a:r>
              <a:rPr lang="hu-HU" b="1" dirty="0">
                <a:solidFill>
                  <a:srgbClr val="04617B"/>
                </a:solidFill>
              </a:rPr>
              <a:t>anszéki könyvtár / </a:t>
            </a:r>
            <a:br>
              <a:rPr lang="hu-HU" b="1" dirty="0">
                <a:solidFill>
                  <a:srgbClr val="04617B"/>
                </a:solidFill>
              </a:rPr>
            </a:br>
            <a:r>
              <a:rPr lang="hu-HU" sz="2400" b="1" dirty="0">
                <a:solidFill>
                  <a:srgbClr val="04617B"/>
                </a:solidFill>
              </a:rPr>
              <a:t>SZOLGÁLTATÁSOK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Tanszéki könyvtár </a:t>
            </a:r>
            <a:r>
              <a:rPr lang="hu-HU" u="sng" dirty="0" err="1" smtClean="0"/>
              <a:t>Facebook</a:t>
            </a:r>
            <a:r>
              <a:rPr lang="hu-HU" u="sng" dirty="0" smtClean="0"/>
              <a:t> oldalának működtetése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átvett tartalmak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adatbázis-hírek, közhasznú információk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saját tartalmak: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tanszéki könyvtár hírek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tanszéki események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könyvtári dokumentumok bemutatása stb.</a:t>
            </a:r>
            <a:br>
              <a:rPr lang="hu-HU" dirty="0" smtClean="0"/>
            </a:br>
            <a:endParaRPr lang="hu-HU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/>
              <a:t>Tanszéki </a:t>
            </a:r>
            <a:r>
              <a:rPr lang="hu-HU" u="sng" dirty="0" err="1"/>
              <a:t>Instagram</a:t>
            </a:r>
            <a:r>
              <a:rPr lang="hu-HU" u="sng" dirty="0"/>
              <a:t> oldal adminisztrálása</a:t>
            </a:r>
          </a:p>
          <a:p>
            <a:pPr>
              <a:buFont typeface="Wingdings" panose="05000000000000000000" pitchFamily="2" charset="2"/>
              <a:buChar char="q"/>
            </a:pPr>
            <a:endParaRPr lang="hu-HU" dirty="0" smtClean="0"/>
          </a:p>
          <a:p>
            <a:pPr>
              <a:buFontTx/>
              <a:buChar char="-"/>
            </a:pPr>
            <a:endParaRPr lang="hu-HU" dirty="0"/>
          </a:p>
        </p:txBody>
      </p:sp>
      <p:pic>
        <p:nvPicPr>
          <p:cNvPr id="7" name="Kép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0"/>
            <a:ext cx="7467600" cy="1589038"/>
          </a:xfrm>
        </p:spPr>
        <p:txBody>
          <a:bodyPr>
            <a:normAutofit fontScale="90000"/>
          </a:bodyPr>
          <a:lstStyle/>
          <a:p>
            <a:r>
              <a:rPr lang="hu-HU" sz="2200" b="1" dirty="0">
                <a:solidFill>
                  <a:srgbClr val="04617B"/>
                </a:solidFill>
              </a:rPr>
              <a:t>ÉMT T</a:t>
            </a:r>
            <a:r>
              <a:rPr lang="hu-HU" sz="2700" b="1" dirty="0">
                <a:solidFill>
                  <a:srgbClr val="04617B"/>
                </a:solidFill>
              </a:rPr>
              <a:t>anszéki könyvtár / </a:t>
            </a:r>
            <a:br>
              <a:rPr lang="hu-HU" sz="2700" b="1" dirty="0">
                <a:solidFill>
                  <a:srgbClr val="04617B"/>
                </a:solidFill>
              </a:rPr>
            </a:br>
            <a:r>
              <a:rPr lang="hu-HU" sz="2700" b="1" dirty="0">
                <a:solidFill>
                  <a:srgbClr val="04617B"/>
                </a:solidFill>
              </a:rPr>
              <a:t>gyűjtemény- és szolgáltatásfejlesztési célok, </a:t>
            </a:r>
            <a:r>
              <a:rPr lang="hu-HU" sz="2700" b="1" dirty="0" smtClean="0">
                <a:solidFill>
                  <a:srgbClr val="04617B"/>
                </a:solidFill>
              </a:rPr>
              <a:t>lehetőségek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67544" y="1628800"/>
            <a:ext cx="7467600" cy="487375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u-HU" dirty="0" smtClean="0"/>
          </a:p>
          <a:p>
            <a:pPr marL="0" indent="0">
              <a:buNone/>
            </a:pPr>
            <a:r>
              <a:rPr lang="hu-HU" dirty="0" smtClean="0"/>
              <a:t>TANSZÉKI INFORMÁCIÓ- ÉS TUDÁSTÁR </a:t>
            </a:r>
          </a:p>
          <a:p>
            <a:pPr>
              <a:buFont typeface="Wingdings" panose="05000000000000000000" pitchFamily="2" charset="2"/>
              <a:buChar char="q"/>
            </a:pPr>
            <a:endParaRPr lang="hu-HU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Tanszéki Rajztár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t</a:t>
            </a:r>
            <a:r>
              <a:rPr lang="hu-HU" dirty="0" smtClean="0"/>
              <a:t>ervrajzok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hallgatói felmérési rajzok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/>
              <a:t>f</a:t>
            </a:r>
            <a:r>
              <a:rPr lang="hu-HU" dirty="0" smtClean="0"/>
              <a:t>ényképek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u-HU" dirty="0" smtClean="0"/>
              <a:t>nyomatok</a:t>
            </a:r>
          </a:p>
          <a:p>
            <a:pPr>
              <a:buFont typeface="Wingdings" panose="05000000000000000000" pitchFamily="2" charset="2"/>
              <a:buChar char="§"/>
            </a:pPr>
            <a:endParaRPr lang="hu-HU" dirty="0" smtClean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0"/>
            <a:ext cx="2023805" cy="73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467600" cy="1143000"/>
          </a:xfrm>
        </p:spPr>
        <p:txBody>
          <a:bodyPr>
            <a:normAutofit fontScale="90000"/>
          </a:bodyPr>
          <a:lstStyle/>
          <a:p>
            <a:r>
              <a:rPr lang="hu-HU" sz="2200" b="1" dirty="0">
                <a:solidFill>
                  <a:srgbClr val="04617B"/>
                </a:solidFill>
              </a:rPr>
              <a:t>ÉMT T</a:t>
            </a:r>
            <a:r>
              <a:rPr lang="hu-HU" sz="2700" b="1" dirty="0">
                <a:solidFill>
                  <a:srgbClr val="04617B"/>
                </a:solidFill>
              </a:rPr>
              <a:t>anszéki könyvtár / </a:t>
            </a:r>
            <a:br>
              <a:rPr lang="hu-HU" sz="2700" b="1" dirty="0">
                <a:solidFill>
                  <a:srgbClr val="04617B"/>
                </a:solidFill>
              </a:rPr>
            </a:br>
            <a:r>
              <a:rPr lang="hu-HU" sz="2700" b="1" dirty="0">
                <a:solidFill>
                  <a:srgbClr val="04617B"/>
                </a:solidFill>
              </a:rPr>
              <a:t>gyűjtemény- és szolgáltatásfejlesztési célok, lehetőségek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endParaRPr lang="hu-HU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Hallgatói </a:t>
            </a:r>
            <a:r>
              <a:rPr lang="hu-HU" u="sng" dirty="0"/>
              <a:t>beadott feladatok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/>
              <a:t>Hallgatói </a:t>
            </a:r>
            <a:r>
              <a:rPr lang="hu-HU" u="sng" dirty="0" smtClean="0"/>
              <a:t>felmérések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TDK dolgozatok</a:t>
            </a:r>
            <a:endParaRPr lang="hu-HU" u="sng" dirty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Tudományos dokumentációk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Kéziratok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Irattári anyagok</a:t>
            </a:r>
          </a:p>
          <a:p>
            <a:pPr>
              <a:buFont typeface="Wingdings" panose="05000000000000000000" pitchFamily="2" charset="2"/>
              <a:buChar char="q"/>
            </a:pPr>
            <a:endParaRPr lang="hu-HU" u="sng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Fényképek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u="sng" dirty="0" smtClean="0"/>
              <a:t>Tanszéki diagyűjtemény</a:t>
            </a:r>
          </a:p>
          <a:p>
            <a:pPr marL="0" indent="0">
              <a:buNone/>
            </a:pPr>
            <a:endParaRPr lang="hu-HU" u="sng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0"/>
            <a:ext cx="2023805" cy="7382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994122"/>
          </a:xfrm>
        </p:spPr>
        <p:txBody>
          <a:bodyPr anchor="ctr"/>
          <a:lstStyle/>
          <a:p>
            <a:r>
              <a:rPr lang="hu-HU" b="1" dirty="0" smtClean="0"/>
              <a:t>források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052736"/>
            <a:ext cx="7467600" cy="5421216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anose="05000000000000000000" pitchFamily="2" charset="2"/>
              <a:buChar char="q"/>
            </a:pPr>
            <a:r>
              <a:rPr lang="hu-HU" sz="2100" dirty="0"/>
              <a:t>A felsőoktatási könyvtárak stratégiai fejlesztési irányai 2018-2023 http://ekk.org.hu/sites/default/files/EKFJ_2018_2023a.pdf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sz="2100" dirty="0" err="1" smtClean="0"/>
              <a:t>Krähling</a:t>
            </a:r>
            <a:r>
              <a:rPr lang="hu-HU" sz="2100" dirty="0" smtClean="0"/>
              <a:t> </a:t>
            </a:r>
            <a:r>
              <a:rPr lang="hu-HU" sz="2100" dirty="0"/>
              <a:t>János - Fehér Krisztina - Jobbik Eszter - Kollár Mária : A Műegyetem középkori építéstan tanszékének címjegyzéke - </a:t>
            </a:r>
            <a:r>
              <a:rPr lang="hu-HU" sz="2100" dirty="0" err="1"/>
              <a:t>oktatásmódszertani</a:t>
            </a:r>
            <a:r>
              <a:rPr lang="hu-HU" sz="2100" dirty="0"/>
              <a:t> és könyvtártörténeti adalékok a magyar építészképzés </a:t>
            </a:r>
            <a:r>
              <a:rPr lang="hu-HU" sz="2100" dirty="0" smtClean="0"/>
              <a:t>történetéhez</a:t>
            </a:r>
            <a:r>
              <a:rPr lang="hu-HU" sz="2100" dirty="0"/>
              <a:t>.</a:t>
            </a:r>
            <a:r>
              <a:rPr lang="hu-HU" sz="2100" i="1" dirty="0" smtClean="0"/>
              <a:t> </a:t>
            </a:r>
            <a:br>
              <a:rPr lang="hu-HU" sz="2100" i="1" dirty="0" smtClean="0"/>
            </a:br>
            <a:r>
              <a:rPr lang="hu-HU" sz="2100" i="1" dirty="0" err="1" smtClean="0"/>
              <a:t>Architectura</a:t>
            </a:r>
            <a:r>
              <a:rPr lang="hu-HU" sz="2100" i="1" dirty="0" smtClean="0"/>
              <a:t>	 </a:t>
            </a:r>
            <a:r>
              <a:rPr lang="hu-HU" sz="2100" i="1" dirty="0"/>
              <a:t>Hungariae</a:t>
            </a:r>
            <a:r>
              <a:rPr lang="hu-HU" sz="2100" dirty="0" smtClean="0"/>
              <a:t>, 17 (</a:t>
            </a:r>
            <a:r>
              <a:rPr lang="hu-HU" sz="2100" dirty="0"/>
              <a:t>2018) 2.  </a:t>
            </a:r>
            <a:r>
              <a:rPr lang="hu-HU" sz="2100" dirty="0" smtClean="0"/>
              <a:t>33-159.</a:t>
            </a:r>
            <a:r>
              <a:rPr lang="hu-HU" sz="2100" dirty="0"/>
              <a:t/>
            </a:r>
            <a:br>
              <a:rPr lang="hu-HU" sz="2100" dirty="0"/>
            </a:br>
            <a:r>
              <a:rPr lang="hu-HU" sz="2100" dirty="0"/>
              <a:t>http://real.mtak.hu/id/eprint/85059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sz="2100" dirty="0"/>
              <a:t>Orbán Éva: Kutatók információs igényei az Állatorvos-tudományi Könyvtár felmérése alapján. </a:t>
            </a:r>
            <a:r>
              <a:rPr lang="hu-HU" sz="2100" dirty="0" err="1"/>
              <a:t>In</a:t>
            </a:r>
            <a:r>
              <a:rPr lang="hu-HU" sz="2100" dirty="0"/>
              <a:t>: Buzási </a:t>
            </a:r>
            <a:r>
              <a:rPr lang="hu-HU" sz="2100" dirty="0" smtClean="0"/>
              <a:t>Éva - </a:t>
            </a:r>
            <a:r>
              <a:rPr lang="hu-HU" sz="2100" dirty="0"/>
              <a:t>G. Szabó Sára- Kiss Gábor (szerk.): </a:t>
            </a:r>
            <a:r>
              <a:rPr lang="hu-HU" sz="2100" i="1" dirty="0"/>
              <a:t>Könyvtárak a tudomány és a felsőoktatás szolgálatában : </a:t>
            </a:r>
            <a:r>
              <a:rPr lang="hu-HU" sz="2100" i="1" dirty="0" err="1"/>
              <a:t>tanulmányok.</a:t>
            </a:r>
            <a:r>
              <a:rPr lang="hu-HU" sz="2100" dirty="0" err="1"/>
              <a:t>vári</a:t>
            </a:r>
            <a:r>
              <a:rPr lang="hu-HU" sz="2100" dirty="0"/>
              <a:t> Kaposvár : KE Egy. </a:t>
            </a:r>
            <a:r>
              <a:rPr lang="hu-HU" sz="2100" dirty="0" err="1"/>
              <a:t>Kvt</a:t>
            </a:r>
            <a:r>
              <a:rPr lang="hu-HU" sz="2100" dirty="0"/>
              <a:t>., 2016. 11-18.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sz="2100" spc="-100" dirty="0" smtClean="0"/>
              <a:t>Rózsa Dávid: </a:t>
            </a:r>
            <a:r>
              <a:rPr lang="hu-HU" sz="2100" i="1" spc="-100" dirty="0" smtClean="0"/>
              <a:t>Szakkönyvtárak a holnap határán, </a:t>
            </a:r>
            <a:r>
              <a:rPr lang="hu-HU" sz="2100" spc="-100" dirty="0"/>
              <a:t>Budapest </a:t>
            </a:r>
            <a:r>
              <a:rPr lang="hu-HU" sz="2100" dirty="0"/>
              <a:t>: KSH </a:t>
            </a:r>
            <a:r>
              <a:rPr lang="hu-HU" sz="2100" dirty="0" err="1"/>
              <a:t>Kvt</a:t>
            </a:r>
            <a:r>
              <a:rPr lang="hu-HU" sz="2100" dirty="0"/>
              <a:t>., 2018</a:t>
            </a:r>
            <a:r>
              <a:rPr lang="hu-HU" sz="2100" dirty="0" smtClean="0"/>
              <a:t>.</a:t>
            </a:r>
          </a:p>
          <a:p>
            <a:pPr algn="just">
              <a:buFont typeface="Wingdings" panose="05000000000000000000" pitchFamily="2" charset="2"/>
              <a:buChar char="q"/>
            </a:pPr>
            <a:r>
              <a:rPr lang="hu-HU" sz="2100" dirty="0"/>
              <a:t>Varga Katalin: A szakkönyvár. </a:t>
            </a:r>
            <a:r>
              <a:rPr lang="hu-HU" sz="2100" dirty="0" err="1"/>
              <a:t>In</a:t>
            </a:r>
            <a:r>
              <a:rPr lang="hu-HU" sz="2100" dirty="0"/>
              <a:t>: Horváth Tibor - Papp István (</a:t>
            </a:r>
            <a:r>
              <a:rPr lang="hu-HU" sz="2100" dirty="0" err="1"/>
              <a:t>szerk</a:t>
            </a:r>
            <a:r>
              <a:rPr lang="hu-HU" sz="2100" dirty="0"/>
              <a:t>).: </a:t>
            </a:r>
            <a:r>
              <a:rPr lang="hu-HU" sz="2100" i="1" dirty="0"/>
              <a:t>Könyvtárosok </a:t>
            </a:r>
            <a:r>
              <a:rPr lang="hu-HU" sz="2100" i="1" dirty="0" smtClean="0"/>
              <a:t>kézikönyve III., </a:t>
            </a:r>
            <a:r>
              <a:rPr lang="hu-HU" sz="2100" dirty="0"/>
              <a:t> Budapest : Osiris, </a:t>
            </a:r>
            <a:r>
              <a:rPr lang="hu-HU" sz="2100" dirty="0" smtClean="0"/>
              <a:t>2003. 108-110.</a:t>
            </a:r>
            <a:endParaRPr lang="hu-HU" sz="2100" i="1" dirty="0" smtClean="0"/>
          </a:p>
          <a:p>
            <a:endParaRPr lang="hu-HU" dirty="0"/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741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 anchor="ctr"/>
          <a:lstStyle/>
          <a:p>
            <a:pPr algn="ctr">
              <a:buNone/>
            </a:pPr>
            <a:r>
              <a:rPr lang="hu-HU" sz="3200" b="1" dirty="0" smtClean="0">
                <a:solidFill>
                  <a:schemeClr val="tx2"/>
                </a:solidFill>
              </a:rPr>
              <a:t>KÖSZÖNÖM A FIGYELMET!</a:t>
            </a:r>
            <a:endParaRPr lang="hu-HU" sz="3200" b="1" dirty="0">
              <a:solidFill>
                <a:schemeClr val="tx2"/>
              </a:solidFill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/>
          <a:p>
            <a:r>
              <a:rPr lang="hu-HU" b="1" dirty="0" smtClean="0"/>
              <a:t>Szakkönyvtár – terminológia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hu-HU" dirty="0" smtClean="0"/>
              <a:t>    </a:t>
            </a:r>
            <a:r>
              <a:rPr lang="hu-HU" sz="2200" dirty="0" smtClean="0"/>
              <a:t>A szakkönyvtár  </a:t>
            </a:r>
            <a:r>
              <a:rPr lang="hu-HU" sz="2200" dirty="0"/>
              <a:t>feladata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u-HU" sz="2200" dirty="0"/>
              <a:t>valamely </a:t>
            </a:r>
            <a:r>
              <a:rPr lang="hu-HU" sz="2200" u="sng" dirty="0"/>
              <a:t>tudományterület vagy </a:t>
            </a:r>
            <a:r>
              <a:rPr lang="hu-HU" sz="2200" u="sng" dirty="0" smtClean="0"/>
              <a:t>ismeretág</a:t>
            </a:r>
            <a:r>
              <a:rPr lang="hu-HU" sz="2200" dirty="0" smtClean="0"/>
              <a:t>	 </a:t>
            </a:r>
            <a:r>
              <a:rPr lang="hu-HU" sz="2200" dirty="0"/>
              <a:t>tartalmának, </a:t>
            </a:r>
            <a:r>
              <a:rPr lang="hu-HU" sz="2200" dirty="0" smtClean="0"/>
              <a:t>reprezentációja</a:t>
            </a:r>
            <a:endParaRPr lang="hu-HU" sz="2200" u="sng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u-HU" sz="2200" u="sng" dirty="0" smtClean="0"/>
              <a:t>dokumentumtipológiailag </a:t>
            </a:r>
            <a:r>
              <a:rPr lang="hu-HU" sz="2200" u="sng" dirty="0"/>
              <a:t>nem kötött </a:t>
            </a:r>
            <a:r>
              <a:rPr lang="hu-HU" sz="2200" dirty="0" smtClean="0"/>
              <a:t>gyűjtése</a:t>
            </a:r>
            <a:endParaRPr lang="hu-HU" sz="2200" dirty="0"/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u-HU" sz="2200" dirty="0" smtClean="0"/>
              <a:t>egy </a:t>
            </a:r>
            <a:r>
              <a:rPr lang="hu-HU" sz="2200" u="sng" dirty="0"/>
              <a:t>körülhatárolható felhasználói kör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u-HU" sz="2200" dirty="0"/>
              <a:t>adott tudományhoz köthető </a:t>
            </a:r>
            <a:r>
              <a:rPr lang="hu-HU" sz="2200" u="sng" dirty="0"/>
              <a:t>szakmai információs igényének teljes, azonnali és pontos kielégítése</a:t>
            </a:r>
            <a:r>
              <a:rPr lang="hu-HU" sz="2200" dirty="0"/>
              <a:t>. </a:t>
            </a:r>
          </a:p>
          <a:p>
            <a:pPr lvl="0" algn="just">
              <a:buFont typeface="Wingdings" panose="05000000000000000000" pitchFamily="2" charset="2"/>
              <a:buChar char="q"/>
            </a:pPr>
            <a:r>
              <a:rPr lang="hu-HU" sz="2200" dirty="0"/>
              <a:t>Minden olyan intézmény, amely a könyvtári rendszer egésze szempontjából szükséges szakkönyvtári feladatok ellátására képes és ezeket vállalja is, és amelynek működése nem idegen a könyvtári intézmény alapvonásaitól, az </a:t>
            </a:r>
            <a:r>
              <a:rPr lang="hu-HU" sz="2200" u="sng" dirty="0"/>
              <a:t>adott feladat szempontjából szakkönyvtárnak </a:t>
            </a:r>
            <a:r>
              <a:rPr lang="hu-HU" sz="2200" u="sng" dirty="0" smtClean="0"/>
              <a:t>tekinthető</a:t>
            </a:r>
            <a:r>
              <a:rPr lang="hu-HU" sz="2200" dirty="0" smtClean="0"/>
              <a:t>.</a:t>
            </a:r>
            <a:endParaRPr lang="hu-HU" sz="2200" dirty="0"/>
          </a:p>
          <a:p>
            <a:endParaRPr lang="hu-HU" dirty="0"/>
          </a:p>
        </p:txBody>
      </p:sp>
      <p:pic>
        <p:nvPicPr>
          <p:cNvPr id="5" name="Kép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347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33922" y="260648"/>
            <a:ext cx="7467600" cy="1143000"/>
          </a:xfrm>
        </p:spPr>
        <p:txBody>
          <a:bodyPr anchor="b"/>
          <a:lstStyle/>
          <a:p>
            <a:r>
              <a:rPr lang="hu-HU" b="1" dirty="0"/>
              <a:t>építészettörténet-oktatás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200" dirty="0" smtClean="0">
                <a:cs typeface="Times New Roman" pitchFamily="18" charset="0"/>
              </a:rPr>
              <a:t>1870/1871 tanév – Magyar Királyi József Műegyetem</a:t>
            </a:r>
            <a:endParaRPr lang="hu-HU" sz="2200" dirty="0">
              <a:cs typeface="Times New Roman" pitchFamily="18" charset="0"/>
            </a:endParaRPr>
          </a:p>
        </p:txBody>
      </p:sp>
      <p:pic>
        <p:nvPicPr>
          <p:cNvPr id="4" name="Kép 3" descr="hausman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115616" y="2348880"/>
            <a:ext cx="6104212" cy="3924136"/>
          </a:xfrm>
          <a:prstGeom prst="rect">
            <a:avLst/>
          </a:prstGeom>
        </p:spPr>
      </p:pic>
      <p:sp>
        <p:nvSpPr>
          <p:cNvPr id="5" name="Szövegdoboz 4"/>
          <p:cNvSpPr txBox="1"/>
          <p:nvPr/>
        </p:nvSpPr>
        <p:spPr>
          <a:xfrm>
            <a:off x="2123728" y="6237312"/>
            <a:ext cx="482453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u-HU" sz="1400" dirty="0" smtClean="0">
                <a:latin typeface="Times New Roman" pitchFamily="18" charset="0"/>
                <a:cs typeface="Times New Roman" pitchFamily="18" charset="0"/>
              </a:rPr>
              <a:t>Kép forrása: https://www.bme.hu/egyetem-multja-tortenete</a:t>
            </a:r>
            <a:endParaRPr lang="hu-H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Kép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anchor="b"/>
          <a:lstStyle/>
          <a:p>
            <a:r>
              <a:rPr lang="hu-HU" b="1" dirty="0" smtClean="0">
                <a:cs typeface="Times New Roman" pitchFamily="18" charset="0"/>
              </a:rPr>
              <a:t>építészettörténet-oktatás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b="1" u="sng" dirty="0" smtClean="0">
                <a:cs typeface="Times New Roman" pitchFamily="18" charset="0"/>
              </a:rPr>
              <a:t>Műépítészet tanszék</a:t>
            </a:r>
            <a:r>
              <a:rPr lang="hu-HU" b="1" dirty="0" smtClean="0">
                <a:cs typeface="Times New Roman" pitchFamily="18" charset="0"/>
              </a:rPr>
              <a:t> –</a:t>
            </a:r>
          </a:p>
          <a:p>
            <a:pPr>
              <a:buNone/>
            </a:pPr>
            <a:r>
              <a:rPr lang="hu-HU" b="1" dirty="0" smtClean="0">
                <a:cs typeface="Times New Roman" pitchFamily="18" charset="0"/>
              </a:rPr>
              <a:t>			</a:t>
            </a:r>
            <a:r>
              <a:rPr lang="hu-HU" b="1" u="sng" dirty="0" smtClean="0">
                <a:cs typeface="Times New Roman" pitchFamily="18" charset="0"/>
              </a:rPr>
              <a:t>Középkori építéstan </a:t>
            </a:r>
            <a:r>
              <a:rPr lang="hu-HU" b="1" u="sng" dirty="0">
                <a:cs typeface="Times New Roman" pitchFamily="18" charset="0"/>
              </a:rPr>
              <a:t>t</a:t>
            </a:r>
            <a:r>
              <a:rPr lang="hu-HU" b="1" u="sng" dirty="0" smtClean="0">
                <a:cs typeface="Times New Roman" pitchFamily="18" charset="0"/>
              </a:rPr>
              <a:t>anszék  –</a:t>
            </a:r>
          </a:p>
          <a:p>
            <a:pPr>
              <a:buNone/>
            </a:pPr>
            <a:r>
              <a:rPr lang="hu-HU" b="1" u="sng" dirty="0" smtClean="0">
                <a:cs typeface="Times New Roman" pitchFamily="18" charset="0"/>
              </a:rPr>
              <a:t>Középkori építészeti tanszék</a:t>
            </a:r>
          </a:p>
          <a:p>
            <a:pPr>
              <a:buNone/>
            </a:pPr>
            <a:endParaRPr lang="hu-HU" u="sng" dirty="0" smtClean="0">
              <a:cs typeface="Times New Roman" pitchFamily="18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1870- Steindl Imre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1902- Schulek Frigyes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1915- Möller István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1932-1944 Csányi Károly</a:t>
            </a:r>
          </a:p>
          <a:p>
            <a:pPr>
              <a:buNone/>
            </a:pPr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88640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7467600" cy="1143000"/>
          </a:xfrm>
        </p:spPr>
        <p:txBody>
          <a:bodyPr anchor="b"/>
          <a:lstStyle/>
          <a:p>
            <a:r>
              <a:rPr lang="hu-HU" b="1" dirty="0">
                <a:solidFill>
                  <a:srgbClr val="04617B"/>
                </a:solidFill>
                <a:cs typeface="Times New Roman" pitchFamily="18" charset="0"/>
              </a:rPr>
              <a:t>építészettörténet-oktatás</a:t>
            </a:r>
            <a:endParaRPr lang="hu-HU" b="1" dirty="0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hu-HU" b="1" u="sng" dirty="0">
                <a:cs typeface="Times New Roman" pitchFamily="18" charset="0"/>
              </a:rPr>
              <a:t>Száraz-, Mű- és Díszépítészeti </a:t>
            </a:r>
            <a:r>
              <a:rPr lang="hu-HU" b="1" u="sng" dirty="0" smtClean="0">
                <a:cs typeface="Times New Roman" pitchFamily="18" charset="0"/>
              </a:rPr>
              <a:t>Tanszék</a:t>
            </a:r>
            <a:r>
              <a:rPr lang="hu-HU" b="1" dirty="0" smtClean="0">
                <a:cs typeface="Times New Roman" pitchFamily="18" charset="0"/>
              </a:rPr>
              <a:t> –</a:t>
            </a:r>
            <a:r>
              <a:rPr lang="hu-HU" b="1" u="sng" dirty="0">
                <a:cs typeface="Times New Roman" pitchFamily="18" charset="0"/>
              </a:rPr>
              <a:t/>
            </a:r>
            <a:br>
              <a:rPr lang="hu-HU" b="1" u="sng" dirty="0">
                <a:cs typeface="Times New Roman" pitchFamily="18" charset="0"/>
              </a:rPr>
            </a:br>
            <a:r>
              <a:rPr lang="hu-HU" b="1" dirty="0" smtClean="0">
                <a:cs typeface="Times New Roman" pitchFamily="18" charset="0"/>
              </a:rPr>
              <a:t>			</a:t>
            </a:r>
            <a:r>
              <a:rPr lang="hu-HU" b="1" u="sng" dirty="0" smtClean="0">
                <a:cs typeface="Times New Roman" pitchFamily="18" charset="0"/>
              </a:rPr>
              <a:t>Újkori </a:t>
            </a:r>
            <a:r>
              <a:rPr lang="hu-HU" b="1" u="sng" dirty="0">
                <a:cs typeface="Times New Roman" pitchFamily="18" charset="0"/>
              </a:rPr>
              <a:t>Építéstani Tanszék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1872- Hauszmann Alajos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1913- </a:t>
            </a:r>
            <a:r>
              <a:rPr lang="hu-HU" dirty="0" err="1" smtClean="0">
                <a:cs typeface="Times New Roman" pitchFamily="18" charset="0"/>
              </a:rPr>
              <a:t>Hültl</a:t>
            </a:r>
            <a:r>
              <a:rPr lang="hu-HU" dirty="0" smtClean="0">
                <a:cs typeface="Times New Roman" pitchFamily="18" charset="0"/>
              </a:rPr>
              <a:t> Dezső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1940- Friedrich Loránd</a:t>
            </a:r>
          </a:p>
          <a:p>
            <a:endParaRPr lang="hu-HU" dirty="0" smtClean="0">
              <a:cs typeface="Times New Roman" pitchFamily="18" charset="0"/>
            </a:endParaRPr>
          </a:p>
          <a:p>
            <a:pPr>
              <a:buNone/>
            </a:pPr>
            <a:r>
              <a:rPr lang="hu-HU" b="1" u="sng" dirty="0">
                <a:cs typeface="Times New Roman" pitchFamily="18" charset="0"/>
              </a:rPr>
              <a:t>Ókori  Építészeti Tanszék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1887- </a:t>
            </a:r>
            <a:r>
              <a:rPr lang="hu-HU" dirty="0" err="1" smtClean="0">
                <a:cs typeface="Times New Roman" pitchFamily="18" charset="0"/>
              </a:rPr>
              <a:t>Cziegler</a:t>
            </a:r>
            <a:r>
              <a:rPr lang="hu-HU" dirty="0" smtClean="0">
                <a:cs typeface="Times New Roman" pitchFamily="18" charset="0"/>
              </a:rPr>
              <a:t> Győző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1905- Nagy Virgil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hu-HU" dirty="0" smtClean="0">
                <a:cs typeface="Times New Roman" pitchFamily="18" charset="0"/>
              </a:rPr>
              <a:t>1923- </a:t>
            </a:r>
            <a:r>
              <a:rPr lang="hu-HU" dirty="0" err="1" smtClean="0">
                <a:cs typeface="Times New Roman" pitchFamily="18" charset="0"/>
              </a:rPr>
              <a:t>Wälder</a:t>
            </a:r>
            <a:r>
              <a:rPr lang="hu-HU" dirty="0" smtClean="0">
                <a:cs typeface="Times New Roman" pitchFamily="18" charset="0"/>
              </a:rPr>
              <a:t> Gyula</a:t>
            </a:r>
          </a:p>
          <a:p>
            <a:pPr>
              <a:buNone/>
            </a:pPr>
            <a:endParaRPr lang="hu-HU" dirty="0" smtClean="0"/>
          </a:p>
          <a:p>
            <a:endParaRPr lang="hu-HU" dirty="0" smtClean="0">
              <a:latin typeface="Times New Roman" pitchFamily="18" charset="0"/>
              <a:cs typeface="Times New Roman" pitchFamily="18" charset="0"/>
            </a:endParaRPr>
          </a:p>
          <a:p>
            <a:endParaRPr lang="hu-H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Kép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52534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 dirty="0"/>
          </a:p>
        </p:txBody>
      </p:sp>
      <p:pic>
        <p:nvPicPr>
          <p:cNvPr id="4" name="Tartalom helye 3" descr="ókori.jpg"/>
          <p:cNvPicPr>
            <a:picLocks noGrp="1" noChangeAspect="1"/>
          </p:cNvPicPr>
          <p:nvPr>
            <p:ph sz="quarter" idx="1"/>
          </p:nvPr>
        </p:nvPicPr>
        <p:blipFill>
          <a:blip r:embed="rId3" cstate="print"/>
          <a:stretch>
            <a:fillRect/>
          </a:stretch>
        </p:blipFill>
        <p:spPr>
          <a:xfrm>
            <a:off x="534992" y="260648"/>
            <a:ext cx="4163314" cy="554389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ókori 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635896" y="4005064"/>
            <a:ext cx="3798714" cy="23771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Kép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686" y="22785"/>
            <a:ext cx="2383845" cy="8695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ókori2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323528" y="260648"/>
            <a:ext cx="4752528" cy="63284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Kép 4" descr="kause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645024"/>
            <a:ext cx="4025900" cy="226695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6" name="Kép 5" descr="ókor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260648"/>
            <a:ext cx="2229664" cy="30963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u-HU"/>
          </a:p>
        </p:txBody>
      </p:sp>
      <p:pic>
        <p:nvPicPr>
          <p:cNvPr id="4" name="Tartalom helye 3" descr="20171013_131653.jp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4932040" y="260648"/>
            <a:ext cx="3491203" cy="4873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Kép 5" descr="20171013_13084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-414427" y="926595"/>
            <a:ext cx="5903640" cy="4427730"/>
          </a:xfrm>
          <a:prstGeom prst="rect">
            <a:avLst/>
          </a:prstGeom>
        </p:spPr>
      </p:pic>
      <p:pic>
        <p:nvPicPr>
          <p:cNvPr id="7" name="Kép 6" descr="középkori pecsé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051720" y="4293096"/>
            <a:ext cx="3962789" cy="2341986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oggia">
  <a:themeElements>
    <a:clrScheme name="Áramlás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Loggi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oggi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2768</TotalTime>
  <Words>508</Words>
  <Application>Microsoft Office PowerPoint</Application>
  <PresentationFormat>Diavetítés a képernyőre (4:3 oldalarány)</PresentationFormat>
  <Paragraphs>191</Paragraphs>
  <Slides>29</Slides>
  <Notes>5</Notes>
  <HiddenSlides>0</HiddenSlides>
  <MMClips>0</MMClips>
  <ScaleCrop>false</ScaleCrop>
  <HeadingPairs>
    <vt:vector size="4" baseType="variant">
      <vt:variant>
        <vt:lpstr>Téma</vt:lpstr>
      </vt:variant>
      <vt:variant>
        <vt:i4>1</vt:i4>
      </vt:variant>
      <vt:variant>
        <vt:lpstr>Diacímek</vt:lpstr>
      </vt:variant>
      <vt:variant>
        <vt:i4>29</vt:i4>
      </vt:variant>
    </vt:vector>
  </HeadingPairs>
  <TitlesOfParts>
    <vt:vector size="30" baseType="lpstr">
      <vt:lpstr>Loggia</vt:lpstr>
      <vt:lpstr>építészet –  oktatás – könyvtár  bme építészettörténeti és műemléki tanszék könyvtára</vt:lpstr>
      <vt:lpstr>a tanszéki könyvtárakról</vt:lpstr>
      <vt:lpstr>Szakkönyvtár – terminológia</vt:lpstr>
      <vt:lpstr>építészettörténet-oktatás</vt:lpstr>
      <vt:lpstr>építészettörténet-oktatás</vt:lpstr>
      <vt:lpstr>építészettörténet-oktatás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építészettörténet-oktatás</vt:lpstr>
      <vt:lpstr>PowerPoint bemutató</vt:lpstr>
      <vt:lpstr>ÉMT tanszéki könyvtár /  jellemzők</vt:lpstr>
      <vt:lpstr>ÉMT tanszéki könyvtár /  jellemzők</vt:lpstr>
      <vt:lpstr>ÉMT tanszéki könyvtár /  jellemzők</vt:lpstr>
      <vt:lpstr>ÉMT tanszéki könyvtár /  jellemzők</vt:lpstr>
      <vt:lpstr>ÉMT tanszéki könyvtár /  jellemzők</vt:lpstr>
      <vt:lpstr>ÉMT Tanszéki könyvtár /  használók / használati szokások</vt:lpstr>
      <vt:lpstr>ÉMT Tanszéki könyvtár /                     használók / használati szokások</vt:lpstr>
      <vt:lpstr>ÉMT Tanszéki könyvtár /  SZOLGÁLTATÁSOK</vt:lpstr>
      <vt:lpstr>ÉMT Tanszéki könyvtár /  SZOLGÁLTATÁSOK</vt:lpstr>
      <vt:lpstr>ÉMT Tanszéki könyvtár /  SZOLGÁLTATÁSOK</vt:lpstr>
      <vt:lpstr>ÉMT Tanszéki könyvtár /  SZOLGÁLTATÁSOK</vt:lpstr>
      <vt:lpstr>ÉMT Tanszéki könyvtár /  gyűjtemény- és szolgáltatásfejlesztési célok, lehetőségek</vt:lpstr>
      <vt:lpstr>ÉMT Tanszéki könyvtár /  gyűjtemény- és szolgáltatásfejlesztési célok, lehetőségek</vt:lpstr>
      <vt:lpstr>források</vt:lpstr>
      <vt:lpstr>PowerPoint bemutató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1. dia</dc:title>
  <dc:creator>Mérien</dc:creator>
  <cp:lastModifiedBy>Microsoft</cp:lastModifiedBy>
  <cp:revision>199</cp:revision>
  <dcterms:created xsi:type="dcterms:W3CDTF">2017-10-14T18:21:15Z</dcterms:created>
  <dcterms:modified xsi:type="dcterms:W3CDTF">2019-03-11T20:08:30Z</dcterms:modified>
</cp:coreProperties>
</file>