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1"/>
  </p:notesMasterIdLst>
  <p:handoutMasterIdLst>
    <p:handoutMasterId r:id="rId32"/>
  </p:handoutMasterIdLst>
  <p:sldIdLst>
    <p:sldId id="256" r:id="rId2"/>
    <p:sldId id="298" r:id="rId3"/>
    <p:sldId id="300" r:id="rId4"/>
    <p:sldId id="257" r:id="rId5"/>
    <p:sldId id="258" r:id="rId6"/>
    <p:sldId id="259" r:id="rId7"/>
    <p:sldId id="262" r:id="rId8"/>
    <p:sldId id="263" r:id="rId9"/>
    <p:sldId id="264" r:id="rId10"/>
    <p:sldId id="267" r:id="rId11"/>
    <p:sldId id="265" r:id="rId12"/>
    <p:sldId id="266" r:id="rId13"/>
    <p:sldId id="260" r:id="rId14"/>
    <p:sldId id="301" r:id="rId15"/>
    <p:sldId id="261" r:id="rId16"/>
    <p:sldId id="302" r:id="rId17"/>
    <p:sldId id="271" r:id="rId18"/>
    <p:sldId id="305" r:id="rId19"/>
    <p:sldId id="272" r:id="rId20"/>
    <p:sldId id="273" r:id="rId21"/>
    <p:sldId id="274" r:id="rId22"/>
    <p:sldId id="304" r:id="rId23"/>
    <p:sldId id="303" r:id="rId24"/>
    <p:sldId id="275" r:id="rId25"/>
    <p:sldId id="276" r:id="rId26"/>
    <p:sldId id="278" r:id="rId27"/>
    <p:sldId id="284" r:id="rId28"/>
    <p:sldId id="299" r:id="rId29"/>
    <p:sldId id="297" r:id="rId30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6" autoAdjust="0"/>
  </p:normalViewPr>
  <p:slideViewPr>
    <p:cSldViewPr>
      <p:cViewPr>
        <p:scale>
          <a:sx n="66" d="100"/>
          <a:sy n="66" d="100"/>
        </p:scale>
        <p:origin x="-1506" y="-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5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189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75ECA9-3FFA-4F4E-8A77-0BDC4FE63E84}" type="datetimeFigureOut">
              <a:rPr lang="hu-HU" smtClean="0"/>
              <a:t>2019. 03. 11.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6856AC-0931-4F5C-A4E8-2F34A3F0B6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730205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2C93E-E7B3-49AB-9F0C-E12ADC7835FA}" type="datetimeFigureOut">
              <a:rPr lang="hu-HU" smtClean="0"/>
              <a:t>2019. 03. 11.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Ötödik szint</a:t>
            </a:r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F472E0-3C5E-4590-BFCC-5D2F7264801C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02013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472E0-3C5E-4590-BFCC-5D2F7264801C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78460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472E0-3C5E-4590-BFCC-5D2F7264801C}" type="slidenum">
              <a:rPr lang="hu-HU" smtClean="0"/>
              <a:t>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284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472E0-3C5E-4590-BFCC-5D2F7264801C}" type="slidenum">
              <a:rPr lang="hu-HU" smtClean="0"/>
              <a:t>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02991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472E0-3C5E-4590-BFCC-5D2F7264801C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69220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472E0-3C5E-4590-BFCC-5D2F7264801C}" type="slidenum">
              <a:rPr lang="hu-HU" smtClean="0"/>
              <a:t>7</a:t>
            </a:fld>
            <a:endParaRPr lang="hu-HU" dirty="0"/>
          </a:p>
        </p:txBody>
      </p:sp>
      <p:sp>
        <p:nvSpPr>
          <p:cNvPr id="5" name="Diakép helye 1"/>
          <p:cNvSpPr txBox="1">
            <a:spLocks noRot="1" noChangeAspect="1"/>
          </p:cNvSpPr>
          <p:nvPr/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</p:spTree>
    <p:extLst>
      <p:ext uri="{BB962C8B-B14F-4D97-AF65-F5344CB8AC3E}">
        <p14:creationId xmlns:p14="http://schemas.microsoft.com/office/powerpoint/2010/main" val="2713589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641239D-0856-4224-8356-0A711931028E}" type="datetimeFigureOut">
              <a:rPr lang="hu-HU" smtClean="0"/>
              <a:pPr/>
              <a:t>2019. 03. 11.</a:t>
            </a:fld>
            <a:endParaRPr lang="hu-HU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hu-HU"/>
          </a:p>
        </p:txBody>
      </p:sp>
      <p:sp>
        <p:nvSpPr>
          <p:cNvPr id="10" name="Téglalap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églalap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Téglalap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Téglalap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Egyenes összekötő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Egyenes összekötő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Egyenes összekötő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Egyenes összekötő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Egyenes összekötő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Téglalap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zis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zis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zis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zis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zis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239D-0856-4224-8356-0A711931028E}" type="datetimeFigureOut">
              <a:rPr lang="hu-HU" smtClean="0"/>
              <a:pPr/>
              <a:t>2019. 03. 11.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239D-0856-4224-8356-0A711931028E}" type="datetimeFigureOut">
              <a:rPr lang="hu-HU" smtClean="0"/>
              <a:pPr/>
              <a:t>2019. 03. 11.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8" name="Tartalom helye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641239D-0856-4224-8356-0A711931028E}" type="datetimeFigureOut">
              <a:rPr lang="hu-HU" smtClean="0"/>
              <a:pPr/>
              <a:t>2019. 03. 11.</a:t>
            </a:fld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641239D-0856-4224-8356-0A711931028E}" type="datetimeFigureOut">
              <a:rPr lang="hu-HU" smtClean="0"/>
              <a:pPr/>
              <a:t>2019. 03. 11.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hu-HU"/>
          </a:p>
        </p:txBody>
      </p:sp>
      <p:sp>
        <p:nvSpPr>
          <p:cNvPr id="9" name="Téglalap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Téglalap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Téglalap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églalap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gyenes összekötő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gyenes összekötő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Egyenes összekötő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Egyenes összekötő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Egyenes összekötő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Téglalap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zis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zis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zis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zis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zis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gyenes összekötő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239D-0856-4224-8356-0A711931028E}" type="datetimeFigureOut">
              <a:rPr lang="hu-HU" smtClean="0"/>
              <a:pPr/>
              <a:t>2019. 03. 11.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Tartalom helye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239D-0856-4224-8356-0A711931028E}" type="datetimeFigureOut">
              <a:rPr lang="hu-HU" smtClean="0"/>
              <a:pPr/>
              <a:t>2019. 03. 11.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3" name="Tartalom helye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2" name="Szöveg hely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4" name="Szöveg hely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641239D-0856-4224-8356-0A711931028E}" type="datetimeFigureOut">
              <a:rPr lang="hu-HU" smtClean="0"/>
              <a:pPr/>
              <a:t>2019. 03. 11.</a:t>
            </a:fld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239D-0856-4224-8356-0A711931028E}" type="datetimeFigureOut">
              <a:rPr lang="hu-HU" smtClean="0"/>
              <a:pPr/>
              <a:t>2019. 03. 11.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gyenes összekötő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8" name="Egyenes összekötő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églalap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gyenes összekötő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zis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Tartalom helye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1" name="Dátum hely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641239D-0856-4224-8356-0A711931028E}" type="datetimeFigureOut">
              <a:rPr lang="hu-HU" smtClean="0"/>
              <a:pPr/>
              <a:t>2019. 03. 11.</a:t>
            </a:fld>
            <a:endParaRPr lang="hu-HU"/>
          </a:p>
        </p:txBody>
      </p:sp>
      <p:sp>
        <p:nvSpPr>
          <p:cNvPr id="22" name="Dia számának hely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3" name="Élőláb hely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zis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0" name="Egyenes összekötő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Téglalap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gyenes összekötő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Egyenes összekötő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Egyenes összekötő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átum hely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641239D-0856-4224-8356-0A711931028E}" type="datetimeFigureOut">
              <a:rPr lang="hu-HU" smtClean="0"/>
              <a:pPr/>
              <a:t>2019. 03. 11.</a:t>
            </a:fld>
            <a:endParaRPr lang="hu-HU"/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1" name="Élőláb hely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gyenes összekötő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641239D-0856-4224-8356-0A711931028E}" type="datetimeFigureOut">
              <a:rPr lang="hu-HU" smtClean="0"/>
              <a:pPr/>
              <a:t>2019. 03. 11.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églalap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zis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835696" y="836712"/>
            <a:ext cx="6840760" cy="3384376"/>
          </a:xfrm>
        </p:spPr>
        <p:txBody>
          <a:bodyPr>
            <a:noAutofit/>
          </a:bodyPr>
          <a:lstStyle/>
          <a:p>
            <a:pPr algn="ctr"/>
            <a:r>
              <a:rPr lang="hu-HU" sz="3600" dirty="0" smtClean="0">
                <a:latin typeface="+mn-lt"/>
                <a:cs typeface="Times New Roman" pitchFamily="18" charset="0"/>
              </a:rPr>
              <a:t>építészet –</a:t>
            </a:r>
            <a:br>
              <a:rPr lang="hu-HU" sz="3600" dirty="0" smtClean="0">
                <a:latin typeface="+mn-lt"/>
                <a:cs typeface="Times New Roman" pitchFamily="18" charset="0"/>
              </a:rPr>
            </a:br>
            <a:r>
              <a:rPr lang="hu-HU" sz="3600" dirty="0" smtClean="0">
                <a:latin typeface="+mn-lt"/>
                <a:cs typeface="Times New Roman" pitchFamily="18" charset="0"/>
              </a:rPr>
              <a:t> oktatás – könyvtár</a:t>
            </a:r>
            <a:br>
              <a:rPr lang="hu-HU" sz="3600" dirty="0" smtClean="0">
                <a:latin typeface="+mn-lt"/>
                <a:cs typeface="Times New Roman" pitchFamily="18" charset="0"/>
              </a:rPr>
            </a:br>
            <a:r>
              <a:rPr lang="hu-HU" sz="3600" dirty="0">
                <a:latin typeface="+mn-lt"/>
                <a:cs typeface="Times New Roman" pitchFamily="18" charset="0"/>
              </a:rPr>
              <a:t/>
            </a:r>
            <a:br>
              <a:rPr lang="hu-HU" sz="3600" dirty="0">
                <a:latin typeface="+mn-lt"/>
                <a:cs typeface="Times New Roman" pitchFamily="18" charset="0"/>
              </a:rPr>
            </a:br>
            <a:r>
              <a:rPr lang="hu-HU" sz="3600" dirty="0" err="1" smtClean="0">
                <a:latin typeface="+mn-lt"/>
                <a:cs typeface="Times New Roman" pitchFamily="18" charset="0"/>
              </a:rPr>
              <a:t>bme</a:t>
            </a:r>
            <a:r>
              <a:rPr lang="hu-HU" sz="3600" dirty="0" smtClean="0">
                <a:latin typeface="+mn-lt"/>
                <a:cs typeface="Times New Roman" pitchFamily="18" charset="0"/>
              </a:rPr>
              <a:t> építészettörténeti és műemléki tanszék könyvtára</a:t>
            </a:r>
            <a:endParaRPr lang="hu-HU" sz="3600" dirty="0">
              <a:latin typeface="+mn-lt"/>
              <a:cs typeface="Times New Roman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339752" y="4077072"/>
            <a:ext cx="6172200" cy="2448272"/>
          </a:xfrm>
        </p:spPr>
        <p:txBody>
          <a:bodyPr anchor="b">
            <a:noAutofit/>
          </a:bodyPr>
          <a:lstStyle/>
          <a:p>
            <a:r>
              <a:rPr lang="hu-HU" sz="2000" dirty="0" smtClean="0">
                <a:cs typeface="Times New Roman" pitchFamily="18" charset="0"/>
              </a:rPr>
              <a:t>Szakkönyvtári  Seregszemle</a:t>
            </a:r>
          </a:p>
          <a:p>
            <a:r>
              <a:rPr lang="hu-HU" sz="2000" dirty="0" smtClean="0">
                <a:cs typeface="Times New Roman" pitchFamily="18" charset="0"/>
              </a:rPr>
              <a:t>Központi Statisztikai Hivatal könyvtára</a:t>
            </a:r>
          </a:p>
          <a:p>
            <a:r>
              <a:rPr lang="hu-HU" sz="2000" dirty="0" smtClean="0">
                <a:cs typeface="Times New Roman" pitchFamily="18" charset="0"/>
              </a:rPr>
              <a:t>Budapest, 2019.03.12</a:t>
            </a:r>
            <a:r>
              <a:rPr lang="hu-HU" sz="2400" dirty="0" smtClean="0">
                <a:cs typeface="Times New Roman" pitchFamily="18" charset="0"/>
              </a:rPr>
              <a:t>.</a:t>
            </a:r>
          </a:p>
          <a:p>
            <a:endParaRPr lang="hu-HU" sz="2400" dirty="0" smtClean="0">
              <a:cs typeface="Times New Roman" pitchFamily="18" charset="0"/>
            </a:endParaRPr>
          </a:p>
          <a:p>
            <a:r>
              <a:rPr lang="hu-HU" sz="2400" dirty="0" smtClean="0">
                <a:cs typeface="Times New Roman" pitchFamily="18" charset="0"/>
              </a:rPr>
              <a:t>Kollár Mária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5" y="52534"/>
            <a:ext cx="2383845" cy="869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Tartalom helye 3" descr="20171013_13194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260648"/>
            <a:ext cx="4824536" cy="64327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Kép 4" descr="20171013_1319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403981" y="2012843"/>
            <a:ext cx="4800533" cy="3600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63059"/>
            <a:ext cx="2383845" cy="869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Tartalom helye 3" descr="20160518_11153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332656"/>
            <a:ext cx="4464496" cy="6084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Kép 7" descr="steindl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5" y="2060848"/>
            <a:ext cx="4666803" cy="41490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906" y="116632"/>
            <a:ext cx="2648717" cy="966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Tartalom helye 3" descr="20171013_13254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340768"/>
            <a:ext cx="6114124" cy="45855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Kép 4" descr="steindl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4842346"/>
            <a:ext cx="3395633" cy="20212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358" y="116632"/>
            <a:ext cx="2648717" cy="966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467600" cy="1143000"/>
          </a:xfrm>
        </p:spPr>
        <p:txBody>
          <a:bodyPr anchor="b"/>
          <a:lstStyle/>
          <a:p>
            <a:r>
              <a:rPr lang="hu-HU" b="1" dirty="0">
                <a:solidFill>
                  <a:srgbClr val="04617B"/>
                </a:solidFill>
                <a:cs typeface="Times New Roman" pitchFamily="18" charset="0"/>
              </a:rPr>
              <a:t>építészettörténet-oktatás</a:t>
            </a:r>
            <a:endParaRPr lang="hu-HU" b="1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hu-HU" dirty="0" smtClean="0">
                <a:cs typeface="Times New Roman" pitchFamily="18" charset="0"/>
              </a:rPr>
              <a:t>Többszöri átalakulás</a:t>
            </a:r>
          </a:p>
          <a:p>
            <a:pPr>
              <a:buNone/>
            </a:pPr>
            <a:r>
              <a:rPr lang="hu-HU" dirty="0" smtClean="0">
                <a:cs typeface="Times New Roman" pitchFamily="18" charset="0"/>
              </a:rPr>
              <a:t>1945- Rados Jenő, Kardos György, Major Máté</a:t>
            </a:r>
          </a:p>
          <a:p>
            <a:pPr>
              <a:buNone/>
            </a:pPr>
            <a:endParaRPr lang="hu-HU" dirty="0" smtClean="0">
              <a:cs typeface="Times New Roman" pitchFamily="18" charset="0"/>
            </a:endParaRPr>
          </a:p>
          <a:p>
            <a:pPr>
              <a:buNone/>
            </a:pPr>
            <a:r>
              <a:rPr lang="hu-HU" u="sng" dirty="0" smtClean="0">
                <a:cs typeface="Times New Roman" pitchFamily="18" charset="0"/>
              </a:rPr>
              <a:t>Építészettörténeti Tanszék</a:t>
            </a:r>
            <a:r>
              <a:rPr lang="hu-HU" dirty="0" smtClean="0">
                <a:cs typeface="Times New Roman" pitchFamily="18" charset="0"/>
              </a:rPr>
              <a:t> – </a:t>
            </a:r>
          </a:p>
          <a:p>
            <a:pPr>
              <a:buNone/>
            </a:pPr>
            <a:r>
              <a:rPr lang="hu-HU" dirty="0">
                <a:cs typeface="Times New Roman" pitchFamily="18" charset="0"/>
              </a:rPr>
              <a:t>	</a:t>
            </a:r>
            <a:r>
              <a:rPr lang="hu-HU" dirty="0" smtClean="0">
                <a:cs typeface="Times New Roman" pitchFamily="18" charset="0"/>
              </a:rPr>
              <a:t>	</a:t>
            </a:r>
            <a:r>
              <a:rPr lang="hu-HU" u="sng" dirty="0" smtClean="0">
                <a:cs typeface="Times New Roman" pitchFamily="18" charset="0"/>
              </a:rPr>
              <a:t>Építészettörténeti és Elméleti Intézet</a:t>
            </a:r>
            <a:r>
              <a:rPr lang="hu-HU" dirty="0" smtClean="0">
                <a:cs typeface="Times New Roman" pitchFamily="18" charset="0"/>
              </a:rPr>
              <a:t> –</a:t>
            </a:r>
            <a:r>
              <a:rPr lang="hu-HU" u="sng" dirty="0" smtClean="0"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hu-HU" u="sng" dirty="0" smtClean="0">
                <a:cs typeface="Times New Roman" pitchFamily="18" charset="0"/>
              </a:rPr>
              <a:t>Építészettörténeti és Műemléki Tanszék</a:t>
            </a:r>
            <a:endParaRPr lang="hu-HU" dirty="0" smtClean="0">
              <a:cs typeface="Times New Roman" pitchFamily="18" charset="0"/>
            </a:endParaRPr>
          </a:p>
          <a:p>
            <a:pPr>
              <a:buNone/>
            </a:pPr>
            <a:r>
              <a:rPr lang="hu-HU" dirty="0" smtClean="0">
                <a:cs typeface="Times New Roman" pitchFamily="18" charset="0"/>
              </a:rPr>
              <a:t>1957- Major Máté, </a:t>
            </a:r>
            <a:r>
              <a:rPr lang="hu-HU" dirty="0" err="1" smtClean="0">
                <a:cs typeface="Times New Roman" pitchFamily="18" charset="0"/>
              </a:rPr>
              <a:t>Bonta</a:t>
            </a:r>
            <a:r>
              <a:rPr lang="hu-HU" dirty="0" smtClean="0">
                <a:cs typeface="Times New Roman" pitchFamily="18" charset="0"/>
              </a:rPr>
              <a:t> János, Zádor Mihály, </a:t>
            </a:r>
            <a:r>
              <a:rPr lang="hu-HU" dirty="0" err="1" smtClean="0">
                <a:cs typeface="Times New Roman" pitchFamily="18" charset="0"/>
              </a:rPr>
              <a:t>Istvánfi</a:t>
            </a:r>
            <a:r>
              <a:rPr lang="hu-HU" dirty="0" smtClean="0">
                <a:cs typeface="Times New Roman" pitchFamily="18" charset="0"/>
              </a:rPr>
              <a:t> Gyula, Mezős Tamás, </a:t>
            </a:r>
            <a:r>
              <a:rPr lang="hu-HU" dirty="0" err="1" smtClean="0">
                <a:cs typeface="Times New Roman" pitchFamily="18" charset="0"/>
              </a:rPr>
              <a:t>Krähling</a:t>
            </a:r>
            <a:r>
              <a:rPr lang="hu-HU" dirty="0" smtClean="0">
                <a:cs typeface="Times New Roman" pitchFamily="18" charset="0"/>
              </a:rPr>
              <a:t> János, Kalmár Miklós, </a:t>
            </a:r>
            <a:r>
              <a:rPr lang="hu-HU" dirty="0" err="1" smtClean="0">
                <a:cs typeface="Times New Roman" pitchFamily="18" charset="0"/>
              </a:rPr>
              <a:t>Krähling</a:t>
            </a:r>
            <a:r>
              <a:rPr lang="hu-HU" dirty="0" smtClean="0">
                <a:cs typeface="Times New Roman" pitchFamily="18" charset="0"/>
              </a:rPr>
              <a:t> János </a:t>
            </a:r>
          </a:p>
          <a:p>
            <a:pPr>
              <a:buNone/>
            </a:pPr>
            <a:endParaRPr lang="hu-H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hu-H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hu-H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52534"/>
            <a:ext cx="2383845" cy="869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5072421" cy="5925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947020"/>
            <a:ext cx="6444208" cy="3701002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199" y="67430"/>
            <a:ext cx="2383845" cy="86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44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467600" cy="1143000"/>
          </a:xfrm>
        </p:spPr>
        <p:txBody>
          <a:bodyPr anchor="b">
            <a:normAutofit/>
          </a:bodyPr>
          <a:lstStyle/>
          <a:p>
            <a:r>
              <a:rPr lang="hu-HU" sz="2400" b="1" dirty="0" smtClean="0">
                <a:solidFill>
                  <a:srgbClr val="04617B"/>
                </a:solidFill>
              </a:rPr>
              <a:t>ÉMT </a:t>
            </a:r>
            <a:r>
              <a:rPr lang="hu-HU" b="1" dirty="0">
                <a:solidFill>
                  <a:srgbClr val="04617B"/>
                </a:solidFill>
              </a:rPr>
              <a:t>tanszéki könyvtár / </a:t>
            </a:r>
            <a:br>
              <a:rPr lang="hu-HU" b="1" dirty="0">
                <a:solidFill>
                  <a:srgbClr val="04617B"/>
                </a:solidFill>
              </a:rPr>
            </a:br>
            <a:r>
              <a:rPr lang="hu-HU" b="1" dirty="0">
                <a:solidFill>
                  <a:srgbClr val="04617B"/>
                </a:solidFill>
              </a:rPr>
              <a:t>jellemzők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395536" y="1556792"/>
            <a:ext cx="7467600" cy="4873752"/>
          </a:xfrm>
        </p:spPr>
        <p:txBody>
          <a:bodyPr/>
          <a:lstStyle/>
          <a:p>
            <a:endParaRPr lang="hu-HU" dirty="0" smtClean="0"/>
          </a:p>
          <a:p>
            <a:pPr>
              <a:buNone/>
            </a:pPr>
            <a:r>
              <a:rPr lang="hu-HU" dirty="0" smtClean="0"/>
              <a:t>Korábbi tanszékek gyűjteményeinek egyesítése </a:t>
            </a:r>
          </a:p>
          <a:p>
            <a:pPr>
              <a:buNone/>
            </a:pPr>
            <a:r>
              <a:rPr lang="hu-HU" dirty="0" smtClean="0"/>
              <a:t>                Az építészképzés, építészettörténet oktatás szempontjából </a:t>
            </a:r>
            <a:r>
              <a:rPr lang="hu-HU" b="1" u="sng" dirty="0" smtClean="0"/>
              <a:t>országosan is egyedi gyűjtemény!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Gyűjteményszervezési szempontok, gyűjtőkör esetében az alapok változatlanok. 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b="1" dirty="0" smtClean="0"/>
              <a:t>	</a:t>
            </a:r>
            <a:endParaRPr lang="hu-HU" dirty="0"/>
          </a:p>
        </p:txBody>
      </p:sp>
      <p:sp>
        <p:nvSpPr>
          <p:cNvPr id="4" name="Jobbra nyíl 3"/>
          <p:cNvSpPr/>
          <p:nvPr/>
        </p:nvSpPr>
        <p:spPr>
          <a:xfrm>
            <a:off x="912640" y="2632224"/>
            <a:ext cx="514548" cy="1654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198" y="116632"/>
            <a:ext cx="2383845" cy="869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400" b="1" dirty="0">
                <a:solidFill>
                  <a:srgbClr val="04617B"/>
                </a:solidFill>
              </a:rPr>
              <a:t>ÉMT </a:t>
            </a:r>
            <a:r>
              <a:rPr lang="hu-HU" b="1" dirty="0">
                <a:solidFill>
                  <a:srgbClr val="04617B"/>
                </a:solidFill>
              </a:rPr>
              <a:t>tanszéki könyvtár / </a:t>
            </a:r>
            <a:br>
              <a:rPr lang="hu-HU" b="1" dirty="0">
                <a:solidFill>
                  <a:srgbClr val="04617B"/>
                </a:solidFill>
              </a:rPr>
            </a:br>
            <a:r>
              <a:rPr lang="hu-HU" b="1" dirty="0">
                <a:solidFill>
                  <a:srgbClr val="04617B"/>
                </a:solidFill>
              </a:rPr>
              <a:t>jellemzők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hu-HU" u="sng" dirty="0"/>
              <a:t>Nyilvánosság foka</a:t>
            </a:r>
            <a:r>
              <a:rPr lang="hu-HU" b="1" dirty="0"/>
              <a:t>: korlátozottan nyilvános.</a:t>
            </a:r>
            <a:r>
              <a:rPr lang="hu-HU" dirty="0"/>
              <a:t> </a:t>
            </a:r>
          </a:p>
          <a:p>
            <a:pPr>
              <a:buNone/>
            </a:pPr>
            <a:endParaRPr lang="hu-HU" dirty="0"/>
          </a:p>
          <a:p>
            <a:pPr>
              <a:buNone/>
            </a:pPr>
            <a:r>
              <a:rPr lang="hu-HU" dirty="0" smtClean="0"/>
              <a:t>S</a:t>
            </a:r>
            <a:r>
              <a:rPr lang="hu-HU" b="1" dirty="0" smtClean="0"/>
              <a:t>zakkönyvtári </a:t>
            </a:r>
            <a:r>
              <a:rPr lang="hu-HU" b="1" dirty="0"/>
              <a:t>funkció:</a:t>
            </a:r>
            <a:r>
              <a:rPr lang="hu-HU" dirty="0"/>
              <a:t>  külsősök </a:t>
            </a:r>
            <a:r>
              <a:rPr lang="hu-HU" dirty="0" smtClean="0"/>
              <a:t>számára</a:t>
            </a:r>
          </a:p>
          <a:p>
            <a:pPr>
              <a:buNone/>
            </a:pPr>
            <a:r>
              <a:rPr lang="hu-HU" dirty="0" smtClean="0"/>
              <a:t>helyben </a:t>
            </a:r>
            <a:r>
              <a:rPr lang="hu-HU" dirty="0"/>
              <a:t>használat és a </a:t>
            </a:r>
            <a:r>
              <a:rPr lang="hu-HU" dirty="0" err="1"/>
              <a:t>referensz</a:t>
            </a:r>
            <a:r>
              <a:rPr lang="hu-HU" dirty="0"/>
              <a:t> szolgáltatások 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elérhetőek.</a:t>
            </a:r>
          </a:p>
          <a:p>
            <a:pPr>
              <a:buNone/>
            </a:pPr>
            <a:endParaRPr lang="hu-HU" dirty="0"/>
          </a:p>
          <a:p>
            <a:pPr>
              <a:buNone/>
            </a:pPr>
            <a:r>
              <a:rPr lang="hu-HU" dirty="0" smtClean="0"/>
              <a:t>Ellentmondás: tanszéki könyvtárnak nem feladata</a:t>
            </a:r>
          </a:p>
          <a:p>
            <a:pPr>
              <a:buNone/>
            </a:pPr>
            <a:r>
              <a:rPr lang="hu-HU" dirty="0" smtClean="0"/>
              <a:t>országos hatókörű szolgáltatás. </a:t>
            </a:r>
            <a:endParaRPr lang="hu-HU" dirty="0"/>
          </a:p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63059"/>
            <a:ext cx="2383845" cy="86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66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467600" cy="1143000"/>
          </a:xfrm>
        </p:spPr>
        <p:txBody>
          <a:bodyPr>
            <a:normAutofit/>
          </a:bodyPr>
          <a:lstStyle/>
          <a:p>
            <a:r>
              <a:rPr lang="hu-HU" sz="2400" b="1" dirty="0" smtClean="0">
                <a:solidFill>
                  <a:srgbClr val="04617B"/>
                </a:solidFill>
              </a:rPr>
              <a:t>ÉMT</a:t>
            </a:r>
            <a:r>
              <a:rPr lang="hu-HU" b="1" cap="none" dirty="0" smtClean="0">
                <a:solidFill>
                  <a:srgbClr val="04617B"/>
                </a:solidFill>
              </a:rPr>
              <a:t> </a:t>
            </a:r>
            <a:r>
              <a:rPr lang="hu-HU" b="1" dirty="0" smtClean="0">
                <a:solidFill>
                  <a:srgbClr val="04617B"/>
                </a:solidFill>
              </a:rPr>
              <a:t>tanszéki </a:t>
            </a:r>
            <a:r>
              <a:rPr lang="hu-HU" b="1" dirty="0">
                <a:solidFill>
                  <a:srgbClr val="04617B"/>
                </a:solidFill>
              </a:rPr>
              <a:t>könyvtár / </a:t>
            </a:r>
            <a:br>
              <a:rPr lang="hu-HU" b="1" dirty="0">
                <a:solidFill>
                  <a:srgbClr val="04617B"/>
                </a:solidFill>
              </a:rPr>
            </a:br>
            <a:r>
              <a:rPr lang="hu-HU" b="1" dirty="0">
                <a:solidFill>
                  <a:srgbClr val="04617B"/>
                </a:solidFill>
              </a:rPr>
              <a:t>jellemzők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u="sng" dirty="0" smtClean="0"/>
              <a:t>Gyűjtőkör:</a:t>
            </a:r>
            <a:r>
              <a:rPr lang="hu-HU" dirty="0" smtClean="0"/>
              <a:t>  egyetemes és magyar építészettörténet, építészetelmélet, műemlékvédelem; határtudományok: történelem, vallás, néprajz, helytörténet, képzőművészet, iparművészet stb.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u="sng" dirty="0" smtClean="0"/>
              <a:t>Állomány:</a:t>
            </a:r>
            <a:r>
              <a:rPr lang="hu-HU" dirty="0" smtClean="0"/>
              <a:t> </a:t>
            </a:r>
            <a:r>
              <a:rPr lang="hu-HU" dirty="0"/>
              <a:t>23 ezer kötet </a:t>
            </a:r>
            <a:br>
              <a:rPr lang="hu-HU" dirty="0"/>
            </a:br>
            <a:r>
              <a:rPr lang="hu-HU" dirty="0"/>
              <a:t>(20 e kötet könyv,  3000 kötet folyóirat</a:t>
            </a:r>
            <a:r>
              <a:rPr lang="hu-HU" dirty="0" smtClean="0"/>
              <a:t>)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A BME kari és tanszéki könyvtárai között a második legnagyobb gyűjtemény!</a:t>
            </a:r>
            <a:endParaRPr lang="hu-HU" dirty="0"/>
          </a:p>
          <a:p>
            <a:pPr>
              <a:buNone/>
            </a:pPr>
            <a:endParaRPr lang="hu-HU" dirty="0" smtClean="0"/>
          </a:p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63059"/>
            <a:ext cx="2383845" cy="869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200" b="1" dirty="0">
                <a:solidFill>
                  <a:srgbClr val="04617B"/>
                </a:solidFill>
              </a:rPr>
              <a:t>ÉMT </a:t>
            </a:r>
            <a:r>
              <a:rPr lang="hu-HU" sz="2700" b="1" dirty="0">
                <a:solidFill>
                  <a:srgbClr val="04617B"/>
                </a:solidFill>
              </a:rPr>
              <a:t>tanszéki könyvtár / </a:t>
            </a:r>
            <a:br>
              <a:rPr lang="hu-HU" sz="2700" b="1" dirty="0">
                <a:solidFill>
                  <a:srgbClr val="04617B"/>
                </a:solidFill>
              </a:rPr>
            </a:br>
            <a:r>
              <a:rPr lang="hu-HU" sz="2700" b="1" dirty="0">
                <a:solidFill>
                  <a:srgbClr val="04617B"/>
                </a:solidFill>
              </a:rPr>
              <a:t>jellemzők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endParaRPr lang="hu-HU" u="sng" dirty="0" smtClean="0"/>
          </a:p>
          <a:p>
            <a:pPr>
              <a:buNone/>
            </a:pPr>
            <a:r>
              <a:rPr lang="hu-HU" sz="2600" u="sng" dirty="0" smtClean="0"/>
              <a:t>Dokumentumtípusok</a:t>
            </a:r>
            <a:r>
              <a:rPr lang="hu-HU" sz="2600" dirty="0"/>
              <a:t>: könyv, folyóirat, műemlékvédelmi szakmérnöki </a:t>
            </a:r>
            <a:r>
              <a:rPr lang="hu-HU" sz="2600" dirty="0" smtClean="0"/>
              <a:t>szakdolgozatok, muzeális dokumentumok</a:t>
            </a:r>
          </a:p>
          <a:p>
            <a:pPr>
              <a:buNone/>
            </a:pPr>
            <a:r>
              <a:rPr lang="hu-HU" sz="2600" dirty="0" smtClean="0"/>
              <a:t> </a:t>
            </a:r>
          </a:p>
          <a:p>
            <a:pPr>
              <a:buNone/>
            </a:pPr>
            <a:r>
              <a:rPr lang="hu-HU" sz="2600" u="sng" dirty="0" smtClean="0"/>
              <a:t>Nyelv</a:t>
            </a:r>
            <a:r>
              <a:rPr lang="hu-HU" sz="2600" u="sng" dirty="0"/>
              <a:t>:</a:t>
            </a:r>
            <a:r>
              <a:rPr lang="hu-HU" sz="2600" dirty="0"/>
              <a:t> magyar, angol, német, francia, olasz, orosz + kisebb nyelvek </a:t>
            </a:r>
          </a:p>
          <a:p>
            <a:pPr>
              <a:buNone/>
            </a:pPr>
            <a:endParaRPr lang="hu-HU" sz="2600" u="sng" dirty="0" smtClean="0"/>
          </a:p>
          <a:p>
            <a:pPr>
              <a:buNone/>
            </a:pPr>
            <a:r>
              <a:rPr lang="hu-HU" sz="2600" u="sng" dirty="0" smtClean="0"/>
              <a:t>Katalógusok</a:t>
            </a:r>
            <a:r>
              <a:rPr lang="hu-HU" sz="2600" u="sng" dirty="0"/>
              <a:t>:</a:t>
            </a:r>
            <a:r>
              <a:rPr lang="hu-HU" sz="2600" dirty="0"/>
              <a:t>  	</a:t>
            </a:r>
          </a:p>
          <a:p>
            <a:pPr>
              <a:buNone/>
            </a:pPr>
            <a:r>
              <a:rPr lang="hu-HU" sz="2600" dirty="0"/>
              <a:t>Szirén </a:t>
            </a:r>
            <a:r>
              <a:rPr lang="hu-HU" sz="2600" dirty="0" smtClean="0"/>
              <a:t>IKR</a:t>
            </a:r>
            <a:endParaRPr lang="hu-HU" sz="2600" dirty="0"/>
          </a:p>
          <a:p>
            <a:pPr>
              <a:buNone/>
            </a:pPr>
            <a:r>
              <a:rPr lang="hu-HU" sz="2600" dirty="0"/>
              <a:t>BME OMIKK - </a:t>
            </a:r>
            <a:r>
              <a:rPr lang="hu-HU" sz="2600" dirty="0" err="1" smtClean="0"/>
              <a:t>Aleph</a:t>
            </a:r>
            <a:r>
              <a:rPr lang="hu-HU" sz="2600" dirty="0" smtClean="0"/>
              <a:t> </a:t>
            </a:r>
            <a:r>
              <a:rPr lang="hu-HU" sz="2600" dirty="0"/>
              <a:t>/ 2112 rekord </a:t>
            </a:r>
            <a:r>
              <a:rPr lang="hu-HU" sz="2600" dirty="0" smtClean="0"/>
              <a:t>(2017.12.31</a:t>
            </a:r>
            <a:r>
              <a:rPr lang="hu-HU" sz="2600" dirty="0"/>
              <a:t>.)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2534"/>
            <a:ext cx="2383845" cy="86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12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882352"/>
          </a:xfrm>
        </p:spPr>
        <p:txBody>
          <a:bodyPr>
            <a:normAutofit fontScale="90000"/>
          </a:bodyPr>
          <a:lstStyle/>
          <a:p>
            <a:r>
              <a:rPr lang="hu-HU" sz="2400" b="1" dirty="0">
                <a:solidFill>
                  <a:srgbClr val="04617B"/>
                </a:solidFill>
              </a:rPr>
              <a:t>ÉMT</a:t>
            </a:r>
            <a:r>
              <a:rPr lang="hu-HU" b="1" cap="none" dirty="0">
                <a:solidFill>
                  <a:srgbClr val="04617B"/>
                </a:solidFill>
              </a:rPr>
              <a:t> </a:t>
            </a:r>
            <a:r>
              <a:rPr lang="hu-HU" b="1" dirty="0">
                <a:solidFill>
                  <a:srgbClr val="04617B"/>
                </a:solidFill>
              </a:rPr>
              <a:t>tanszéki könyvtár / </a:t>
            </a:r>
            <a:br>
              <a:rPr lang="hu-HU" b="1" dirty="0">
                <a:solidFill>
                  <a:srgbClr val="04617B"/>
                </a:solidFill>
              </a:rPr>
            </a:br>
            <a:r>
              <a:rPr lang="hu-HU" b="1" dirty="0">
                <a:solidFill>
                  <a:srgbClr val="04617B"/>
                </a:solidFill>
              </a:rPr>
              <a:t>jellemzők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7632848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u="sng" dirty="0"/>
              <a:t>F</a:t>
            </a:r>
            <a:r>
              <a:rPr lang="hu-HU" u="sng" dirty="0" smtClean="0"/>
              <a:t>eladatok:</a:t>
            </a:r>
          </a:p>
          <a:p>
            <a:pPr>
              <a:buNone/>
            </a:pPr>
            <a:endParaRPr lang="hu-HU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hu-HU" dirty="0" smtClean="0"/>
              <a:t>a tanszéki oktatás szakirodalommal való ellátása (oktatók, hallgatók)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dirty="0" smtClean="0"/>
              <a:t>kutatástámogatás</a:t>
            </a:r>
            <a:r>
              <a:rPr lang="hu-HU" dirty="0"/>
              <a:t>, </a:t>
            </a:r>
            <a:r>
              <a:rPr lang="hu-HU" dirty="0" smtClean="0"/>
              <a:t>tudásmenedzsment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dirty="0" smtClean="0"/>
              <a:t>hallgatói </a:t>
            </a:r>
            <a:r>
              <a:rPr lang="hu-HU" dirty="0"/>
              <a:t>eredményesség </a:t>
            </a:r>
            <a:r>
              <a:rPr lang="hu-HU" dirty="0" smtClean="0"/>
              <a:t>támogatása (tehetséggondozás)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A tanszék szerves egységeként kell működnie!</a:t>
            </a:r>
          </a:p>
          <a:p>
            <a:pPr>
              <a:buNone/>
            </a:pPr>
            <a:r>
              <a:rPr lang="hu-HU" dirty="0" smtClean="0"/>
              <a:t>Testreszabott szolgáltatásokat kell nyújtania!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2534"/>
            <a:ext cx="2383845" cy="869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hu-HU" sz="3200" b="1" dirty="0" smtClean="0"/>
              <a:t>a tanszéki könyvtárakról</a:t>
            </a:r>
            <a:endParaRPr lang="hu-HU" sz="3200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7457256" cy="4873752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hu-HU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hu-HU" dirty="0" smtClean="0"/>
              <a:t>Magyarországi Könyvtárak Adatbázisa</a:t>
            </a:r>
            <a:endParaRPr lang="hu-HU" dirty="0"/>
          </a:p>
          <a:p>
            <a:pPr>
              <a:buFont typeface="Wingdings" panose="05000000000000000000" pitchFamily="2" charset="2"/>
              <a:buChar char="q"/>
            </a:pPr>
            <a:r>
              <a:rPr lang="hu-HU" dirty="0" smtClean="0"/>
              <a:t>Országos Könyvtári Statisztika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dirty="0" smtClean="0"/>
              <a:t>Országos Dokumentumellátó Rendszer – statisztika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dirty="0"/>
              <a:t>Szakirodalom</a:t>
            </a:r>
          </a:p>
          <a:p>
            <a:pPr>
              <a:buFont typeface="Wingdings" panose="05000000000000000000" pitchFamily="2" charset="2"/>
              <a:buChar char="§"/>
            </a:pPr>
            <a:endParaRPr lang="hu-HU" dirty="0" smtClean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>
              <a:latin typeface="+mj-lt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62495"/>
            <a:ext cx="2383845" cy="86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40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467600" cy="1143000"/>
          </a:xfrm>
        </p:spPr>
        <p:txBody>
          <a:bodyPr/>
          <a:lstStyle/>
          <a:p>
            <a:r>
              <a:rPr lang="hu-HU" sz="2400" b="1" dirty="0">
                <a:solidFill>
                  <a:srgbClr val="04617B"/>
                </a:solidFill>
              </a:rPr>
              <a:t>ÉMT T</a:t>
            </a:r>
            <a:r>
              <a:rPr lang="hu-HU" b="1" dirty="0">
                <a:solidFill>
                  <a:srgbClr val="04617B"/>
                </a:solidFill>
              </a:rPr>
              <a:t>anszéki könyvtár </a:t>
            </a:r>
            <a:r>
              <a:rPr lang="hu-HU" b="1" dirty="0" smtClean="0"/>
              <a:t>/ </a:t>
            </a:r>
            <a:br>
              <a:rPr lang="hu-HU" b="1" dirty="0" smtClean="0"/>
            </a:br>
            <a:r>
              <a:rPr lang="hu-HU" b="1" dirty="0" smtClean="0">
                <a:solidFill>
                  <a:srgbClr val="04617B"/>
                </a:solidFill>
              </a:rPr>
              <a:t>használók </a:t>
            </a:r>
            <a:r>
              <a:rPr lang="hu-HU" b="1" dirty="0">
                <a:solidFill>
                  <a:srgbClr val="04617B"/>
                </a:solidFill>
              </a:rPr>
              <a:t>/ használati szokáso</a:t>
            </a:r>
            <a:r>
              <a:rPr lang="hu-HU" dirty="0">
                <a:solidFill>
                  <a:srgbClr val="04617B"/>
                </a:solidFill>
              </a:rPr>
              <a:t>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hu-HU" u="sng" dirty="0" smtClean="0"/>
              <a:t>Oktatók</a:t>
            </a:r>
            <a:r>
              <a:rPr lang="hu-HU" dirty="0" smtClean="0"/>
              <a:t>:	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hu-HU" dirty="0" smtClean="0"/>
              <a:t>kölcsönzés csak néhány napra, órára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hu-HU" dirty="0" smtClean="0"/>
              <a:t>tartós használat (oktatott tantárgy, jegyzetírás)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hu-HU" dirty="0" smtClean="0"/>
              <a:t>tudományos kutatás – publikálás, műemlékvédelmi tudományos dokumentációk készítése</a:t>
            </a:r>
            <a:br>
              <a:rPr lang="hu-HU" dirty="0" smtClean="0"/>
            </a:br>
            <a:endParaRPr lang="hu-HU" dirty="0" smtClean="0"/>
          </a:p>
          <a:p>
            <a:pPr marL="0" indent="0">
              <a:buNone/>
            </a:pPr>
            <a:r>
              <a:rPr lang="hu-HU" u="sng" dirty="0" smtClean="0"/>
              <a:t>Doktoranduszok: </a:t>
            </a:r>
            <a:endParaRPr lang="hu-HU" dirty="0" smtClean="0"/>
          </a:p>
          <a:p>
            <a:pPr lvl="0">
              <a:buFont typeface="Wingdings" panose="05000000000000000000" pitchFamily="2" charset="2"/>
              <a:buChar char="q"/>
            </a:pPr>
            <a:r>
              <a:rPr lang="hu-HU" dirty="0" smtClean="0"/>
              <a:t>speciális kutatási területek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hu-HU" dirty="0" smtClean="0"/>
              <a:t>tudományos kutatás – publikálás, műemlékvédelmi tudományos dokumentációk készítése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2534"/>
            <a:ext cx="2383845" cy="869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400" b="1" dirty="0">
                <a:solidFill>
                  <a:srgbClr val="04617B"/>
                </a:solidFill>
              </a:rPr>
              <a:t>ÉMT </a:t>
            </a:r>
            <a:r>
              <a:rPr lang="hu-HU" sz="2400" b="1" dirty="0" smtClean="0">
                <a:solidFill>
                  <a:srgbClr val="04617B"/>
                </a:solidFill>
              </a:rPr>
              <a:t>T</a:t>
            </a:r>
            <a:r>
              <a:rPr lang="hu-HU" b="1" dirty="0" smtClean="0"/>
              <a:t>anszéki </a:t>
            </a:r>
            <a:r>
              <a:rPr lang="hu-HU" b="1" dirty="0" smtClean="0"/>
              <a:t>könyvtár /                     használók / használati szokások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hu-HU" u="sng" dirty="0" smtClean="0"/>
          </a:p>
          <a:p>
            <a:pPr>
              <a:buNone/>
            </a:pPr>
            <a:r>
              <a:rPr lang="hu-HU" u="sng" dirty="0" smtClean="0"/>
              <a:t>Hallgatók:</a:t>
            </a:r>
            <a:endParaRPr lang="hu-HU" dirty="0" smtClean="0"/>
          </a:p>
          <a:p>
            <a:pPr lvl="0">
              <a:buFont typeface="Wingdings" panose="05000000000000000000" pitchFamily="2" charset="2"/>
              <a:buChar char="q"/>
            </a:pPr>
            <a:r>
              <a:rPr lang="hu-HU" dirty="0" smtClean="0"/>
              <a:t>Kutatás (komplex tervezés, diplomaterv)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hu-HU" dirty="0" smtClean="0"/>
              <a:t>Szakmérnöki képzés (szakdolgozat)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hu-HU" dirty="0" smtClean="0"/>
              <a:t>Tudományos Diákköri Konferenciához kutatás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hu-HU" dirty="0" smtClean="0"/>
              <a:t>Külföldi hallgatók</a:t>
            </a:r>
          </a:p>
          <a:p>
            <a:pPr>
              <a:buNone/>
            </a:pPr>
            <a:r>
              <a:rPr lang="hu-HU" dirty="0" smtClean="0"/>
              <a:t> </a:t>
            </a:r>
          </a:p>
          <a:p>
            <a:pPr>
              <a:buNone/>
            </a:pPr>
            <a:r>
              <a:rPr lang="hu-HU" u="sng" dirty="0" smtClean="0"/>
              <a:t>Külsős olvasók:</a:t>
            </a:r>
            <a:endParaRPr lang="hu-HU" dirty="0" smtClean="0"/>
          </a:p>
          <a:p>
            <a:pPr lvl="0">
              <a:buFont typeface="Wingdings" panose="05000000000000000000" pitchFamily="2" charset="2"/>
              <a:buChar char="q"/>
            </a:pPr>
            <a:r>
              <a:rPr lang="hu-HU" dirty="0" smtClean="0"/>
              <a:t>Kutatás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hu-HU" dirty="0" smtClean="0"/>
              <a:t>Tudományos publikálás (másolási és közlési céllal)</a:t>
            </a:r>
          </a:p>
          <a:p>
            <a:pPr>
              <a:buNone/>
            </a:pPr>
            <a:r>
              <a:rPr lang="hu-HU" dirty="0" smtClean="0"/>
              <a:t> 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2534"/>
            <a:ext cx="2383845" cy="869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143000"/>
          </a:xfrm>
        </p:spPr>
        <p:txBody>
          <a:bodyPr/>
          <a:lstStyle/>
          <a:p>
            <a:r>
              <a:rPr lang="hu-HU" sz="2400" b="1" dirty="0">
                <a:solidFill>
                  <a:srgbClr val="04617B"/>
                </a:solidFill>
              </a:rPr>
              <a:t>ÉMT T</a:t>
            </a:r>
            <a:r>
              <a:rPr lang="hu-HU" b="1" dirty="0">
                <a:solidFill>
                  <a:srgbClr val="04617B"/>
                </a:solidFill>
              </a:rPr>
              <a:t>anszéki könyvtár </a:t>
            </a:r>
            <a:r>
              <a:rPr lang="hu-HU" b="1" dirty="0" smtClean="0">
                <a:solidFill>
                  <a:srgbClr val="04617B"/>
                </a:solidFill>
              </a:rPr>
              <a:t>/ </a:t>
            </a:r>
            <a:r>
              <a:rPr lang="hu-HU" b="1" dirty="0">
                <a:solidFill>
                  <a:srgbClr val="04617B"/>
                </a:solidFill>
              </a:rPr>
              <a:t/>
            </a:r>
            <a:br>
              <a:rPr lang="hu-HU" b="1" dirty="0">
                <a:solidFill>
                  <a:srgbClr val="04617B"/>
                </a:solidFill>
              </a:rPr>
            </a:br>
            <a:r>
              <a:rPr lang="hu-HU" sz="2400" b="1" dirty="0" smtClean="0">
                <a:solidFill>
                  <a:srgbClr val="04617B"/>
                </a:solidFill>
              </a:rPr>
              <a:t>SZOLGÁLTATÁSOK</a:t>
            </a:r>
            <a:endParaRPr lang="hu-HU" sz="2400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endParaRPr lang="hu-HU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hu-HU" u="sng" dirty="0" smtClean="0"/>
              <a:t>Nyitva tartás: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 smtClean="0"/>
              <a:t>Tanszéki munkatársak számára 9-17 óráig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 smtClean="0"/>
              <a:t>Hallgatók, külsősök:  3 óra / heti 4 nap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u="sng" dirty="0" smtClean="0"/>
              <a:t>Kölcsönzés</a:t>
            </a:r>
            <a:r>
              <a:rPr lang="hu-HU" dirty="0" smtClean="0"/>
              <a:t> </a:t>
            </a:r>
            <a:r>
              <a:rPr lang="hu-HU" dirty="0"/>
              <a:t>– tanszéki és ÉPK munkatársak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u="sng" dirty="0"/>
              <a:t>Helyben használat </a:t>
            </a:r>
            <a:r>
              <a:rPr lang="hu-HU" dirty="0"/>
              <a:t>– mindenki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u="sng" dirty="0" err="1"/>
              <a:t>Referensz</a:t>
            </a:r>
            <a:r>
              <a:rPr lang="hu-HU" u="sng" dirty="0"/>
              <a:t> szolgáltatások </a:t>
            </a:r>
            <a:r>
              <a:rPr lang="hu-HU" dirty="0"/>
              <a:t>– szakirodalom kutatás – különböző mélységben mindenki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u="sng" dirty="0"/>
              <a:t>Könyvtárközi kölcsönzés </a:t>
            </a:r>
            <a:r>
              <a:rPr lang="hu-HU" dirty="0"/>
              <a:t>– tanszéki munkatársak, </a:t>
            </a:r>
            <a:r>
              <a:rPr lang="hu-HU" dirty="0" smtClean="0"/>
              <a:t>hallgatók</a:t>
            </a: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2534"/>
            <a:ext cx="2383845" cy="86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53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400" b="1" dirty="0">
                <a:solidFill>
                  <a:srgbClr val="04617B"/>
                </a:solidFill>
              </a:rPr>
              <a:t>ÉMT T</a:t>
            </a:r>
            <a:r>
              <a:rPr lang="hu-HU" b="1" dirty="0">
                <a:solidFill>
                  <a:srgbClr val="04617B"/>
                </a:solidFill>
              </a:rPr>
              <a:t>anszéki könyvtár / </a:t>
            </a:r>
            <a:br>
              <a:rPr lang="hu-HU" b="1" dirty="0">
                <a:solidFill>
                  <a:srgbClr val="04617B"/>
                </a:solidFill>
              </a:rPr>
            </a:br>
            <a:r>
              <a:rPr lang="hu-HU" sz="2400" b="1" dirty="0">
                <a:solidFill>
                  <a:srgbClr val="04617B"/>
                </a:solidFill>
              </a:rPr>
              <a:t>SZOLGÁLTATÁSOK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hu-HU" u="sng" dirty="0" smtClean="0"/>
          </a:p>
          <a:p>
            <a:pPr marL="0" indent="0">
              <a:buNone/>
            </a:pPr>
            <a:r>
              <a:rPr lang="hu-HU" u="sng" dirty="0" smtClean="0"/>
              <a:t>Másolatszolgáltatás: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dirty="0" smtClean="0"/>
              <a:t>Digitális másolat készítés magáncélra</a:t>
            </a:r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Új szolgáltatás: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dirty="0" smtClean="0"/>
              <a:t>Digitális másolat készítés közlési célra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dirty="0" smtClean="0"/>
              <a:t>Digitális másolat kérése magáncélra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dirty="0" smtClean="0"/>
              <a:t>Digitális másolat kérése közlési célra</a:t>
            </a:r>
          </a:p>
          <a:p>
            <a:pPr>
              <a:buFont typeface="Wingdings" panose="05000000000000000000" pitchFamily="2" charset="2"/>
              <a:buChar char="q"/>
            </a:pPr>
            <a:endParaRPr lang="hu-HU" dirty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/>
          </a:p>
          <a:p>
            <a:pPr>
              <a:buFont typeface="Wingdings" panose="05000000000000000000" pitchFamily="2" charset="2"/>
              <a:buChar char="q"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2534"/>
            <a:ext cx="2383845" cy="86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66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400" b="1" dirty="0">
                <a:solidFill>
                  <a:srgbClr val="04617B"/>
                </a:solidFill>
              </a:rPr>
              <a:t>ÉMT T</a:t>
            </a:r>
            <a:r>
              <a:rPr lang="hu-HU" b="1" dirty="0">
                <a:solidFill>
                  <a:srgbClr val="04617B"/>
                </a:solidFill>
              </a:rPr>
              <a:t>anszéki könyvtár / </a:t>
            </a:r>
            <a:br>
              <a:rPr lang="hu-HU" b="1" dirty="0">
                <a:solidFill>
                  <a:srgbClr val="04617B"/>
                </a:solidFill>
              </a:rPr>
            </a:br>
            <a:r>
              <a:rPr lang="hu-HU" sz="2400" b="1" dirty="0">
                <a:solidFill>
                  <a:srgbClr val="04617B"/>
                </a:solidFill>
              </a:rPr>
              <a:t>SZOLGÁLTATÁSOK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611560" y="1628800"/>
            <a:ext cx="7467600" cy="487375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hu-HU" u="sng" dirty="0" smtClean="0"/>
              <a:t>Tanszéki, kari és szakmai rendezvények helyszíne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u="sng" dirty="0" smtClean="0"/>
              <a:t>„Hírlevél” – tanszéki és beiratkozott ÉPK dolgozók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 smtClean="0"/>
              <a:t>aktuális tanszéki könyvtári információk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 smtClean="0"/>
              <a:t>más könyvtárakkal kapcsolatos közérdekű információk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 smtClean="0"/>
              <a:t>új beszerzések / havonta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 smtClean="0"/>
              <a:t>beérkezett </a:t>
            </a:r>
            <a:r>
              <a:rPr lang="hu-HU" dirty="0"/>
              <a:t>folyóiratok és tartalomjegyzékeik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 smtClean="0"/>
              <a:t>adatbázishírek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 smtClean="0"/>
              <a:t>hivatkozások</a:t>
            </a:r>
          </a:p>
          <a:p>
            <a:pPr>
              <a:buFontTx/>
              <a:buChar char="-"/>
            </a:pPr>
            <a:endParaRPr lang="hu-HU" u="sng" dirty="0" smtClean="0"/>
          </a:p>
          <a:p>
            <a:pPr>
              <a:buFontTx/>
              <a:buChar char="-"/>
            </a:pPr>
            <a:endParaRPr lang="hu-HU" u="sng" dirty="0" smtClean="0"/>
          </a:p>
          <a:p>
            <a:pPr>
              <a:buFontTx/>
              <a:buChar char="-"/>
            </a:pPr>
            <a:endParaRPr lang="hu-HU" u="sng" dirty="0" smtClean="0"/>
          </a:p>
          <a:p>
            <a:pPr marL="0" indent="0">
              <a:buNone/>
            </a:pPr>
            <a:endParaRPr lang="hu-HU" u="sng" dirty="0" smtClean="0"/>
          </a:p>
          <a:p>
            <a:pPr marL="0" indent="0">
              <a:buNone/>
            </a:pPr>
            <a:endParaRPr lang="hu-HU" u="sng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2534"/>
            <a:ext cx="2383845" cy="869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400" b="1" dirty="0">
                <a:solidFill>
                  <a:srgbClr val="04617B"/>
                </a:solidFill>
              </a:rPr>
              <a:t>ÉMT T</a:t>
            </a:r>
            <a:r>
              <a:rPr lang="hu-HU" b="1" dirty="0">
                <a:solidFill>
                  <a:srgbClr val="04617B"/>
                </a:solidFill>
              </a:rPr>
              <a:t>anszéki könyvtár / </a:t>
            </a:r>
            <a:br>
              <a:rPr lang="hu-HU" b="1" dirty="0">
                <a:solidFill>
                  <a:srgbClr val="04617B"/>
                </a:solidFill>
              </a:rPr>
            </a:br>
            <a:r>
              <a:rPr lang="hu-HU" sz="2400" b="1" dirty="0">
                <a:solidFill>
                  <a:srgbClr val="04617B"/>
                </a:solidFill>
              </a:rPr>
              <a:t>SZOLGÁLTATÁSOK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hu-HU" u="sng" dirty="0" smtClean="0"/>
              <a:t>Tanszéki könyvtár </a:t>
            </a:r>
            <a:r>
              <a:rPr lang="hu-HU" u="sng" dirty="0" err="1" smtClean="0"/>
              <a:t>Facebook</a:t>
            </a:r>
            <a:r>
              <a:rPr lang="hu-HU" u="sng" dirty="0" smtClean="0"/>
              <a:t> oldalának működtetése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 smtClean="0"/>
              <a:t>átvett tartalmak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/>
              <a:t>adatbázis-hírek, közhasznú információk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 smtClean="0"/>
              <a:t>saját tartalmak: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 smtClean="0"/>
              <a:t>tanszéki könyvtár hírek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 smtClean="0"/>
              <a:t>tanszéki események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 smtClean="0"/>
              <a:t>könyvtári dokumentumok bemutatása stb.</a:t>
            </a:r>
            <a:br>
              <a:rPr lang="hu-HU" dirty="0" smtClean="0"/>
            </a:br>
            <a:endParaRPr lang="hu-HU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hu-HU" u="sng" dirty="0"/>
              <a:t>Tanszéki </a:t>
            </a:r>
            <a:r>
              <a:rPr lang="hu-HU" u="sng" dirty="0" err="1"/>
              <a:t>Instagram</a:t>
            </a:r>
            <a:r>
              <a:rPr lang="hu-HU" u="sng" dirty="0"/>
              <a:t> oldal adminisztrálása</a:t>
            </a:r>
          </a:p>
          <a:p>
            <a:pPr>
              <a:buFont typeface="Wingdings" panose="05000000000000000000" pitchFamily="2" charset="2"/>
              <a:buChar char="q"/>
            </a:pPr>
            <a:endParaRPr lang="hu-HU" dirty="0" smtClean="0"/>
          </a:p>
          <a:p>
            <a:pPr>
              <a:buFontTx/>
              <a:buChar char="-"/>
            </a:pPr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2534"/>
            <a:ext cx="2383845" cy="869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1589038"/>
          </a:xfrm>
        </p:spPr>
        <p:txBody>
          <a:bodyPr>
            <a:normAutofit fontScale="90000"/>
          </a:bodyPr>
          <a:lstStyle/>
          <a:p>
            <a:r>
              <a:rPr lang="hu-HU" sz="2200" b="1" dirty="0">
                <a:solidFill>
                  <a:srgbClr val="04617B"/>
                </a:solidFill>
              </a:rPr>
              <a:t>ÉMT T</a:t>
            </a:r>
            <a:r>
              <a:rPr lang="hu-HU" sz="2700" b="1" dirty="0">
                <a:solidFill>
                  <a:srgbClr val="04617B"/>
                </a:solidFill>
              </a:rPr>
              <a:t>anszéki könyvtár / </a:t>
            </a:r>
            <a:br>
              <a:rPr lang="hu-HU" sz="2700" b="1" dirty="0">
                <a:solidFill>
                  <a:srgbClr val="04617B"/>
                </a:solidFill>
              </a:rPr>
            </a:br>
            <a:r>
              <a:rPr lang="hu-HU" sz="2700" b="1" dirty="0">
                <a:solidFill>
                  <a:srgbClr val="04617B"/>
                </a:solidFill>
              </a:rPr>
              <a:t>gyűjtemény- és szolgáltatásfejlesztési célok, </a:t>
            </a:r>
            <a:r>
              <a:rPr lang="hu-HU" sz="2700" b="1" dirty="0" smtClean="0">
                <a:solidFill>
                  <a:srgbClr val="04617B"/>
                </a:solidFill>
              </a:rPr>
              <a:t>lehetőségek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467544" y="1628800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TANSZÉKI INFORMÁCIÓ- ÉS TUDÁSTÁR </a:t>
            </a:r>
          </a:p>
          <a:p>
            <a:pPr>
              <a:buFont typeface="Wingdings" panose="05000000000000000000" pitchFamily="2" charset="2"/>
              <a:buChar char="q"/>
            </a:pPr>
            <a:endParaRPr lang="hu-HU" u="sng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hu-HU" u="sng" dirty="0" smtClean="0"/>
              <a:t>Tanszéki Rajztár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/>
              <a:t>t</a:t>
            </a:r>
            <a:r>
              <a:rPr lang="hu-HU" dirty="0" smtClean="0"/>
              <a:t>ervrajzok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 smtClean="0"/>
              <a:t>hallgatói felmérési rajzok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/>
              <a:t>f</a:t>
            </a:r>
            <a:r>
              <a:rPr lang="hu-HU" dirty="0" smtClean="0"/>
              <a:t>ényképek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 smtClean="0"/>
              <a:t>nyomatok</a:t>
            </a:r>
          </a:p>
          <a:p>
            <a:pPr>
              <a:buFont typeface="Wingdings" panose="05000000000000000000" pitchFamily="2" charset="2"/>
              <a:buChar char="§"/>
            </a:pPr>
            <a:endParaRPr lang="hu-HU" dirty="0" smtClean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1" y="0"/>
            <a:ext cx="2023805" cy="738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hu-HU" sz="2200" b="1" dirty="0">
                <a:solidFill>
                  <a:srgbClr val="04617B"/>
                </a:solidFill>
              </a:rPr>
              <a:t>ÉMT T</a:t>
            </a:r>
            <a:r>
              <a:rPr lang="hu-HU" sz="2700" b="1" dirty="0">
                <a:solidFill>
                  <a:srgbClr val="04617B"/>
                </a:solidFill>
              </a:rPr>
              <a:t>anszéki könyvtár / </a:t>
            </a:r>
            <a:br>
              <a:rPr lang="hu-HU" sz="2700" b="1" dirty="0">
                <a:solidFill>
                  <a:srgbClr val="04617B"/>
                </a:solidFill>
              </a:rPr>
            </a:br>
            <a:r>
              <a:rPr lang="hu-HU" sz="2700" b="1" dirty="0">
                <a:solidFill>
                  <a:srgbClr val="04617B"/>
                </a:solidFill>
              </a:rPr>
              <a:t>gyűjtemény- és szolgáltatásfejlesztési célok, lehetőségek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endParaRPr lang="hu-HU" u="sng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hu-HU" u="sng" dirty="0" smtClean="0"/>
              <a:t>Hallgatói </a:t>
            </a:r>
            <a:r>
              <a:rPr lang="hu-HU" u="sng" dirty="0"/>
              <a:t>beadott feladatok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u="sng" dirty="0"/>
              <a:t>Hallgatói </a:t>
            </a:r>
            <a:r>
              <a:rPr lang="hu-HU" u="sng" dirty="0" smtClean="0"/>
              <a:t>felmérések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u="sng" dirty="0" smtClean="0"/>
              <a:t>TDK dolgozatok</a:t>
            </a:r>
            <a:endParaRPr lang="hu-HU" u="sng" dirty="0"/>
          </a:p>
          <a:p>
            <a:pPr>
              <a:buFont typeface="Wingdings" panose="05000000000000000000" pitchFamily="2" charset="2"/>
              <a:buChar char="q"/>
            </a:pPr>
            <a:r>
              <a:rPr lang="hu-HU" u="sng" dirty="0" smtClean="0"/>
              <a:t>Tudományos dokumentációk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u="sng" dirty="0" smtClean="0"/>
              <a:t>Kéziratok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u="sng" dirty="0" smtClean="0"/>
              <a:t>Irattári anyagok</a:t>
            </a:r>
          </a:p>
          <a:p>
            <a:pPr>
              <a:buFont typeface="Wingdings" panose="05000000000000000000" pitchFamily="2" charset="2"/>
              <a:buChar char="q"/>
            </a:pPr>
            <a:endParaRPr lang="hu-HU" u="sng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hu-HU" u="sng" dirty="0" smtClean="0"/>
              <a:t>Fényképek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u="sng" dirty="0" smtClean="0"/>
              <a:t>Tanszéki diagyűjtemény</a:t>
            </a:r>
          </a:p>
          <a:p>
            <a:pPr marL="0" indent="0">
              <a:buNone/>
            </a:pPr>
            <a:endParaRPr lang="hu-HU" u="sng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1" y="0"/>
            <a:ext cx="2023805" cy="738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 anchor="ctr"/>
          <a:lstStyle/>
          <a:p>
            <a:r>
              <a:rPr lang="hu-HU" b="1" dirty="0" smtClean="0"/>
              <a:t>források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467600" cy="5421216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hu-HU" sz="2100" dirty="0"/>
              <a:t>A felsőoktatási könyvtárak stratégiai fejlesztési irányai 2018-2023 http://ekk.org.hu/sites/default/files/EKFJ_2018_2023a.pdf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hu-HU" sz="2100" dirty="0" err="1" smtClean="0"/>
              <a:t>Krähling</a:t>
            </a:r>
            <a:r>
              <a:rPr lang="hu-HU" sz="2100" dirty="0" smtClean="0"/>
              <a:t> </a:t>
            </a:r>
            <a:r>
              <a:rPr lang="hu-HU" sz="2100" dirty="0"/>
              <a:t>János - Fehér Krisztina - Jobbik Eszter - Kollár Mária : A Műegyetem középkori építéstan tanszékének címjegyzéke - </a:t>
            </a:r>
            <a:r>
              <a:rPr lang="hu-HU" sz="2100" dirty="0" err="1"/>
              <a:t>oktatásmódszertani</a:t>
            </a:r>
            <a:r>
              <a:rPr lang="hu-HU" sz="2100" dirty="0"/>
              <a:t> és könyvtártörténeti adalékok a magyar építészképzés </a:t>
            </a:r>
            <a:r>
              <a:rPr lang="hu-HU" sz="2100" dirty="0" smtClean="0"/>
              <a:t>történetéhez</a:t>
            </a:r>
            <a:r>
              <a:rPr lang="hu-HU" sz="2100" dirty="0"/>
              <a:t>.</a:t>
            </a:r>
            <a:r>
              <a:rPr lang="hu-HU" sz="2100" i="1" dirty="0" smtClean="0"/>
              <a:t> </a:t>
            </a:r>
            <a:br>
              <a:rPr lang="hu-HU" sz="2100" i="1" dirty="0" smtClean="0"/>
            </a:br>
            <a:r>
              <a:rPr lang="hu-HU" sz="2100" i="1" dirty="0" err="1" smtClean="0"/>
              <a:t>Architectura</a:t>
            </a:r>
            <a:r>
              <a:rPr lang="hu-HU" sz="2100" i="1" dirty="0" smtClean="0"/>
              <a:t>	 </a:t>
            </a:r>
            <a:r>
              <a:rPr lang="hu-HU" sz="2100" i="1" dirty="0"/>
              <a:t>Hungariae</a:t>
            </a:r>
            <a:r>
              <a:rPr lang="hu-HU" sz="2100" dirty="0" smtClean="0"/>
              <a:t>, 17 (</a:t>
            </a:r>
            <a:r>
              <a:rPr lang="hu-HU" sz="2100" dirty="0"/>
              <a:t>2018) 2.  </a:t>
            </a:r>
            <a:r>
              <a:rPr lang="hu-HU" sz="2100" dirty="0" smtClean="0"/>
              <a:t>33-159.</a:t>
            </a:r>
            <a:r>
              <a:rPr lang="hu-HU" sz="2100" dirty="0"/>
              <a:t/>
            </a:r>
            <a:br>
              <a:rPr lang="hu-HU" sz="2100" dirty="0"/>
            </a:br>
            <a:r>
              <a:rPr lang="hu-HU" sz="2100" dirty="0"/>
              <a:t>http://real.mtak.hu/id/eprint/85059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hu-HU" sz="2100" dirty="0"/>
              <a:t>Orbán Éva: Kutatók információs igényei az Állatorvos-tudományi Könyvtár felmérése alapján. </a:t>
            </a:r>
            <a:r>
              <a:rPr lang="hu-HU" sz="2100" dirty="0" err="1"/>
              <a:t>In</a:t>
            </a:r>
            <a:r>
              <a:rPr lang="hu-HU" sz="2100" dirty="0"/>
              <a:t>: Buzási </a:t>
            </a:r>
            <a:r>
              <a:rPr lang="hu-HU" sz="2100" dirty="0" smtClean="0"/>
              <a:t>Éva - </a:t>
            </a:r>
            <a:r>
              <a:rPr lang="hu-HU" sz="2100" dirty="0"/>
              <a:t>G. Szabó Sára- Kiss Gábor (szerk.): </a:t>
            </a:r>
            <a:r>
              <a:rPr lang="hu-HU" sz="2100" i="1" dirty="0"/>
              <a:t>Könyvtárak a tudomány és a felsőoktatás szolgálatában : </a:t>
            </a:r>
            <a:r>
              <a:rPr lang="hu-HU" sz="2100" i="1" dirty="0" err="1"/>
              <a:t>tanulmányok.</a:t>
            </a:r>
            <a:r>
              <a:rPr lang="hu-HU" sz="2100" dirty="0" err="1"/>
              <a:t>vári</a:t>
            </a:r>
            <a:r>
              <a:rPr lang="hu-HU" sz="2100" dirty="0"/>
              <a:t> Kaposvár : KE Egy. </a:t>
            </a:r>
            <a:r>
              <a:rPr lang="hu-HU" sz="2100" dirty="0" err="1"/>
              <a:t>Kvt</a:t>
            </a:r>
            <a:r>
              <a:rPr lang="hu-HU" sz="2100" dirty="0"/>
              <a:t>., 2016. 11-18.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hu-HU" sz="2100" spc="-100" dirty="0" smtClean="0"/>
              <a:t>Rózsa Dávid: </a:t>
            </a:r>
            <a:r>
              <a:rPr lang="hu-HU" sz="2100" i="1" spc="-100" dirty="0" smtClean="0"/>
              <a:t>Szakkönyvtárak a holnap határán, </a:t>
            </a:r>
            <a:r>
              <a:rPr lang="hu-HU" sz="2100" spc="-100" dirty="0"/>
              <a:t>Budapest </a:t>
            </a:r>
            <a:r>
              <a:rPr lang="hu-HU" sz="2100" dirty="0"/>
              <a:t>: KSH </a:t>
            </a:r>
            <a:r>
              <a:rPr lang="hu-HU" sz="2100" dirty="0" err="1"/>
              <a:t>Kvt</a:t>
            </a:r>
            <a:r>
              <a:rPr lang="hu-HU" sz="2100" dirty="0"/>
              <a:t>., 2018</a:t>
            </a:r>
            <a:r>
              <a:rPr lang="hu-HU" sz="2100" dirty="0" smtClean="0"/>
              <a:t>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hu-HU" sz="2100" dirty="0"/>
              <a:t>Varga Katalin: A szakkönyvár. </a:t>
            </a:r>
            <a:r>
              <a:rPr lang="hu-HU" sz="2100" dirty="0" err="1"/>
              <a:t>In</a:t>
            </a:r>
            <a:r>
              <a:rPr lang="hu-HU" sz="2100" dirty="0"/>
              <a:t>: Horváth Tibor - Papp István (</a:t>
            </a:r>
            <a:r>
              <a:rPr lang="hu-HU" sz="2100" dirty="0" err="1"/>
              <a:t>szerk</a:t>
            </a:r>
            <a:r>
              <a:rPr lang="hu-HU" sz="2100" dirty="0"/>
              <a:t>).: </a:t>
            </a:r>
            <a:r>
              <a:rPr lang="hu-HU" sz="2100" i="1" dirty="0"/>
              <a:t>Könyvtárosok </a:t>
            </a:r>
            <a:r>
              <a:rPr lang="hu-HU" sz="2100" i="1" dirty="0" smtClean="0"/>
              <a:t>kézikönyve III., </a:t>
            </a:r>
            <a:r>
              <a:rPr lang="hu-HU" sz="2100" dirty="0"/>
              <a:t> Budapest : Osiris, </a:t>
            </a:r>
            <a:r>
              <a:rPr lang="hu-HU" sz="2100" dirty="0" smtClean="0"/>
              <a:t>2003. 108-110.</a:t>
            </a:r>
            <a:endParaRPr lang="hu-HU" sz="2100" i="1" dirty="0" smtClean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2534"/>
            <a:ext cx="2383845" cy="86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41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 anchor="ctr"/>
          <a:lstStyle/>
          <a:p>
            <a:pPr algn="ctr">
              <a:buNone/>
            </a:pPr>
            <a:r>
              <a:rPr lang="hu-HU" sz="3200" b="1" dirty="0" smtClean="0">
                <a:solidFill>
                  <a:schemeClr val="tx2"/>
                </a:solidFill>
              </a:rPr>
              <a:t>KÖSZÖNÖM A FIGYELMET!</a:t>
            </a:r>
            <a:endParaRPr lang="hu-HU" sz="3200" b="1" dirty="0">
              <a:solidFill>
                <a:schemeClr val="tx2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2534"/>
            <a:ext cx="2383845" cy="869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hu-HU" b="1" dirty="0" smtClean="0"/>
              <a:t>Szakkönyvtár – terminológia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dirty="0" smtClean="0"/>
              <a:t>    </a:t>
            </a:r>
            <a:r>
              <a:rPr lang="hu-HU" sz="2200" dirty="0" smtClean="0"/>
              <a:t>A szakkönyvtár  </a:t>
            </a:r>
            <a:r>
              <a:rPr lang="hu-HU" sz="2200" dirty="0"/>
              <a:t>feladata </a:t>
            </a: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hu-HU" sz="2200" dirty="0"/>
              <a:t>valamely </a:t>
            </a:r>
            <a:r>
              <a:rPr lang="hu-HU" sz="2200" u="sng" dirty="0"/>
              <a:t>tudományterület vagy </a:t>
            </a:r>
            <a:r>
              <a:rPr lang="hu-HU" sz="2200" u="sng" dirty="0" smtClean="0"/>
              <a:t>ismeretág</a:t>
            </a:r>
            <a:r>
              <a:rPr lang="hu-HU" sz="2200" dirty="0" smtClean="0"/>
              <a:t>	 </a:t>
            </a:r>
            <a:r>
              <a:rPr lang="hu-HU" sz="2200" dirty="0"/>
              <a:t>tartalmának, </a:t>
            </a:r>
            <a:r>
              <a:rPr lang="hu-HU" sz="2200" dirty="0" smtClean="0"/>
              <a:t>reprezentációja</a:t>
            </a:r>
            <a:endParaRPr lang="hu-HU" sz="2200" u="sng" dirty="0"/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hu-HU" sz="2200" u="sng" dirty="0" smtClean="0"/>
              <a:t>dokumentumtipológiailag </a:t>
            </a:r>
            <a:r>
              <a:rPr lang="hu-HU" sz="2200" u="sng" dirty="0"/>
              <a:t>nem kötött </a:t>
            </a:r>
            <a:r>
              <a:rPr lang="hu-HU" sz="2200" dirty="0" smtClean="0"/>
              <a:t>gyűjtése</a:t>
            </a:r>
            <a:endParaRPr lang="hu-HU" sz="2200" dirty="0"/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hu-HU" sz="2200" dirty="0" smtClean="0"/>
              <a:t>egy </a:t>
            </a:r>
            <a:r>
              <a:rPr lang="hu-HU" sz="2200" u="sng" dirty="0"/>
              <a:t>körülhatárolható felhasználói kör </a:t>
            </a: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hu-HU" sz="2200" dirty="0"/>
              <a:t>adott tudományhoz köthető </a:t>
            </a:r>
            <a:r>
              <a:rPr lang="hu-HU" sz="2200" u="sng" dirty="0"/>
              <a:t>szakmai információs igényének teljes, azonnali és pontos kielégítése</a:t>
            </a:r>
            <a:r>
              <a:rPr lang="hu-HU" sz="2200" dirty="0"/>
              <a:t>. </a:t>
            </a: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hu-HU" sz="2200" dirty="0"/>
              <a:t>Minden olyan intézmény, amely a könyvtári rendszer egésze szempontjából szükséges szakkönyvtári feladatok ellátására képes és ezeket vállalja is, és amelynek működése nem idegen a könyvtári intézmény alapvonásaitól, az </a:t>
            </a:r>
            <a:r>
              <a:rPr lang="hu-HU" sz="2200" u="sng" dirty="0"/>
              <a:t>adott feladat szempontjából szakkönyvtárnak </a:t>
            </a:r>
            <a:r>
              <a:rPr lang="hu-HU" sz="2200" u="sng" dirty="0" smtClean="0"/>
              <a:t>tekinthető</a:t>
            </a:r>
            <a:r>
              <a:rPr lang="hu-HU" sz="2200" dirty="0" smtClean="0"/>
              <a:t>.</a:t>
            </a:r>
            <a:endParaRPr lang="hu-HU" sz="2200" dirty="0"/>
          </a:p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2534"/>
            <a:ext cx="2383845" cy="86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34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33922" y="260648"/>
            <a:ext cx="7467600" cy="1143000"/>
          </a:xfrm>
        </p:spPr>
        <p:txBody>
          <a:bodyPr anchor="b"/>
          <a:lstStyle/>
          <a:p>
            <a:r>
              <a:rPr lang="hu-HU" b="1" dirty="0"/>
              <a:t>építészettörténet-oktatás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u-HU" sz="2200" dirty="0" smtClean="0">
                <a:cs typeface="Times New Roman" pitchFamily="18" charset="0"/>
              </a:rPr>
              <a:t>1870/1871 tanév – Magyar Királyi József Műegyetem</a:t>
            </a:r>
            <a:endParaRPr lang="hu-HU" sz="2200" dirty="0">
              <a:cs typeface="Times New Roman" pitchFamily="18" charset="0"/>
            </a:endParaRPr>
          </a:p>
        </p:txBody>
      </p:sp>
      <p:pic>
        <p:nvPicPr>
          <p:cNvPr id="4" name="Kép 3" descr="hausman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348880"/>
            <a:ext cx="6104212" cy="3924136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2123728" y="6237312"/>
            <a:ext cx="4824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latin typeface="Times New Roman" pitchFamily="18" charset="0"/>
                <a:cs typeface="Times New Roman" pitchFamily="18" charset="0"/>
              </a:rPr>
              <a:t>Kép forrása: https://www.bme.hu/egyetem-multja-tortenete</a:t>
            </a:r>
            <a:endParaRPr lang="hu-H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2534"/>
            <a:ext cx="2383845" cy="869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hu-HU" b="1" dirty="0" smtClean="0">
                <a:cs typeface="Times New Roman" pitchFamily="18" charset="0"/>
              </a:rPr>
              <a:t>építészettörténet-oktatás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hu-HU" b="1" u="sng" dirty="0" smtClean="0">
                <a:cs typeface="Times New Roman" pitchFamily="18" charset="0"/>
              </a:rPr>
              <a:t>Műépítészet tanszék</a:t>
            </a:r>
            <a:r>
              <a:rPr lang="hu-HU" b="1" dirty="0" smtClean="0">
                <a:cs typeface="Times New Roman" pitchFamily="18" charset="0"/>
              </a:rPr>
              <a:t> –</a:t>
            </a:r>
          </a:p>
          <a:p>
            <a:pPr>
              <a:buNone/>
            </a:pPr>
            <a:r>
              <a:rPr lang="hu-HU" b="1" dirty="0" smtClean="0">
                <a:cs typeface="Times New Roman" pitchFamily="18" charset="0"/>
              </a:rPr>
              <a:t>			</a:t>
            </a:r>
            <a:r>
              <a:rPr lang="hu-HU" b="1" u="sng" dirty="0" smtClean="0">
                <a:cs typeface="Times New Roman" pitchFamily="18" charset="0"/>
              </a:rPr>
              <a:t>Középkori építéstan </a:t>
            </a:r>
            <a:r>
              <a:rPr lang="hu-HU" b="1" u="sng" dirty="0">
                <a:cs typeface="Times New Roman" pitchFamily="18" charset="0"/>
              </a:rPr>
              <a:t>t</a:t>
            </a:r>
            <a:r>
              <a:rPr lang="hu-HU" b="1" u="sng" dirty="0" smtClean="0">
                <a:cs typeface="Times New Roman" pitchFamily="18" charset="0"/>
              </a:rPr>
              <a:t>anszék  –</a:t>
            </a:r>
          </a:p>
          <a:p>
            <a:pPr>
              <a:buNone/>
            </a:pPr>
            <a:r>
              <a:rPr lang="hu-HU" b="1" u="sng" dirty="0" smtClean="0">
                <a:cs typeface="Times New Roman" pitchFamily="18" charset="0"/>
              </a:rPr>
              <a:t>Középkori építészeti tanszék</a:t>
            </a:r>
          </a:p>
          <a:p>
            <a:pPr>
              <a:buNone/>
            </a:pPr>
            <a:endParaRPr lang="hu-HU" u="sng" dirty="0" smtClean="0"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hu-HU" dirty="0" smtClean="0">
                <a:cs typeface="Times New Roman" pitchFamily="18" charset="0"/>
              </a:rPr>
              <a:t>1870- Steindl Imre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dirty="0" smtClean="0">
                <a:cs typeface="Times New Roman" pitchFamily="18" charset="0"/>
              </a:rPr>
              <a:t>1902- Schulek Frigyes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dirty="0" smtClean="0">
                <a:cs typeface="Times New Roman" pitchFamily="18" charset="0"/>
              </a:rPr>
              <a:t>1915- Möller István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dirty="0" smtClean="0">
                <a:cs typeface="Times New Roman" pitchFamily="18" charset="0"/>
              </a:rPr>
              <a:t>1932-1944 Csányi Károly</a:t>
            </a:r>
          </a:p>
          <a:p>
            <a:pPr>
              <a:buNone/>
            </a:pPr>
            <a:endParaRPr lang="hu-H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88640"/>
            <a:ext cx="2383845" cy="869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467600" cy="1143000"/>
          </a:xfrm>
        </p:spPr>
        <p:txBody>
          <a:bodyPr anchor="b"/>
          <a:lstStyle/>
          <a:p>
            <a:r>
              <a:rPr lang="hu-HU" b="1" dirty="0">
                <a:solidFill>
                  <a:srgbClr val="04617B"/>
                </a:solidFill>
                <a:cs typeface="Times New Roman" pitchFamily="18" charset="0"/>
              </a:rPr>
              <a:t>építészettörténet-oktatás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hu-HU" b="1" u="sng" dirty="0">
                <a:cs typeface="Times New Roman" pitchFamily="18" charset="0"/>
              </a:rPr>
              <a:t>Száraz-, Mű- és Díszépítészeti </a:t>
            </a:r>
            <a:r>
              <a:rPr lang="hu-HU" b="1" u="sng" dirty="0" smtClean="0">
                <a:cs typeface="Times New Roman" pitchFamily="18" charset="0"/>
              </a:rPr>
              <a:t>Tanszék</a:t>
            </a:r>
            <a:r>
              <a:rPr lang="hu-HU" b="1" dirty="0" smtClean="0">
                <a:cs typeface="Times New Roman" pitchFamily="18" charset="0"/>
              </a:rPr>
              <a:t> –</a:t>
            </a:r>
            <a:r>
              <a:rPr lang="hu-HU" b="1" u="sng" dirty="0">
                <a:cs typeface="Times New Roman" pitchFamily="18" charset="0"/>
              </a:rPr>
              <a:t/>
            </a:r>
            <a:br>
              <a:rPr lang="hu-HU" b="1" u="sng" dirty="0">
                <a:cs typeface="Times New Roman" pitchFamily="18" charset="0"/>
              </a:rPr>
            </a:br>
            <a:r>
              <a:rPr lang="hu-HU" b="1" dirty="0" smtClean="0">
                <a:cs typeface="Times New Roman" pitchFamily="18" charset="0"/>
              </a:rPr>
              <a:t>			</a:t>
            </a:r>
            <a:r>
              <a:rPr lang="hu-HU" b="1" u="sng" dirty="0" smtClean="0">
                <a:cs typeface="Times New Roman" pitchFamily="18" charset="0"/>
              </a:rPr>
              <a:t>Újkori </a:t>
            </a:r>
            <a:r>
              <a:rPr lang="hu-HU" b="1" u="sng" dirty="0">
                <a:cs typeface="Times New Roman" pitchFamily="18" charset="0"/>
              </a:rPr>
              <a:t>Építéstani Tanszék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dirty="0" smtClean="0">
                <a:cs typeface="Times New Roman" pitchFamily="18" charset="0"/>
              </a:rPr>
              <a:t>1872- Hauszmann Alajos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dirty="0" smtClean="0">
                <a:cs typeface="Times New Roman" pitchFamily="18" charset="0"/>
              </a:rPr>
              <a:t>1913- </a:t>
            </a:r>
            <a:r>
              <a:rPr lang="hu-HU" dirty="0" err="1" smtClean="0">
                <a:cs typeface="Times New Roman" pitchFamily="18" charset="0"/>
              </a:rPr>
              <a:t>Hültl</a:t>
            </a:r>
            <a:r>
              <a:rPr lang="hu-HU" dirty="0" smtClean="0">
                <a:cs typeface="Times New Roman" pitchFamily="18" charset="0"/>
              </a:rPr>
              <a:t> Dezső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dirty="0" smtClean="0">
                <a:cs typeface="Times New Roman" pitchFamily="18" charset="0"/>
              </a:rPr>
              <a:t>1940- Friedrich Loránd</a:t>
            </a:r>
          </a:p>
          <a:p>
            <a:endParaRPr lang="hu-HU" dirty="0" smtClean="0">
              <a:cs typeface="Times New Roman" pitchFamily="18" charset="0"/>
            </a:endParaRPr>
          </a:p>
          <a:p>
            <a:pPr>
              <a:buNone/>
            </a:pPr>
            <a:r>
              <a:rPr lang="hu-HU" b="1" u="sng" dirty="0">
                <a:cs typeface="Times New Roman" pitchFamily="18" charset="0"/>
              </a:rPr>
              <a:t>Ókori  Építészeti Tanszék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dirty="0" smtClean="0">
                <a:cs typeface="Times New Roman" pitchFamily="18" charset="0"/>
              </a:rPr>
              <a:t>1887- </a:t>
            </a:r>
            <a:r>
              <a:rPr lang="hu-HU" dirty="0" err="1" smtClean="0">
                <a:cs typeface="Times New Roman" pitchFamily="18" charset="0"/>
              </a:rPr>
              <a:t>Cziegler</a:t>
            </a:r>
            <a:r>
              <a:rPr lang="hu-HU" dirty="0" smtClean="0">
                <a:cs typeface="Times New Roman" pitchFamily="18" charset="0"/>
              </a:rPr>
              <a:t> Győző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dirty="0" smtClean="0">
                <a:cs typeface="Times New Roman" pitchFamily="18" charset="0"/>
              </a:rPr>
              <a:t>1905- Nagy Virgil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u-HU" dirty="0" smtClean="0">
                <a:cs typeface="Times New Roman" pitchFamily="18" charset="0"/>
              </a:rPr>
              <a:t>1923- </a:t>
            </a:r>
            <a:r>
              <a:rPr lang="hu-HU" dirty="0" err="1" smtClean="0">
                <a:cs typeface="Times New Roman" pitchFamily="18" charset="0"/>
              </a:rPr>
              <a:t>Wälder</a:t>
            </a:r>
            <a:r>
              <a:rPr lang="hu-HU" dirty="0" smtClean="0">
                <a:cs typeface="Times New Roman" pitchFamily="18" charset="0"/>
              </a:rPr>
              <a:t> Gyula</a:t>
            </a:r>
          </a:p>
          <a:p>
            <a:pPr>
              <a:buNone/>
            </a:pPr>
            <a:endParaRPr lang="hu-HU" dirty="0" smtClean="0"/>
          </a:p>
          <a:p>
            <a:endParaRPr lang="hu-HU" dirty="0" smtClean="0">
              <a:latin typeface="Times New Roman" pitchFamily="18" charset="0"/>
              <a:cs typeface="Times New Roman" pitchFamily="18" charset="0"/>
            </a:endParaRPr>
          </a:p>
          <a:p>
            <a:endParaRPr lang="hu-H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2534"/>
            <a:ext cx="2383845" cy="869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Tartalom helye 3" descr="ókori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534992" y="260648"/>
            <a:ext cx="4163314" cy="55438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Kép 5" descr="ókori pecsé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35896" y="4005064"/>
            <a:ext cx="3798714" cy="23771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686" y="22785"/>
            <a:ext cx="2383845" cy="869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 descr="ókori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4752528" cy="63284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Kép 4" descr="kaus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645024"/>
            <a:ext cx="4025900" cy="22669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Kép 5" descr="ókor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52120" y="260648"/>
            <a:ext cx="2229664" cy="30963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 descr="20171013_13165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932040" y="260648"/>
            <a:ext cx="3491203" cy="48736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Kép 5" descr="20171013_1308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414427" y="926595"/>
            <a:ext cx="5903640" cy="4427730"/>
          </a:xfrm>
          <a:prstGeom prst="rect">
            <a:avLst/>
          </a:prstGeom>
        </p:spPr>
      </p:pic>
      <p:pic>
        <p:nvPicPr>
          <p:cNvPr id="7" name="Kép 6" descr="középkori pecsé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1720" y="4293096"/>
            <a:ext cx="3962789" cy="23419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oggia">
  <a:themeElements>
    <a:clrScheme name="Áramlás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oggi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2768</TotalTime>
  <Words>508</Words>
  <Application>Microsoft Office PowerPoint</Application>
  <PresentationFormat>Diavetítés a képernyőre (4:3 oldalarány)</PresentationFormat>
  <Paragraphs>191</Paragraphs>
  <Slides>29</Slides>
  <Notes>5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29</vt:i4>
      </vt:variant>
    </vt:vector>
  </HeadingPairs>
  <TitlesOfParts>
    <vt:vector size="30" baseType="lpstr">
      <vt:lpstr>Loggia</vt:lpstr>
      <vt:lpstr>építészet –  oktatás – könyvtár  bme építészettörténeti és műemléki tanszék könyvtára</vt:lpstr>
      <vt:lpstr>a tanszéki könyvtárakról</vt:lpstr>
      <vt:lpstr>Szakkönyvtár – terminológia</vt:lpstr>
      <vt:lpstr>építészettörténet-oktatás</vt:lpstr>
      <vt:lpstr>építészettörténet-oktatás</vt:lpstr>
      <vt:lpstr>építészettörténet-oktatás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építészettörténet-oktatás</vt:lpstr>
      <vt:lpstr>PowerPoint bemutató</vt:lpstr>
      <vt:lpstr>ÉMT tanszéki könyvtár /  jellemzők</vt:lpstr>
      <vt:lpstr>ÉMT tanszéki könyvtár /  jellemzők</vt:lpstr>
      <vt:lpstr>ÉMT tanszéki könyvtár /  jellemzők</vt:lpstr>
      <vt:lpstr>ÉMT tanszéki könyvtár /  jellemzők</vt:lpstr>
      <vt:lpstr>ÉMT tanszéki könyvtár /  jellemzők</vt:lpstr>
      <vt:lpstr>ÉMT Tanszéki könyvtár /  használók / használati szokások</vt:lpstr>
      <vt:lpstr>ÉMT Tanszéki könyvtár /                     használók / használati szokások</vt:lpstr>
      <vt:lpstr>ÉMT Tanszéki könyvtár /  SZOLGÁLTATÁSOK</vt:lpstr>
      <vt:lpstr>ÉMT Tanszéki könyvtár /  SZOLGÁLTATÁSOK</vt:lpstr>
      <vt:lpstr>ÉMT Tanszéki könyvtár /  SZOLGÁLTATÁSOK</vt:lpstr>
      <vt:lpstr>ÉMT Tanszéki könyvtár /  SZOLGÁLTATÁSOK</vt:lpstr>
      <vt:lpstr>ÉMT Tanszéki könyvtár /  gyűjtemény- és szolgáltatásfejlesztési célok, lehetőségek</vt:lpstr>
      <vt:lpstr>ÉMT Tanszéki könyvtár /  gyűjtemény- és szolgáltatásfejlesztési célok, lehetőségek</vt:lpstr>
      <vt:lpstr>források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Mérien</dc:creator>
  <cp:lastModifiedBy>Microsoft</cp:lastModifiedBy>
  <cp:revision>199</cp:revision>
  <dcterms:created xsi:type="dcterms:W3CDTF">2017-10-14T18:21:15Z</dcterms:created>
  <dcterms:modified xsi:type="dcterms:W3CDTF">2019-03-11T20:08:30Z</dcterms:modified>
</cp:coreProperties>
</file>