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72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0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5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5171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8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8562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38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60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6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7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6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2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1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26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50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A08F8-F1F9-42F2-81B7-2D262665F7F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FB28ED1-7406-4AA2-805D-2922E6A89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29253" y="383436"/>
            <a:ext cx="6600451" cy="304556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Az Országos Meteorológiai</a:t>
            </a:r>
            <a:br>
              <a:rPr lang="hu-HU" dirty="0" smtClean="0"/>
            </a:br>
            <a:r>
              <a:rPr lang="hu-HU" dirty="0" smtClean="0"/>
              <a:t>Szolgálat</a:t>
            </a:r>
            <a:br>
              <a:rPr lang="hu-HU" dirty="0" smtClean="0"/>
            </a:br>
            <a:r>
              <a:rPr lang="hu-HU" dirty="0" smtClean="0"/>
              <a:t>Könyvtára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85501" y="3429000"/>
            <a:ext cx="2657293" cy="1539591"/>
          </a:xfrm>
        </p:spPr>
        <p:txBody>
          <a:bodyPr>
            <a:noAutofit/>
          </a:bodyPr>
          <a:lstStyle/>
          <a:p>
            <a:r>
              <a:rPr lang="hu-HU" sz="2400" dirty="0" smtClean="0"/>
              <a:t>T. Puskás Márta</a:t>
            </a:r>
          </a:p>
          <a:p>
            <a:r>
              <a:rPr lang="hu-HU" sz="2400" dirty="0" smtClean="0"/>
              <a:t>könyvtáros</a:t>
            </a:r>
          </a:p>
          <a:p>
            <a:r>
              <a:rPr lang="hu-HU" sz="2400" dirty="0" smtClean="0"/>
              <a:t>OMSZ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768711" y="5196856"/>
            <a:ext cx="2835668" cy="380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2018. március 6.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09555" y="1320257"/>
            <a:ext cx="6338454" cy="42256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53" y="583795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0020" y="46681"/>
            <a:ext cx="7886700" cy="1325563"/>
          </a:xfrm>
        </p:spPr>
        <p:txBody>
          <a:bodyPr/>
          <a:lstStyle/>
          <a:p>
            <a:r>
              <a:rPr lang="hu-HU" dirty="0" smtClean="0"/>
              <a:t>Magyar nyelvű régiségek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902" y="1545021"/>
            <a:ext cx="6364818" cy="51264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zövegdoboz 7"/>
          <p:cNvSpPr txBox="1"/>
          <p:nvPr/>
        </p:nvSpPr>
        <p:spPr>
          <a:xfrm>
            <a:off x="422894" y="2017716"/>
            <a:ext cx="3943623" cy="275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Varga Márton (1809):</a:t>
            </a:r>
          </a:p>
          <a:p>
            <a:pPr algn="r">
              <a:spcBef>
                <a:spcPts val="600"/>
              </a:spcBef>
            </a:pP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hu-H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tsillagos</a:t>
            </a: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égnek és a </a:t>
            </a: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Föld </a:t>
            </a: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golyóbisának </a:t>
            </a: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az </a:t>
            </a: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ő tüneményeivel együtt való természeti előadása</a:t>
            </a: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b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's </a:t>
            </a: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megesmértetése</a:t>
            </a:r>
            <a:b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34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0020" y="82990"/>
            <a:ext cx="7886700" cy="1325563"/>
          </a:xfrm>
        </p:spPr>
        <p:txBody>
          <a:bodyPr/>
          <a:lstStyle/>
          <a:p>
            <a:r>
              <a:rPr lang="hu-HU" dirty="0" smtClean="0"/>
              <a:t>Magyar nyelvű régiségek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902" y="1562839"/>
            <a:ext cx="6364818" cy="50907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zövegdoboz 7"/>
          <p:cNvSpPr txBox="1"/>
          <p:nvPr/>
        </p:nvSpPr>
        <p:spPr>
          <a:xfrm>
            <a:off x="535910" y="2736595"/>
            <a:ext cx="4216200" cy="12772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Vállas </a:t>
            </a: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Antal(1840</a:t>
            </a: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):</a:t>
            </a:r>
          </a:p>
          <a:p>
            <a:pPr algn="r">
              <a:spcBef>
                <a:spcPts val="600"/>
              </a:spcBef>
            </a:pP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Az égi és földtekék</a:t>
            </a:r>
            <a:b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használata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3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88869" y="53843"/>
            <a:ext cx="7886700" cy="1325563"/>
          </a:xfrm>
        </p:spPr>
        <p:txBody>
          <a:bodyPr/>
          <a:lstStyle/>
          <a:p>
            <a:r>
              <a:rPr lang="hu-HU" dirty="0" smtClean="0"/>
              <a:t>Magyar nyelvű régiségek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893" y="1545021"/>
            <a:ext cx="5968836" cy="51264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zövegdoboz 7"/>
          <p:cNvSpPr txBox="1"/>
          <p:nvPr/>
        </p:nvSpPr>
        <p:spPr>
          <a:xfrm>
            <a:off x="446568" y="2459504"/>
            <a:ext cx="3862196" cy="26930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Berde</a:t>
            </a: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Áron (1847):</a:t>
            </a:r>
          </a:p>
          <a:p>
            <a:pPr algn="r">
              <a:spcBef>
                <a:spcPts val="600"/>
              </a:spcBef>
            </a:pPr>
            <a:r>
              <a:rPr lang="hu-H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Légtüneménytan</a:t>
            </a:r>
            <a:r>
              <a:rPr lang="hu-H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hu-H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’s a’ két </a:t>
            </a:r>
            <a:r>
              <a:rPr lang="hu-H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magyarhon</a:t>
            </a:r>
            <a:r>
              <a:rPr lang="hu-H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égaljviszonyai </a:t>
            </a:r>
            <a:br>
              <a:rPr lang="hu-H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’s ezek </a:t>
            </a:r>
            <a:r>
              <a:rPr lang="hu-H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béfolyása</a:t>
            </a:r>
            <a:r>
              <a:rPr lang="hu-H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a’ növényekre és állatokra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39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388" y="2825393"/>
            <a:ext cx="5759949" cy="383996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84510" y="97998"/>
            <a:ext cx="7886700" cy="1325563"/>
          </a:xfrm>
        </p:spPr>
        <p:txBody>
          <a:bodyPr/>
          <a:lstStyle/>
          <a:p>
            <a:r>
              <a:rPr lang="hu-HU" dirty="0" smtClean="0"/>
              <a:t>Folyóiratok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7135" y="1423561"/>
            <a:ext cx="78867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 smtClean="0"/>
              <a:t>120 féle folyóiratunk van - 25 élő</a:t>
            </a:r>
            <a:endParaRPr lang="hu-HU" sz="2400" dirty="0"/>
          </a:p>
          <a:p>
            <a:pPr marL="452438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2400" dirty="0" smtClean="0"/>
              <a:t>5 külföldi szakfolyóirat (kb. 1,5 millió Ft értékben)</a:t>
            </a:r>
          </a:p>
          <a:p>
            <a:pPr marL="452438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2400" dirty="0" smtClean="0"/>
              <a:t>7 hazai folyóirat</a:t>
            </a:r>
          </a:p>
          <a:p>
            <a:pPr marL="452438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2400" dirty="0" smtClean="0"/>
              <a:t>kiadványcsere</a:t>
            </a:r>
          </a:p>
          <a:p>
            <a:pPr marL="452438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2400" dirty="0" smtClean="0"/>
              <a:t>könyvtárközi kapcsolat - ODR</a:t>
            </a:r>
          </a:p>
          <a:p>
            <a:pPr lvl="1"/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01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9979" y="46238"/>
            <a:ext cx="7886700" cy="1325563"/>
          </a:xfrm>
        </p:spPr>
        <p:txBody>
          <a:bodyPr/>
          <a:lstStyle/>
          <a:p>
            <a:r>
              <a:rPr lang="hu-HU" dirty="0" smtClean="0"/>
              <a:t>LÉGKÖR folyóirat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9602" y="1329160"/>
            <a:ext cx="8341779" cy="2232667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az Országos Meteorológiai Szolgálat és a </a:t>
            </a:r>
            <a:br>
              <a:rPr lang="hu-HU" sz="2400" dirty="0" smtClean="0"/>
            </a:br>
            <a:r>
              <a:rPr lang="hu-HU" sz="2400" dirty="0" smtClean="0"/>
              <a:t>Magyar Meteorológiai Társaság közös lapja</a:t>
            </a:r>
          </a:p>
          <a:p>
            <a:r>
              <a:rPr lang="hu-HU" sz="2400" dirty="0" smtClean="0"/>
              <a:t>1956-ban alapították</a:t>
            </a:r>
          </a:p>
          <a:p>
            <a:r>
              <a:rPr lang="hu-HU" sz="2400" dirty="0" smtClean="0"/>
              <a:t>érdekességek a meteorológia világából</a:t>
            </a:r>
          </a:p>
          <a:p>
            <a:endParaRPr lang="en-US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t="1049" r="958" b="1124"/>
          <a:stretch/>
        </p:blipFill>
        <p:spPr>
          <a:xfrm>
            <a:off x="6630033" y="1255239"/>
            <a:ext cx="2200905" cy="309073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Csoportba foglalás 9"/>
          <p:cNvGrpSpPr/>
          <p:nvPr/>
        </p:nvGrpSpPr>
        <p:grpSpPr>
          <a:xfrm>
            <a:off x="277026" y="3544583"/>
            <a:ext cx="5938839" cy="3227429"/>
            <a:chOff x="630490" y="3161193"/>
            <a:chExt cx="6362384" cy="3610820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490" y="3172013"/>
              <a:ext cx="2544458" cy="36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719" y="3172013"/>
              <a:ext cx="2545045" cy="36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228" y="3161193"/>
              <a:ext cx="2545504" cy="36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112" y="3161193"/>
              <a:ext cx="2545762" cy="36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2">
                  <a:lumMod val="25000"/>
                </a:schemeClr>
              </a:solidFill>
              <a:prstDash val="solid"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" name="Téglalap 8"/>
          <p:cNvSpPr/>
          <p:nvPr/>
        </p:nvSpPr>
        <p:spPr>
          <a:xfrm>
            <a:off x="6430476" y="5711944"/>
            <a:ext cx="2730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met.hu/ismeret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kiadvanyok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legkor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8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5826" y="58016"/>
            <a:ext cx="7886700" cy="1325563"/>
          </a:xfrm>
        </p:spPr>
        <p:txBody>
          <a:bodyPr/>
          <a:lstStyle/>
          <a:p>
            <a:r>
              <a:rPr lang="hu-HU" dirty="0" smtClean="0"/>
              <a:t>IDŐJÁRÁS folyóirat</a:t>
            </a:r>
            <a:endParaRPr lang="en-US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79" y="1437430"/>
            <a:ext cx="1986324" cy="29887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99" y="3625669"/>
            <a:ext cx="2100511" cy="29908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zövegdoboz 6"/>
          <p:cNvSpPr txBox="1"/>
          <p:nvPr/>
        </p:nvSpPr>
        <p:spPr>
          <a:xfrm>
            <a:off x="661140" y="1086754"/>
            <a:ext cx="5946812" cy="552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2400" dirty="0" smtClean="0"/>
              <a:t>az </a:t>
            </a:r>
            <a:r>
              <a:rPr lang="hu-HU" sz="2400" dirty="0"/>
              <a:t>OMSZ tudományos szakfolyóirata</a:t>
            </a:r>
          </a:p>
          <a:p>
            <a:pPr marL="742950" lvl="1" indent="-28575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2400" dirty="0" smtClean="0"/>
              <a:t>alapította </a:t>
            </a:r>
            <a:r>
              <a:rPr lang="hu-HU" sz="2400" dirty="0"/>
              <a:t>1897-ben Héjas </a:t>
            </a:r>
            <a:r>
              <a:rPr lang="hu-HU" sz="2400" dirty="0" smtClean="0"/>
              <a:t>Endre</a:t>
            </a:r>
            <a:r>
              <a:rPr lang="hu-HU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lang="hu-HU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742950" lvl="1" indent="-28575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2400" dirty="0" smtClean="0"/>
              <a:t>világviszonylatban </a:t>
            </a:r>
            <a:r>
              <a:rPr lang="hu-HU" sz="2400" dirty="0"/>
              <a:t>is </a:t>
            </a:r>
            <a:r>
              <a:rPr lang="hu-HU" sz="2400" dirty="0" smtClean="0"/>
              <a:t>egyik</a:t>
            </a:r>
            <a:br>
              <a:rPr lang="hu-HU" sz="2400" dirty="0" smtClean="0"/>
            </a:br>
            <a:r>
              <a:rPr lang="hu-HU" sz="2400" dirty="0" smtClean="0"/>
              <a:t>legrégebbi </a:t>
            </a:r>
            <a:r>
              <a:rPr lang="hu-HU" sz="2400" dirty="0"/>
              <a:t>meteorológiai </a:t>
            </a:r>
            <a:r>
              <a:rPr lang="hu-HU" sz="2400" dirty="0" smtClean="0"/>
              <a:t>szaklap</a:t>
            </a:r>
            <a:endParaRPr lang="hu-HU" sz="2400" dirty="0"/>
          </a:p>
          <a:p>
            <a:pPr marL="742950" lvl="1" indent="-28575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2400" dirty="0" smtClean="0"/>
              <a:t>évente </a:t>
            </a:r>
            <a:r>
              <a:rPr lang="hu-HU" sz="2400" dirty="0"/>
              <a:t>4 szám, 20-25 cikk</a:t>
            </a:r>
          </a:p>
          <a:p>
            <a:pPr marL="742950" lvl="1" indent="-28575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2400" dirty="0"/>
              <a:t>1992 óta angol nyelvű</a:t>
            </a:r>
          </a:p>
          <a:p>
            <a:pPr marL="266700" indent="176213">
              <a:buFont typeface="Arial" panose="020B0604020202020204" pitchFamily="34" charset="0"/>
              <a:buChar char="•"/>
            </a:pPr>
            <a:endParaRPr lang="hu-HU" sz="2400" dirty="0" smtClean="0"/>
          </a:p>
          <a:p>
            <a:pPr marL="266700" indent="176213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hu-HU" sz="2400" dirty="0" smtClean="0"/>
              <a:t/>
            </a:r>
            <a:br>
              <a:rPr lang="hu-HU" sz="2400" dirty="0" smtClean="0"/>
            </a:br>
            <a:endParaRPr lang="hu-HU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9" y="3967132"/>
            <a:ext cx="3461987" cy="264934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églalap 2"/>
          <p:cNvSpPr/>
          <p:nvPr/>
        </p:nvSpPr>
        <p:spPr>
          <a:xfrm>
            <a:off x="4008085" y="5970142"/>
            <a:ext cx="2936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met.hu/ismerettar/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en-US" dirty="0" err="1" smtClean="0"/>
              <a:t>kiadvanyok</a:t>
            </a:r>
            <a:r>
              <a:rPr lang="en-US" dirty="0" smtClean="0"/>
              <a:t>/</a:t>
            </a:r>
            <a:r>
              <a:rPr lang="en-US" dirty="0" err="1" smtClean="0"/>
              <a:t>idojaras</a:t>
            </a:r>
            <a:r>
              <a:rPr lang="en-US" dirty="0"/>
              <a:t>/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3576536" y="3982556"/>
            <a:ext cx="324182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1" defTabSz="457200">
              <a:spcBef>
                <a:spcPts val="1000"/>
              </a:spcBef>
              <a:buClr>
                <a:srgbClr val="A53010"/>
              </a:buClr>
            </a:pPr>
            <a:r>
              <a:rPr lang="hu-HU" sz="2400" dirty="0">
                <a:solidFill>
                  <a:prstClr val="black"/>
                </a:solidFill>
              </a:rPr>
              <a:t>2009 óta </a:t>
            </a:r>
            <a:r>
              <a:rPr lang="hu-HU" sz="2400" dirty="0" err="1">
                <a:solidFill>
                  <a:prstClr val="black"/>
                </a:solidFill>
              </a:rPr>
              <a:t>impakt</a:t>
            </a:r>
            <a:r>
              <a:rPr lang="hu-HU" sz="2400" dirty="0">
                <a:solidFill>
                  <a:prstClr val="black"/>
                </a:solidFill>
              </a:rPr>
              <a:t> faktorral rendelkezik</a:t>
            </a:r>
            <a:br>
              <a:rPr lang="hu-HU" sz="2400" dirty="0">
                <a:solidFill>
                  <a:prstClr val="black"/>
                </a:solidFill>
              </a:rPr>
            </a:br>
            <a:r>
              <a:rPr lang="hu-HU" sz="2400" dirty="0">
                <a:solidFill>
                  <a:prstClr val="black"/>
                </a:solidFill>
              </a:rPr>
              <a:t>(2016: 0,490</a:t>
            </a:r>
            <a:r>
              <a:rPr lang="hu-HU" sz="2400" dirty="0" smtClean="0">
                <a:solidFill>
                  <a:prstClr val="black"/>
                </a:solidFill>
              </a:rPr>
              <a:t>)</a:t>
            </a:r>
          </a:p>
          <a:p>
            <a:pPr marL="266700" lvl="1" defTabSz="457200">
              <a:spcBef>
                <a:spcPts val="2400"/>
              </a:spcBef>
              <a:buClr>
                <a:srgbClr val="A53010"/>
              </a:buClr>
            </a:pPr>
            <a:r>
              <a:rPr lang="hu-HU" sz="2400" dirty="0" smtClean="0">
                <a:solidFill>
                  <a:prstClr val="black"/>
                </a:solidFill>
              </a:rPr>
              <a:t>2018-tól  DOI</a:t>
            </a:r>
            <a:endParaRPr lang="hu-HU" sz="2400" dirty="0">
              <a:solidFill>
                <a:prstClr val="black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22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4384" y="55420"/>
            <a:ext cx="7886700" cy="1325563"/>
          </a:xfrm>
        </p:spPr>
        <p:txBody>
          <a:bodyPr/>
          <a:lstStyle/>
          <a:p>
            <a:r>
              <a:rPr lang="hu-HU" dirty="0" smtClean="0"/>
              <a:t>Adatos anyagok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2892" y="1507126"/>
            <a:ext cx="78867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hu-HU" sz="2400" dirty="0" smtClean="0"/>
              <a:t>régi időjárási kiadványok (</a:t>
            </a:r>
            <a:r>
              <a:rPr lang="hu-HU" sz="2400" dirty="0" err="1" smtClean="0"/>
              <a:t>napijelentések</a:t>
            </a:r>
            <a:r>
              <a:rPr lang="hu-HU" sz="2400" dirty="0" smtClean="0"/>
              <a:t>, </a:t>
            </a:r>
            <a:r>
              <a:rPr lang="hu-HU" sz="2400" dirty="0" err="1" smtClean="0"/>
              <a:t>havijelentések</a:t>
            </a:r>
            <a:r>
              <a:rPr lang="hu-HU" sz="2400" dirty="0" smtClean="0"/>
              <a:t>, évkönyvek)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hu-HU" sz="2400" dirty="0" smtClean="0"/>
              <a:t>a világ számos országából érkeztek adatok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hu-HU" sz="2400" dirty="0" smtClean="0"/>
              <a:t>ma már interneten elérhetők az adatok</a:t>
            </a:r>
            <a:endParaRPr lang="en-US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2522" y="3601767"/>
            <a:ext cx="3576873" cy="23602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7095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8401" y="97638"/>
            <a:ext cx="6589199" cy="1280890"/>
          </a:xfrm>
        </p:spPr>
        <p:txBody>
          <a:bodyPr/>
          <a:lstStyle/>
          <a:p>
            <a:r>
              <a:rPr lang="hu-HU" dirty="0" smtClean="0"/>
              <a:t>Évkönyvek, </a:t>
            </a:r>
            <a:r>
              <a:rPr lang="hu-HU" dirty="0" err="1" smtClean="0"/>
              <a:t>havijelentések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7005" y="1273763"/>
            <a:ext cx="8576995" cy="4351338"/>
          </a:xfrm>
        </p:spPr>
        <p:txBody>
          <a:bodyPr/>
          <a:lstStyle/>
          <a:p>
            <a:r>
              <a:rPr lang="hu-HU" sz="2400" dirty="0" smtClean="0"/>
              <a:t>Évkönyvek 1871-től jelentek meg a legfontosabb mért időjárási paraméterekkel egészen 1984-ig.</a:t>
            </a:r>
          </a:p>
          <a:p>
            <a:r>
              <a:rPr lang="hu-HU" sz="2400" dirty="0" err="1" smtClean="0"/>
              <a:t>Havijelentés</a:t>
            </a:r>
            <a:r>
              <a:rPr lang="hu-HU" sz="2400" dirty="0" smtClean="0"/>
              <a:t>: </a:t>
            </a:r>
          </a:p>
          <a:p>
            <a:pPr indent="17463"/>
            <a:r>
              <a:rPr lang="hu-HU" sz="2400" dirty="0" smtClean="0"/>
              <a:t>1871-től Budára vonatkozó adatok: </a:t>
            </a:r>
            <a:r>
              <a:rPr lang="hu-HU" sz="2400" i="1" dirty="0" smtClean="0"/>
              <a:t>légtüneti észleletek…</a:t>
            </a:r>
          </a:p>
          <a:p>
            <a:pPr indent="17463"/>
            <a:r>
              <a:rPr lang="hu-HU" sz="2400" dirty="0" smtClean="0"/>
              <a:t>1936-tól napjainkig egész országra vonatkozóan</a:t>
            </a:r>
          </a:p>
          <a:p>
            <a:endParaRPr lang="hu-HU" dirty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32" r="20942" b="63324"/>
          <a:stretch/>
        </p:blipFill>
        <p:spPr>
          <a:xfrm>
            <a:off x="382466" y="3692980"/>
            <a:ext cx="8379067" cy="303897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14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0692" y="96508"/>
            <a:ext cx="6589199" cy="1280890"/>
          </a:xfrm>
        </p:spPr>
        <p:txBody>
          <a:bodyPr/>
          <a:lstStyle/>
          <a:p>
            <a:r>
              <a:rPr lang="hu-HU" dirty="0" smtClean="0"/>
              <a:t>Időjárási </a:t>
            </a:r>
            <a:r>
              <a:rPr lang="hu-HU" dirty="0" err="1" smtClean="0"/>
              <a:t>napijelentés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6457" y="1527674"/>
            <a:ext cx="7886700" cy="4351338"/>
          </a:xfrm>
        </p:spPr>
        <p:txBody>
          <a:bodyPr>
            <a:normAutofit/>
          </a:bodyPr>
          <a:lstStyle/>
          <a:p>
            <a:r>
              <a:rPr lang="hu-HU" sz="2400" dirty="0" smtClean="0"/>
              <a:t>1893-tól napjainkig </a:t>
            </a:r>
            <a:endParaRPr lang="en-US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07" y="1377398"/>
            <a:ext cx="4560865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4" y="2956388"/>
            <a:ext cx="4554837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zövegdoboz 5"/>
          <p:cNvSpPr txBox="1"/>
          <p:nvPr/>
        </p:nvSpPr>
        <p:spPr>
          <a:xfrm>
            <a:off x="5008166" y="5463513"/>
            <a:ext cx="3212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1918. március 6. Időjárási </a:t>
            </a:r>
            <a:r>
              <a:rPr lang="hu-H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Napijelentés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74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57992" y="2778583"/>
            <a:ext cx="2342508" cy="240415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hu-HU" sz="2400" dirty="0" smtClean="0"/>
              <a:t>1931. július 7.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u-HU" sz="2400" dirty="0" smtClean="0"/>
              <a:t>első időjárási fronttérkép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36"/>
          <a:stretch/>
        </p:blipFill>
        <p:spPr>
          <a:xfrm>
            <a:off x="673299" y="998803"/>
            <a:ext cx="5532293" cy="55685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28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85501" y="72775"/>
            <a:ext cx="6589199" cy="1280890"/>
          </a:xfrm>
        </p:spPr>
        <p:txBody>
          <a:bodyPr/>
          <a:lstStyle/>
          <a:p>
            <a:r>
              <a:rPr lang="hu-HU" dirty="0" smtClean="0"/>
              <a:t>OMSZ története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2509" y="1353665"/>
            <a:ext cx="5694217" cy="503237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Ferenc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József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a „</a:t>
            </a:r>
            <a:r>
              <a:rPr lang="en-US" sz="23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Meteorológiai</a:t>
            </a:r>
            <a:r>
              <a:rPr lang="en-US" sz="23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és</a:t>
            </a:r>
            <a:r>
              <a:rPr lang="en-US" sz="23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földdelejességi</a:t>
            </a:r>
            <a:r>
              <a:rPr lang="en-US" sz="23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magyar</a:t>
            </a:r>
            <a:r>
              <a:rPr lang="en-US" sz="23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királyi</a:t>
            </a:r>
            <a:r>
              <a:rPr lang="en-US" sz="23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központi</a:t>
            </a:r>
            <a:r>
              <a:rPr lang="en-US" sz="23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intézet</a:t>
            </a:r>
            <a:r>
              <a:rPr lang="en-US" sz="23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alapító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okiratát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1870.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április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8-án </a:t>
            </a:r>
            <a:r>
              <a:rPr lang="en-US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ellenjegyezte</a:t>
            </a:r>
            <a:r>
              <a:rPr lang="hu-HU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hu-HU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z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intézményt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vallás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és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közoktatásügyi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miniszter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felügyelete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alá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helyezte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hu-HU" sz="23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Igazgatónak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Schenzl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Guidó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bencés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szerzetes</a:t>
            </a:r>
            <a:r>
              <a:rPr lang="hu-HU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tanár</a:t>
            </a:r>
            <a:r>
              <a:rPr lang="hu-HU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nevezték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hu-HU" sz="23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Az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Intézet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fő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feladata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en-US" sz="23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meteorológiai</a:t>
            </a:r>
            <a:r>
              <a:rPr lang="en-US" sz="23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mérések</a:t>
            </a:r>
            <a:r>
              <a:rPr lang="en-US" sz="23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szervezése</a:t>
            </a:r>
            <a:r>
              <a:rPr lang="en-US" sz="23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és</a:t>
            </a:r>
            <a:r>
              <a:rPr lang="en-US" sz="23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kiértékelése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az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ország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éghajlati</a:t>
            </a:r>
            <a:r>
              <a:rPr lang="en-US" sz="23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viszonyainak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feltárása</a:t>
            </a:r>
            <a:r>
              <a:rPr lang="en-US" sz="23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volt.   </a:t>
            </a:r>
          </a:p>
          <a:p>
            <a:endParaRPr lang="en-US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26" y="1259820"/>
            <a:ext cx="2885251" cy="41235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79" y="62501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6" y="118153"/>
            <a:ext cx="295904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54" y="734603"/>
            <a:ext cx="2980465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244" y="1435672"/>
            <a:ext cx="2978694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332" y="2391168"/>
            <a:ext cx="3007747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Szövegdoboz 11"/>
          <p:cNvSpPr txBox="1"/>
          <p:nvPr/>
        </p:nvSpPr>
        <p:spPr>
          <a:xfrm>
            <a:off x="1570109" y="5457372"/>
            <a:ext cx="3249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1968. március 6.</a:t>
            </a:r>
            <a:br>
              <a:rPr lang="hu-HU" sz="2400" dirty="0" smtClean="0"/>
            </a:br>
            <a:r>
              <a:rPr lang="hu-HU" sz="2400" dirty="0" smtClean="0"/>
              <a:t>Időjárási </a:t>
            </a:r>
            <a:r>
              <a:rPr lang="hu-HU" sz="2400" dirty="0" err="1" smtClean="0"/>
              <a:t>Napijelentés</a:t>
            </a:r>
            <a:endParaRPr lang="en-US" sz="2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15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98143" y="1128241"/>
            <a:ext cx="4428162" cy="15825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http://met.hu/idojaras</a:t>
            </a:r>
            <a:r>
              <a:rPr lang="en-US" sz="2400" dirty="0" smtClean="0"/>
              <a:t>/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en-US" sz="2400" dirty="0" err="1" smtClean="0"/>
              <a:t>aktualis_idojaras</a:t>
            </a:r>
            <a:r>
              <a:rPr lang="en-US" sz="2400" dirty="0" smtClean="0"/>
              <a:t>/</a:t>
            </a:r>
            <a:r>
              <a:rPr lang="en-US" sz="2400" dirty="0" err="1" smtClean="0"/>
              <a:t>napijelentes</a:t>
            </a:r>
            <a:r>
              <a:rPr lang="en-US" sz="2400" dirty="0"/>
              <a:t>/</a:t>
            </a:r>
          </a:p>
          <a:p>
            <a:endParaRPr lang="en-US" sz="1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8" y="883576"/>
            <a:ext cx="3380697" cy="28870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83" y="2167846"/>
            <a:ext cx="3367147" cy="29949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29" y="3253703"/>
            <a:ext cx="3970133" cy="33679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34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88868" y="81934"/>
            <a:ext cx="7886700" cy="1325563"/>
          </a:xfrm>
        </p:spPr>
        <p:txBody>
          <a:bodyPr/>
          <a:lstStyle/>
          <a:p>
            <a:r>
              <a:rPr lang="hu-HU" dirty="0" smtClean="0"/>
              <a:t>Látogatók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4535" y="1422746"/>
            <a:ext cx="6658841" cy="4351338"/>
          </a:xfrm>
        </p:spPr>
        <p:txBody>
          <a:bodyPr/>
          <a:lstStyle/>
          <a:p>
            <a:r>
              <a:rPr lang="hu-HU" sz="2400" dirty="0" smtClean="0"/>
              <a:t>évente közel 100 olvasó</a:t>
            </a:r>
          </a:p>
          <a:p>
            <a:pPr lvl="1"/>
            <a:r>
              <a:rPr lang="hu-HU" sz="2400" dirty="0" smtClean="0"/>
              <a:t>középiskolások </a:t>
            </a:r>
          </a:p>
          <a:p>
            <a:pPr lvl="1"/>
            <a:r>
              <a:rPr lang="hu-HU" sz="2400" dirty="0" smtClean="0"/>
              <a:t>egyetemi hallgatók</a:t>
            </a:r>
          </a:p>
          <a:p>
            <a:pPr lvl="1"/>
            <a:r>
              <a:rPr lang="hu-HU" sz="2400" dirty="0" smtClean="0"/>
              <a:t>PHD hallgatók</a:t>
            </a:r>
          </a:p>
          <a:p>
            <a:pPr lvl="1"/>
            <a:r>
              <a:rPr lang="hu-HU" sz="2400" dirty="0" smtClean="0"/>
              <a:t>kutatók (biológus, építész, </a:t>
            </a:r>
            <a:br>
              <a:rPr lang="hu-HU" sz="2400" dirty="0" smtClean="0"/>
            </a:br>
            <a:r>
              <a:rPr lang="hu-HU" sz="2400" dirty="0" smtClean="0"/>
              <a:t>történész, író) </a:t>
            </a:r>
          </a:p>
          <a:p>
            <a:pPr lvl="1"/>
            <a:r>
              <a:rPr lang="hu-HU" sz="2400" dirty="0" smtClean="0"/>
              <a:t>meteorológia iránt érdeklődők</a:t>
            </a:r>
          </a:p>
          <a:p>
            <a:r>
              <a:rPr lang="hu-HU" sz="2400" dirty="0" smtClean="0"/>
              <a:t>Kérdések (levélben, telefonon): </a:t>
            </a:r>
            <a:br>
              <a:rPr lang="hu-HU" sz="2400" dirty="0" smtClean="0"/>
            </a:br>
            <a:r>
              <a:rPr lang="hu-HU" sz="2400" dirty="0" smtClean="0"/>
              <a:t>      kb. 2-300/ év</a:t>
            </a:r>
          </a:p>
          <a:p>
            <a:endParaRPr lang="hu-HU" dirty="0" smtClean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18513" y="2036850"/>
            <a:ext cx="4392204" cy="29281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200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6580" y="1727507"/>
            <a:ext cx="4622223" cy="7429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4800" dirty="0" smtClean="0"/>
              <a:t>Köszönöm </a:t>
            </a:r>
            <a:br>
              <a:rPr lang="hu-HU" sz="4800" dirty="0" smtClean="0"/>
            </a:br>
            <a:r>
              <a:rPr lang="hu-HU" sz="4800" dirty="0" smtClean="0"/>
              <a:t>a figyelmet!</a:t>
            </a:r>
            <a:endParaRPr lang="en-US" sz="4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0003" y="1378528"/>
            <a:ext cx="6151415" cy="41009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47" y="5655826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43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93649" y="283368"/>
            <a:ext cx="8106471" cy="4351338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hu-HU" sz="2300" dirty="0">
                <a:solidFill>
                  <a:srgbClr val="000000"/>
                </a:solidFill>
                <a:ea typeface="Times New Roman" panose="02020603050405020304" pitchFamily="18" charset="0"/>
              </a:rPr>
              <a:t>Az 1890-ben </a:t>
            </a:r>
            <a:r>
              <a:rPr lang="hu-HU" sz="2300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Konkoly-Thege</a:t>
            </a:r>
            <a:r>
              <a:rPr lang="hu-HU" sz="23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hu-HU" sz="2300" dirty="0">
                <a:solidFill>
                  <a:srgbClr val="000000"/>
                </a:solidFill>
                <a:ea typeface="Times New Roman" panose="02020603050405020304" pitchFamily="18" charset="0"/>
              </a:rPr>
              <a:t>Miklós </a:t>
            </a:r>
            <a:r>
              <a:rPr lang="hu-HU" sz="23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/>
            </a:r>
            <a:br>
              <a:rPr lang="hu-HU" sz="2300" dirty="0" smtClean="0">
                <a:solidFill>
                  <a:srgbClr val="000000"/>
                </a:solidFill>
                <a:ea typeface="Times New Roman" panose="02020603050405020304" pitchFamily="18" charset="0"/>
              </a:rPr>
            </a:br>
            <a:r>
              <a:rPr lang="hu-HU" sz="23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közbenjárására </a:t>
            </a:r>
            <a:r>
              <a:rPr lang="hu-HU" sz="23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engedély kapott az </a:t>
            </a:r>
            <a:r>
              <a:rPr lang="hu-HU" sz="23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intézet </a:t>
            </a:r>
            <a:br>
              <a:rPr lang="hu-HU" sz="2300" dirty="0" smtClean="0">
                <a:solidFill>
                  <a:srgbClr val="000000"/>
                </a:solidFill>
                <a:ea typeface="Times New Roman" panose="02020603050405020304" pitchFamily="18" charset="0"/>
              </a:rPr>
            </a:br>
            <a:r>
              <a:rPr lang="hu-HU" sz="23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saját </a:t>
            </a:r>
            <a:r>
              <a:rPr lang="hu-HU" sz="23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épület kialakítására.</a:t>
            </a:r>
            <a:endParaRPr lang="hu-HU" sz="23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sz="23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Neuschloss</a:t>
            </a:r>
            <a:r>
              <a:rPr lang="hu-HU" sz="2300" dirty="0" smtClean="0">
                <a:solidFill>
                  <a:srgbClr val="000000"/>
                </a:solidFill>
                <a:ea typeface="Calibri" panose="020F0502020204030204" pitchFamily="34" charset="0"/>
              </a:rPr>
              <a:t> Kornél tervei alapján készült szecessziós épület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2065338" algn="l"/>
              </a:tabLst>
            </a:pPr>
            <a:r>
              <a:rPr lang="hu-HU" sz="2300" dirty="0" smtClean="0">
                <a:solidFill>
                  <a:schemeClr val="tx1"/>
                </a:solidFill>
                <a:ea typeface="Calibri" panose="020F0502020204030204" pitchFamily="34" charset="0"/>
              </a:rPr>
              <a:t>„1910 áprilisában </a:t>
            </a:r>
            <a:r>
              <a:rPr lang="en-US" sz="2300" dirty="0" err="1" smtClean="0">
                <a:solidFill>
                  <a:schemeClr val="tx1"/>
                </a:solidFill>
                <a:ea typeface="Calibri" panose="020F0502020204030204" pitchFamily="34" charset="0"/>
              </a:rPr>
              <a:t>elkészült</a:t>
            </a:r>
            <a:r>
              <a:rPr lang="en-US" sz="2300" dirty="0" smtClean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a typeface="Calibri" panose="020F0502020204030204" pitchFamily="34" charset="0"/>
              </a:rPr>
              <a:t>új</a:t>
            </a:r>
            <a:r>
              <a:rPr lang="en-US" sz="23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a typeface="Calibri" panose="020F0502020204030204" pitchFamily="34" charset="0"/>
              </a:rPr>
              <a:t>épülete</a:t>
            </a:r>
            <a:r>
              <a:rPr lang="en-US" sz="23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a typeface="Calibri" panose="020F0502020204030204" pitchFamily="34" charset="0"/>
              </a:rPr>
              <a:t>mindazokat</a:t>
            </a:r>
            <a:r>
              <a:rPr lang="en-US" sz="23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a typeface="Calibri" panose="020F0502020204030204" pitchFamily="34" charset="0"/>
              </a:rPr>
              <a:t>az</a:t>
            </a:r>
            <a:r>
              <a:rPr lang="en-US" sz="23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a typeface="Calibri" panose="020F0502020204030204" pitchFamily="34" charset="0"/>
              </a:rPr>
              <a:t>igényeket</a:t>
            </a:r>
            <a:r>
              <a:rPr lang="en-US" sz="23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a typeface="Calibri" panose="020F0502020204030204" pitchFamily="34" charset="0"/>
              </a:rPr>
              <a:t>fényesen</a:t>
            </a:r>
            <a:r>
              <a:rPr lang="en-US" sz="23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a typeface="Calibri" panose="020F0502020204030204" pitchFamily="34" charset="0"/>
              </a:rPr>
              <a:t>kielégíti</a:t>
            </a:r>
            <a:r>
              <a:rPr lang="en-US" sz="2300" dirty="0">
                <a:solidFill>
                  <a:schemeClr val="tx1"/>
                </a:solidFill>
                <a:ea typeface="Calibri" panose="020F0502020204030204" pitchFamily="34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ea typeface="Calibri" panose="020F0502020204030204" pitchFamily="34" charset="0"/>
              </a:rPr>
              <a:t>amelyeket</a:t>
            </a:r>
            <a:r>
              <a:rPr lang="en-US" sz="23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a typeface="Calibri" panose="020F0502020204030204" pitchFamily="34" charset="0"/>
              </a:rPr>
              <a:t>egy</a:t>
            </a:r>
            <a:r>
              <a:rPr lang="en-US" sz="2300" dirty="0">
                <a:solidFill>
                  <a:schemeClr val="tx1"/>
                </a:solidFill>
                <a:ea typeface="Calibri" panose="020F0502020204030204" pitchFamily="34" charset="0"/>
              </a:rPr>
              <a:t> modern, </a:t>
            </a:r>
            <a:r>
              <a:rPr lang="en-US" sz="2300" dirty="0" err="1">
                <a:solidFill>
                  <a:schemeClr val="tx1"/>
                </a:solidFill>
                <a:ea typeface="Calibri" panose="020F0502020204030204" pitchFamily="34" charset="0"/>
              </a:rPr>
              <a:t>tudományos</a:t>
            </a:r>
            <a:r>
              <a:rPr lang="en-US" sz="23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a typeface="Calibri" panose="020F0502020204030204" pitchFamily="34" charset="0"/>
              </a:rPr>
              <a:t>intézettel</a:t>
            </a:r>
            <a:r>
              <a:rPr lang="en-US" sz="23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a typeface="Calibri" panose="020F0502020204030204" pitchFamily="34" charset="0"/>
              </a:rPr>
              <a:t>szemben</a:t>
            </a:r>
            <a:r>
              <a:rPr lang="en-US" sz="23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a typeface="Calibri" panose="020F0502020204030204" pitchFamily="34" charset="0"/>
              </a:rPr>
              <a:t>támaszthatunk</a:t>
            </a:r>
            <a:r>
              <a:rPr lang="en-US" sz="2300" dirty="0">
                <a:solidFill>
                  <a:schemeClr val="tx1"/>
                </a:solidFill>
                <a:ea typeface="Calibri" panose="020F0502020204030204" pitchFamily="34" charset="0"/>
              </a:rPr>
              <a:t>. </a:t>
            </a:r>
            <a:r>
              <a:rPr lang="hu-HU" sz="2300" dirty="0" smtClean="0">
                <a:solidFill>
                  <a:schemeClr val="tx1"/>
                </a:solidFill>
                <a:ea typeface="Calibri" panose="020F0502020204030204" pitchFamily="34" charset="0"/>
              </a:rPr>
              <a:t>„</a:t>
            </a:r>
            <a:br>
              <a:rPr lang="hu-HU" sz="2300" dirty="0" smtClean="0">
                <a:solidFill>
                  <a:schemeClr val="tx1"/>
                </a:solidFill>
                <a:ea typeface="Calibri" panose="020F0502020204030204" pitchFamily="34" charset="0"/>
              </a:rPr>
            </a:br>
            <a:r>
              <a:rPr lang="hu-HU" sz="2300" dirty="0" smtClean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hu-HU" sz="1400" i="1" dirty="0" smtClean="0">
                <a:solidFill>
                  <a:schemeClr val="tx1"/>
                </a:solidFill>
                <a:ea typeface="Calibri" panose="020F0502020204030204" pitchFamily="34" charset="0"/>
              </a:rPr>
              <a:t>(Jelentés a meteorológiai és földmágnesességi intézet 1909</a:t>
            </a:r>
            <a:r>
              <a:rPr lang="hu-HU" sz="1400" i="1" dirty="0">
                <a:solidFill>
                  <a:schemeClr val="tx1"/>
                </a:solidFill>
                <a:ea typeface="Calibri" panose="020F0502020204030204" pitchFamily="34" charset="0"/>
              </a:rPr>
              <a:t>., 1910., 1911. évi </a:t>
            </a:r>
            <a:r>
              <a:rPr lang="hu-HU" sz="1400" i="1" dirty="0" smtClean="0">
                <a:solidFill>
                  <a:schemeClr val="tx1"/>
                </a:solidFill>
                <a:ea typeface="Calibri" panose="020F0502020204030204" pitchFamily="34" charset="0"/>
              </a:rPr>
              <a:t>működéséről)</a:t>
            </a:r>
            <a:endParaRPr lang="en-US" sz="1400" i="1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2" y="3429000"/>
            <a:ext cx="3660064" cy="27384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602" y="3429000"/>
            <a:ext cx="4381544" cy="27384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3" t="13062" r="28129" b="25702"/>
          <a:stretch/>
        </p:blipFill>
        <p:spPr>
          <a:xfrm>
            <a:off x="3741577" y="5508340"/>
            <a:ext cx="1330344" cy="13182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595" y="0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5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85" y="504325"/>
            <a:ext cx="2494694" cy="38109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" t="67587" r="6045" b="8304"/>
          <a:stretch/>
        </p:blipFill>
        <p:spPr>
          <a:xfrm>
            <a:off x="1886009" y="3808993"/>
            <a:ext cx="6759227" cy="289681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zövegdoboz 5"/>
          <p:cNvSpPr txBox="1"/>
          <p:nvPr/>
        </p:nvSpPr>
        <p:spPr>
          <a:xfrm>
            <a:off x="3431603" y="504325"/>
            <a:ext cx="5463015" cy="209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 1896.  </a:t>
            </a:r>
            <a:r>
              <a:rPr lang="hu-HU" sz="3600" dirty="0" err="1" smtClean="0"/>
              <a:t>SzMSz</a:t>
            </a:r>
            <a:endParaRPr lang="hu-HU" sz="3600" dirty="0" smtClean="0"/>
          </a:p>
          <a:p>
            <a:endParaRPr lang="en-US" sz="1200" dirty="0"/>
          </a:p>
          <a:p>
            <a:pPr>
              <a:lnSpc>
                <a:spcPct val="114000"/>
              </a:lnSpc>
            </a:pPr>
            <a:r>
              <a:rPr lang="hu-HU" sz="2400" dirty="0" smtClean="0">
                <a:cs typeface="Times New Roman" panose="02020603050405020304" pitchFamily="18" charset="0"/>
              </a:rPr>
              <a:t>Az intézet jogosult nemzetközi tudományos együttműködésekben részt venni, minden külön engedély nélkül.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05" y="52038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90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7192" y="81859"/>
            <a:ext cx="6589199" cy="1280890"/>
          </a:xfrm>
        </p:spPr>
        <p:txBody>
          <a:bodyPr/>
          <a:lstStyle/>
          <a:p>
            <a:r>
              <a:rPr lang="hu-HU" dirty="0" smtClean="0"/>
              <a:t>Könyvtár állománya: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1417" y="1125425"/>
            <a:ext cx="8805732" cy="4351338"/>
          </a:xfrm>
        </p:spPr>
        <p:txBody>
          <a:bodyPr/>
          <a:lstStyle/>
          <a:p>
            <a:pPr marL="360363" indent="-360363"/>
            <a:r>
              <a:rPr lang="hu-HU" sz="2800" dirty="0" smtClean="0"/>
              <a:t>közel 10 ezer könyv: meteorológia és </a:t>
            </a:r>
          </a:p>
          <a:p>
            <a:pPr marL="0" indent="3411538">
              <a:spcBef>
                <a:spcPts val="0"/>
              </a:spcBef>
              <a:buNone/>
            </a:pPr>
            <a:r>
              <a:rPr lang="hu-HU" sz="2800" dirty="0" smtClean="0"/>
              <a:t> határtudományok</a:t>
            </a:r>
          </a:p>
          <a:p>
            <a:r>
              <a:rPr lang="hu-HU" sz="2800" dirty="0" smtClean="0"/>
              <a:t>közel 12 ezer periodika: folyóirat és sorozat</a:t>
            </a:r>
          </a:p>
          <a:p>
            <a:r>
              <a:rPr lang="hu-HU" sz="2800" dirty="0" smtClean="0"/>
              <a:t>adatos anyagok a világ minden tájáról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82" y="3301094"/>
            <a:ext cx="5198723" cy="34658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zövegdoboz 4"/>
          <p:cNvSpPr txBox="1"/>
          <p:nvPr/>
        </p:nvSpPr>
        <p:spPr>
          <a:xfrm>
            <a:off x="6503541" y="3904181"/>
            <a:ext cx="27926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első </a:t>
            </a:r>
            <a:r>
              <a:rPr lang="hu-HU" sz="2400" dirty="0"/>
              <a:t>leltárkönyv </a:t>
            </a:r>
            <a:br>
              <a:rPr lang="hu-HU" sz="2400" dirty="0"/>
            </a:br>
            <a:r>
              <a:rPr lang="hu-HU" sz="2400" dirty="0" smtClean="0"/>
              <a:t>1893-ból</a:t>
            </a:r>
            <a:endParaRPr lang="hu-HU" sz="2400" dirty="0"/>
          </a:p>
          <a:p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28" y="51370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2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3010" y="66685"/>
            <a:ext cx="7886700" cy="1325563"/>
          </a:xfrm>
        </p:spPr>
        <p:txBody>
          <a:bodyPr/>
          <a:lstStyle/>
          <a:p>
            <a:r>
              <a:rPr lang="hu-HU" dirty="0" smtClean="0"/>
              <a:t>Könyvérdekességek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5483" y="1178353"/>
            <a:ext cx="8733034" cy="4351338"/>
          </a:xfrm>
        </p:spPr>
        <p:txBody>
          <a:bodyPr/>
          <a:lstStyle/>
          <a:p>
            <a:pPr marL="0" indent="0">
              <a:buNone/>
              <a:tabLst>
                <a:tab pos="1254125" algn="l"/>
              </a:tabLst>
            </a:pPr>
            <a:r>
              <a:rPr lang="hu-HU" sz="2800" dirty="0" smtClean="0"/>
              <a:t>Több, mint kétszáz 1900-nál régebbi könyvünk van</a:t>
            </a:r>
          </a:p>
          <a:p>
            <a:pPr marL="360363" indent="-360363"/>
            <a:endParaRPr lang="hu-HU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52" y="1761796"/>
            <a:ext cx="2922765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zövegdoboz 5"/>
          <p:cNvSpPr txBox="1"/>
          <p:nvPr/>
        </p:nvSpPr>
        <p:spPr>
          <a:xfrm>
            <a:off x="760287" y="2314221"/>
            <a:ext cx="3554858" cy="336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tabLst>
                <a:tab pos="1254125" algn="l"/>
              </a:tabLst>
            </a:pP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1646: </a:t>
            </a: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Nicolai </a:t>
            </a:r>
            <a:r>
              <a:rPr lang="hu-H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Cabei</a:t>
            </a: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</a:t>
            </a:r>
            <a:r>
              <a:rPr lang="hu-HU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quatuor</a:t>
            </a:r>
            <a:r>
              <a:rPr lang="hu-HU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libros</a:t>
            </a:r>
            <a:r>
              <a:rPr lang="hu-HU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Meteorologicorum</a:t>
            </a:r>
            <a:r>
              <a:rPr lang="hu-HU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</a:t>
            </a:r>
            <a:r>
              <a:rPr lang="hu-HU" sz="2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Aristotelis</a:t>
            </a:r>
            <a:r>
              <a:rPr lang="hu-HU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hu-HU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commentaria</a:t>
            </a:r>
            <a:r>
              <a:rPr lang="hu-HU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 </a:t>
            </a:r>
            <a:r>
              <a:rPr lang="hu-HU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quaestiones</a:t>
            </a:r>
            <a:r>
              <a:rPr lang="hu-HU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br>
              <a:rPr lang="hu-HU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quatuor</a:t>
            </a:r>
            <a:r>
              <a:rPr lang="hu-HU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tomis</a:t>
            </a:r>
            <a:r>
              <a:rPr lang="hu-HU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compraehensa</a:t>
            </a:r>
            <a:endParaRPr lang="hu-HU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86" y="2297998"/>
            <a:ext cx="2903317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4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998086" y="30757"/>
            <a:ext cx="7886700" cy="1325563"/>
          </a:xfrm>
        </p:spPr>
        <p:txBody>
          <a:bodyPr/>
          <a:lstStyle/>
          <a:p>
            <a:r>
              <a:rPr lang="hu-HU" dirty="0" smtClean="0"/>
              <a:t>Könyvérdekességek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7655" y="1335772"/>
            <a:ext cx="8986345" cy="4351338"/>
          </a:xfrm>
        </p:spPr>
        <p:txBody>
          <a:bodyPr/>
          <a:lstStyle/>
          <a:p>
            <a:pPr marL="1438275" indent="-1438275" defTabSz="801688">
              <a:buNone/>
            </a:pPr>
            <a:r>
              <a:rPr lang="hu-HU" sz="2800" dirty="0" smtClean="0"/>
              <a:t>1781-1792: </a:t>
            </a:r>
            <a:r>
              <a:rPr lang="hu-HU" sz="2800" dirty="0" err="1" smtClean="0"/>
              <a:t>Societas</a:t>
            </a:r>
            <a:r>
              <a:rPr lang="hu-HU" sz="2800" dirty="0" smtClean="0"/>
              <a:t> </a:t>
            </a:r>
            <a:r>
              <a:rPr lang="hu-HU" sz="2800" dirty="0" err="1" smtClean="0"/>
              <a:t>Meteorologica</a:t>
            </a:r>
            <a:r>
              <a:rPr lang="hu-HU" sz="2800" dirty="0" smtClean="0"/>
              <a:t> </a:t>
            </a:r>
            <a:r>
              <a:rPr lang="hu-HU" sz="2800" dirty="0" err="1" smtClean="0"/>
              <a:t>Palatina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 (</a:t>
            </a:r>
            <a:r>
              <a:rPr lang="en-US" sz="2800" i="1" dirty="0" err="1"/>
              <a:t>Mannheimer</a:t>
            </a:r>
            <a:r>
              <a:rPr lang="en-US" sz="2800" i="1" dirty="0"/>
              <a:t> </a:t>
            </a:r>
            <a:r>
              <a:rPr lang="en-US" sz="2800" i="1" dirty="0" err="1"/>
              <a:t>Meteorologische</a:t>
            </a:r>
            <a:r>
              <a:rPr lang="en-US" sz="2800" i="1" dirty="0"/>
              <a:t> </a:t>
            </a:r>
            <a:r>
              <a:rPr lang="en-US" sz="2800" i="1" dirty="0" err="1"/>
              <a:t>Gesellschaft</a:t>
            </a:r>
            <a:r>
              <a:rPr lang="hu-HU" sz="2800" dirty="0" smtClean="0"/>
              <a:t>)</a:t>
            </a:r>
          </a:p>
          <a:p>
            <a:pPr marL="0" indent="627063" defTabSz="801688">
              <a:buNone/>
            </a:pPr>
            <a:r>
              <a:rPr lang="hu-HU" sz="2400" dirty="0" smtClean="0"/>
              <a:t>egységes nemzetközi mérőhálózat: 30 állomás Európában</a:t>
            </a:r>
          </a:p>
          <a:p>
            <a:pPr marL="719138" indent="-719138" defTabSz="801688">
              <a:buNone/>
            </a:pPr>
            <a:endParaRPr lang="hu-HU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1197" r="1479" b="9304"/>
          <a:stretch/>
        </p:blipFill>
        <p:spPr>
          <a:xfrm>
            <a:off x="2798586" y="3018593"/>
            <a:ext cx="6117022" cy="35840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zövegdoboz 1"/>
          <p:cNvSpPr txBox="1"/>
          <p:nvPr/>
        </p:nvSpPr>
        <p:spPr>
          <a:xfrm>
            <a:off x="585682" y="3111061"/>
            <a:ext cx="2130711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meteorológiai</a:t>
            </a: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mérések</a:t>
            </a:r>
            <a:b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budai várban</a:t>
            </a: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 éven</a:t>
            </a:r>
            <a:b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keresztül</a:t>
            </a:r>
          </a:p>
          <a:p>
            <a:pPr algn="r"/>
            <a:endParaRPr lang="en-US" sz="2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9" y="2291254"/>
            <a:ext cx="4435317" cy="28272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31" y="1470623"/>
            <a:ext cx="3938733" cy="52234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zövegdoboz 6"/>
          <p:cNvSpPr txBox="1"/>
          <p:nvPr/>
        </p:nvSpPr>
        <p:spPr>
          <a:xfrm>
            <a:off x="315374" y="720609"/>
            <a:ext cx="4122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Ephemerides</a:t>
            </a:r>
            <a:r>
              <a:rPr lang="hu-H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hu-H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napló, jegyzőkönyv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03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0" y="2682656"/>
            <a:ext cx="3388665" cy="405315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62" y="719191"/>
            <a:ext cx="3399075" cy="478996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46" y="2425802"/>
            <a:ext cx="3174038" cy="43100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zövegdoboz 6"/>
          <p:cNvSpPr txBox="1"/>
          <p:nvPr/>
        </p:nvSpPr>
        <p:spPr>
          <a:xfrm>
            <a:off x="462338" y="1359217"/>
            <a:ext cx="2671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meteorológiai adatok Budára</a:t>
            </a:r>
            <a:b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1781-1792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637107" y="1543882"/>
            <a:ext cx="2393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pontos</a:t>
            </a:r>
            <a:r>
              <a:rPr lang="hu-HU" sz="2400" dirty="0" smtClean="0"/>
              <a:t> </a:t>
            </a: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műszerleírások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24" y="66685"/>
            <a:ext cx="2636525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98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</TotalTime>
  <Words>345</Words>
  <Application>Microsoft Office PowerPoint</Application>
  <PresentationFormat>Diavetítés a képernyőre (4:3 oldalarány)</PresentationFormat>
  <Paragraphs>90</Paragraphs>
  <Slides>23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</vt:lpstr>
      <vt:lpstr>Times New Roman</vt:lpstr>
      <vt:lpstr>Wingdings 3</vt:lpstr>
      <vt:lpstr>Szálak</vt:lpstr>
      <vt:lpstr>Az Országos Meteorológiai Szolgálat Könyvtára</vt:lpstr>
      <vt:lpstr>OMSZ története</vt:lpstr>
      <vt:lpstr>PowerPoint bemutató</vt:lpstr>
      <vt:lpstr>PowerPoint bemutató</vt:lpstr>
      <vt:lpstr>Könyvtár állománya:</vt:lpstr>
      <vt:lpstr>Könyvérdekességek</vt:lpstr>
      <vt:lpstr>Könyvérdekességek</vt:lpstr>
      <vt:lpstr>PowerPoint bemutató</vt:lpstr>
      <vt:lpstr>PowerPoint bemutató</vt:lpstr>
      <vt:lpstr>Magyar nyelvű régiségek</vt:lpstr>
      <vt:lpstr>Magyar nyelvű régiségek</vt:lpstr>
      <vt:lpstr>Magyar nyelvű régiségek</vt:lpstr>
      <vt:lpstr>Folyóiratok</vt:lpstr>
      <vt:lpstr>LÉGKÖR folyóirat</vt:lpstr>
      <vt:lpstr>IDŐJÁRÁS folyóirat</vt:lpstr>
      <vt:lpstr>Adatos anyagok</vt:lpstr>
      <vt:lpstr>Évkönyvek, havijelentések</vt:lpstr>
      <vt:lpstr>Időjárási napijelentés</vt:lpstr>
      <vt:lpstr>PowerPoint bemutató</vt:lpstr>
      <vt:lpstr>PowerPoint bemutató</vt:lpstr>
      <vt:lpstr>PowerPoint bemutató</vt:lpstr>
      <vt:lpstr>Látogatók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meteorológiai szakkönyvtár</dc:title>
  <dc:creator>Tolgyesine Puskas Marta</dc:creator>
  <cp:lastModifiedBy>Tolgyesine Puskas Marta</cp:lastModifiedBy>
  <cp:revision>75</cp:revision>
  <dcterms:created xsi:type="dcterms:W3CDTF">2018-01-24T10:28:38Z</dcterms:created>
  <dcterms:modified xsi:type="dcterms:W3CDTF">2018-03-05T13:35:26Z</dcterms:modified>
</cp:coreProperties>
</file>