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77" r:id="rId4"/>
    <p:sldId id="284" r:id="rId5"/>
    <p:sldId id="265" r:id="rId6"/>
    <p:sldId id="264" r:id="rId7"/>
    <p:sldId id="267" r:id="rId8"/>
    <p:sldId id="270" r:id="rId9"/>
    <p:sldId id="268" r:id="rId10"/>
    <p:sldId id="275" r:id="rId11"/>
    <p:sldId id="273" r:id="rId12"/>
    <p:sldId id="280" r:id="rId13"/>
    <p:sldId id="272" r:id="rId14"/>
    <p:sldId id="276" r:id="rId15"/>
    <p:sldId id="278" r:id="rId16"/>
    <p:sldId id="279" r:id="rId17"/>
    <p:sldId id="281" r:id="rId18"/>
    <p:sldId id="282" r:id="rId19"/>
    <p:sldId id="283" r:id="rId20"/>
    <p:sldId id="285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74" autoAdjust="0"/>
  </p:normalViewPr>
  <p:slideViewPr>
    <p:cSldViewPr>
      <p:cViewPr varScale="1">
        <p:scale>
          <a:sx n="103" d="100"/>
          <a:sy n="103" d="100"/>
        </p:scale>
        <p:origin x="-18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7F824-D5FB-4D93-8DB0-C24C15D5FB77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80B71-F8D4-4B4E-AF84-DAAF07B2E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479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0893-2533-4B91-8CAD-191D3E5C09A1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2C4E-ADC2-49A9-B177-CA9DBA8AAB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0893-2533-4B91-8CAD-191D3E5C09A1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2C4E-ADC2-49A9-B177-CA9DBA8AAB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0893-2533-4B91-8CAD-191D3E5C09A1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2C4E-ADC2-49A9-B177-CA9DBA8AAB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0893-2533-4B91-8CAD-191D3E5C09A1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2C4E-ADC2-49A9-B177-CA9DBA8AAB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0893-2533-4B91-8CAD-191D3E5C09A1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2C4E-ADC2-49A9-B177-CA9DBA8AAB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0893-2533-4B91-8CAD-191D3E5C09A1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2C4E-ADC2-49A9-B177-CA9DBA8AAB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0893-2533-4B91-8CAD-191D3E5C09A1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2C4E-ADC2-49A9-B177-CA9DBA8AAB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0893-2533-4B91-8CAD-191D3E5C09A1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2C4E-ADC2-49A9-B177-CA9DBA8AAB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0893-2533-4B91-8CAD-191D3E5C09A1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2C4E-ADC2-49A9-B177-CA9DBA8AAB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0893-2533-4B91-8CAD-191D3E5C09A1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2C4E-ADC2-49A9-B177-CA9DBA8AAB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0893-2533-4B91-8CAD-191D3E5C09A1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3C2C4E-ADC2-49A9-B177-CA9DBA8AAB01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950893-2533-4B91-8CAD-191D3E5C09A1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3C2C4E-ADC2-49A9-B177-CA9DBA8AAB01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56145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/>
            </a:r>
            <a:br>
              <a:rPr lang="hu-HU" dirty="0"/>
            </a:br>
            <a:r>
              <a:rPr lang="hu-HU" dirty="0"/>
              <a:t> </a:t>
            </a:r>
            <a:br>
              <a:rPr lang="hu-HU" dirty="0"/>
            </a:br>
            <a:r>
              <a:rPr lang="hu-HU" sz="4000" dirty="0"/>
              <a:t>A MAGYAR BÁNYÁSZATI ÉS FÖLDTANI SZOLGÁLAT  </a:t>
            </a:r>
            <a:br>
              <a:rPr lang="hu-HU" sz="4000" dirty="0"/>
            </a:br>
            <a:r>
              <a:rPr lang="hu-HU" sz="4000" dirty="0"/>
              <a:t>Földtani és Geofizikai Szakkönyvtár Osztályának bemutatása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hu-HU" b="1" dirty="0" smtClean="0">
              <a:solidFill>
                <a:schemeClr val="tx1"/>
              </a:solidFill>
            </a:endParaRPr>
          </a:p>
          <a:p>
            <a:endParaRPr lang="hu-HU" b="1" dirty="0"/>
          </a:p>
          <a:p>
            <a:r>
              <a:rPr lang="hu-HU" b="1" dirty="0" smtClean="0">
                <a:solidFill>
                  <a:schemeClr val="tx1"/>
                </a:solidFill>
              </a:rPr>
              <a:t>Gáspár Anita</a:t>
            </a:r>
          </a:p>
          <a:p>
            <a:r>
              <a:rPr lang="hu-HU" b="1" dirty="0">
                <a:solidFill>
                  <a:schemeClr val="tx1"/>
                </a:solidFill>
              </a:rPr>
              <a:t>könyvtáros </a:t>
            </a:r>
            <a:r>
              <a:rPr lang="hu-HU" b="1" dirty="0" smtClean="0">
                <a:solidFill>
                  <a:schemeClr val="tx1"/>
                </a:solidFill>
              </a:rPr>
              <a:t>szakreferens</a:t>
            </a:r>
          </a:p>
          <a:p>
            <a:endParaRPr lang="hu-HU" b="1" dirty="0" smtClean="0">
              <a:solidFill>
                <a:schemeClr val="tx1"/>
              </a:solidFill>
            </a:endParaRPr>
          </a:p>
          <a:p>
            <a:endParaRPr lang="hu-HU" dirty="0"/>
          </a:p>
        </p:txBody>
      </p:sp>
      <p:pic>
        <p:nvPicPr>
          <p:cNvPr id="2050" name="Picture 2" descr="C:\Anita_gép\Masina\c\ANITA\egyéb\seregszemle_2018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7" y="5301208"/>
            <a:ext cx="2636525" cy="96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424" y="4869161"/>
            <a:ext cx="831960" cy="9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400" dirty="0" smtClean="0"/>
              <a:t>Olvasóink	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Intézeti dolgozók (254 fő)</a:t>
            </a:r>
          </a:p>
          <a:p>
            <a:r>
              <a:rPr lang="hu-HU" dirty="0"/>
              <a:t>Magyarhoni Földtani Társulati tagok</a:t>
            </a:r>
          </a:p>
          <a:p>
            <a:r>
              <a:rPr lang="hu-HU" dirty="0" smtClean="0"/>
              <a:t>Hazai egyetemek diákjai, tanárai (ELTE TTK, Miskolci Egyetem, Savaria E., Szegedi TE, SZIE stb.)</a:t>
            </a:r>
          </a:p>
          <a:p>
            <a:r>
              <a:rPr lang="hu-HU" dirty="0" smtClean="0"/>
              <a:t>Természettudományi Múzeumok kutatói (</a:t>
            </a:r>
            <a:r>
              <a:rPr lang="hu-HU" dirty="0" err="1" smtClean="0"/>
              <a:t>Bp</a:t>
            </a:r>
            <a:r>
              <a:rPr lang="hu-HU" dirty="0" smtClean="0"/>
              <a:t>, Zirc, Gyöngyös, Pásztó stb.)</a:t>
            </a:r>
          </a:p>
          <a:p>
            <a:r>
              <a:rPr lang="hu-HU" dirty="0" smtClean="0"/>
              <a:t>Építőmérnökök, bányászok, paleontológusok, ásványgyűjtők stb.</a:t>
            </a:r>
          </a:p>
          <a:p>
            <a:r>
              <a:rPr lang="hu-HU" dirty="0" smtClean="0"/>
              <a:t>Külföldi kutatók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2290" name="Picture 2" descr="C:\Anita_gép\Masina\c\ANITA\egyéb\seregszemle_2018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5556250"/>
            <a:ext cx="2636838" cy="9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400" dirty="0" smtClean="0"/>
              <a:t>Intézeti kiadvány típusaink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b="1" dirty="0" smtClean="0"/>
              <a:t>MKFI, MÁFI </a:t>
            </a:r>
            <a:r>
              <a:rPr lang="hu-HU" sz="2000" b="1" dirty="0" smtClean="0"/>
              <a:t>és MFGI Évi Jelentése </a:t>
            </a:r>
          </a:p>
          <a:p>
            <a:r>
              <a:rPr lang="hu-HU" sz="2000" b="1" dirty="0" smtClean="0"/>
              <a:t>MKFI </a:t>
            </a:r>
            <a:r>
              <a:rPr lang="hu-HU" sz="2000" b="1" dirty="0"/>
              <a:t>és MÁFI </a:t>
            </a:r>
            <a:r>
              <a:rPr lang="hu-HU" sz="2000" b="1" dirty="0" smtClean="0"/>
              <a:t>Évkönyvek</a:t>
            </a:r>
            <a:endParaRPr lang="hu-HU" sz="2000" b="1" dirty="0">
              <a:solidFill>
                <a:srgbClr val="FF0000"/>
              </a:solidFill>
            </a:endParaRPr>
          </a:p>
          <a:p>
            <a:r>
              <a:rPr lang="hu-HU" sz="2000" b="1" dirty="0" smtClean="0"/>
              <a:t>Módszertani közlemények</a:t>
            </a:r>
            <a:r>
              <a:rPr lang="hu-HU" sz="2000" b="1" dirty="0"/>
              <a:t>; MÁFI </a:t>
            </a:r>
            <a:r>
              <a:rPr lang="hu-HU" sz="2000" b="1" dirty="0" err="1"/>
              <a:t>Special</a:t>
            </a:r>
            <a:r>
              <a:rPr lang="hu-HU" sz="2000" b="1" dirty="0"/>
              <a:t> </a:t>
            </a:r>
            <a:r>
              <a:rPr lang="hu-HU" sz="2000" b="1" dirty="0" err="1" smtClean="0"/>
              <a:t>Papers</a:t>
            </a:r>
            <a:endParaRPr lang="hu-HU" sz="2000" dirty="0"/>
          </a:p>
          <a:p>
            <a:r>
              <a:rPr lang="hu-HU" sz="2000" b="1" dirty="0" err="1" smtClean="0"/>
              <a:t>Geologica</a:t>
            </a:r>
            <a:r>
              <a:rPr lang="hu-HU" sz="2000" b="1" dirty="0" smtClean="0"/>
              <a:t> </a:t>
            </a:r>
            <a:r>
              <a:rPr lang="hu-HU" sz="2000" b="1" dirty="0"/>
              <a:t>Hungarica Series </a:t>
            </a:r>
            <a:r>
              <a:rPr lang="hu-HU" sz="2000" b="1" dirty="0" err="1" smtClean="0"/>
              <a:t>Geologica</a:t>
            </a:r>
            <a:endParaRPr lang="hu-HU" sz="2000" b="1" dirty="0"/>
          </a:p>
          <a:p>
            <a:r>
              <a:rPr lang="hu-HU" sz="2000" b="1" dirty="0" err="1" smtClean="0"/>
              <a:t>Geologica</a:t>
            </a:r>
            <a:r>
              <a:rPr lang="hu-HU" sz="2000" b="1" dirty="0" smtClean="0"/>
              <a:t> </a:t>
            </a:r>
            <a:r>
              <a:rPr lang="hu-HU" sz="2000" b="1" dirty="0"/>
              <a:t>Hungarica Series </a:t>
            </a:r>
            <a:r>
              <a:rPr lang="hu-HU" sz="2000" b="1" dirty="0" err="1" smtClean="0"/>
              <a:t>Palaeontologica</a:t>
            </a:r>
            <a:endParaRPr lang="hu-HU" sz="2000" b="1" dirty="0" smtClean="0"/>
          </a:p>
          <a:p>
            <a:r>
              <a:rPr lang="hu-HU" sz="2000" b="1" smtClean="0"/>
              <a:t>MKFI, </a:t>
            </a:r>
            <a:r>
              <a:rPr lang="hu-HU" sz="2000" b="1" dirty="0" smtClean="0"/>
              <a:t>MÁFI Alkalmi Kiadványai</a:t>
            </a:r>
          </a:p>
          <a:p>
            <a:r>
              <a:rPr lang="hu-HU" sz="2000" b="1" dirty="0" smtClean="0"/>
              <a:t>Földtani térképek és magyarázó kötetek</a:t>
            </a:r>
          </a:p>
          <a:p>
            <a:r>
              <a:rPr lang="hu-HU" sz="2000" b="1" dirty="0" smtClean="0"/>
              <a:t>ELGI Évi </a:t>
            </a:r>
            <a:r>
              <a:rPr lang="hu-HU" sz="2000" b="1" dirty="0"/>
              <a:t>Jelentése</a:t>
            </a:r>
            <a:endParaRPr lang="hu-HU" sz="2000" dirty="0"/>
          </a:p>
          <a:p>
            <a:r>
              <a:rPr lang="hu-HU" sz="2000" b="1" dirty="0"/>
              <a:t>Geofizikai </a:t>
            </a:r>
            <a:r>
              <a:rPr lang="hu-HU" sz="2000" b="1" dirty="0" smtClean="0"/>
              <a:t>Közlemények</a:t>
            </a:r>
          </a:p>
          <a:p>
            <a:r>
              <a:rPr lang="hu-HU" sz="2000" b="1" dirty="0" err="1" smtClean="0"/>
              <a:t>NATéR</a:t>
            </a:r>
            <a:r>
              <a:rPr lang="hu-HU" sz="2000" b="1" dirty="0" smtClean="0"/>
              <a:t> </a:t>
            </a:r>
            <a:r>
              <a:rPr lang="hu-HU" sz="1600" b="1" dirty="0" smtClean="0"/>
              <a:t>(</a:t>
            </a:r>
            <a:r>
              <a:rPr lang="hu-HU" sz="1600" dirty="0"/>
              <a:t>Nemzeti Alkalmazkodási Térinformatikai </a:t>
            </a:r>
            <a:r>
              <a:rPr lang="hu-HU" sz="1600" dirty="0" smtClean="0"/>
              <a:t>Rendszer) </a:t>
            </a:r>
            <a:r>
              <a:rPr lang="hu-HU" sz="2000" b="1" dirty="0" smtClean="0"/>
              <a:t>kiadványok                                       </a:t>
            </a:r>
            <a:endParaRPr lang="hu-HU" sz="2000" b="1" dirty="0"/>
          </a:p>
          <a:p>
            <a:pPr marL="0" indent="0">
              <a:buNone/>
            </a:pPr>
            <a:endParaRPr lang="hu-HU" sz="2000" b="1" dirty="0" smtClean="0"/>
          </a:p>
          <a:p>
            <a:pPr marL="0" indent="0">
              <a:buNone/>
            </a:pPr>
            <a:endParaRPr lang="hu-HU" sz="22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Anita_gép\Masina\c\ANITA\egyéb\seregszemle_2018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2" y="5661248"/>
            <a:ext cx="2636837" cy="9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Legújabb intézeti kiadványaink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17149"/>
            <a:ext cx="5688632" cy="4267453"/>
          </a:xfrm>
        </p:spPr>
      </p:pic>
      <p:pic>
        <p:nvPicPr>
          <p:cNvPr id="9218" name="Picture 2" descr="C:\Anita_gép\Masina\c\ANITA\egyéb\seregszemle_2018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84602"/>
            <a:ext cx="2636838" cy="9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Együttműködés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376264" cy="236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58" y="1484784"/>
            <a:ext cx="1656184" cy="203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06804"/>
            <a:ext cx="1512168" cy="186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Anita_gép\Masina\c\ANITA\egyéb\seregszemle_2018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19" y="5325757"/>
            <a:ext cx="2636838" cy="9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2241204" cy="220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67934"/>
            <a:ext cx="2586994" cy="122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8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Szolgáltatások - </a:t>
            </a:r>
            <a:br>
              <a:rPr lang="hu-HU" dirty="0" smtClean="0"/>
            </a:br>
            <a:r>
              <a:rPr lang="hu-HU" dirty="0" smtClean="0"/>
              <a:t>nyilvános könyvtárainkban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Kutatóink kérései</a:t>
            </a:r>
          </a:p>
          <a:p>
            <a:r>
              <a:rPr lang="hu-HU" sz="2000" dirty="0" smtClean="0"/>
              <a:t>Könyvtárközi kérések</a:t>
            </a:r>
          </a:p>
          <a:p>
            <a:r>
              <a:rPr lang="hu-HU" sz="2000" dirty="0" smtClean="0"/>
              <a:t>Helyben fénymásolás, digitalizálás</a:t>
            </a:r>
          </a:p>
          <a:p>
            <a:r>
              <a:rPr lang="hu-HU" sz="2000" dirty="0" smtClean="0"/>
              <a:t>Tájékoztatás</a:t>
            </a:r>
          </a:p>
          <a:p>
            <a:r>
              <a:rPr lang="hu-HU" sz="2000" dirty="0" smtClean="0"/>
              <a:t>Kiadványaink terjesztése</a:t>
            </a:r>
          </a:p>
          <a:p>
            <a:r>
              <a:rPr lang="hu-HU" sz="2000" dirty="0" smtClean="0"/>
              <a:t>Részt vállalunk </a:t>
            </a:r>
            <a:r>
              <a:rPr lang="hu-HU" sz="2000" dirty="0"/>
              <a:t>az intézeti dolgozók publikációnak </a:t>
            </a:r>
            <a:r>
              <a:rPr lang="hu-HU" sz="2000" dirty="0" smtClean="0"/>
              <a:t>az </a:t>
            </a:r>
            <a:r>
              <a:rPr lang="hu-HU" sz="2000" b="1" dirty="0" err="1" smtClean="0"/>
              <a:t>MTMT</a:t>
            </a:r>
            <a:r>
              <a:rPr lang="hu-HU" sz="2000" dirty="0" err="1" smtClean="0"/>
              <a:t>-be</a:t>
            </a:r>
            <a:r>
              <a:rPr lang="hu-HU" sz="2000" dirty="0" smtClean="0"/>
              <a:t> történő feltöltésében</a:t>
            </a:r>
          </a:p>
          <a:p>
            <a:r>
              <a:rPr lang="hu-HU" sz="2000" dirty="0" smtClean="0"/>
              <a:t>Részt veszünk a </a:t>
            </a:r>
            <a:r>
              <a:rPr lang="hu-HU" sz="2000" b="1" dirty="0" smtClean="0"/>
              <a:t>Földtudományi Forgatag </a:t>
            </a:r>
            <a:r>
              <a:rPr lang="hu-HU" sz="2000" dirty="0" smtClean="0"/>
              <a:t>rendezvényein</a:t>
            </a:r>
            <a:endParaRPr lang="hu-HU" sz="2000" dirty="0"/>
          </a:p>
        </p:txBody>
      </p:sp>
      <p:pic>
        <p:nvPicPr>
          <p:cNvPr id="13314" name="Picture 2" descr="C:\Anita_gép\Masina\c\ANITA\egyéb\seregszemle_2018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564188"/>
            <a:ext cx="2636838" cy="9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0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Szolgáltatások - </a:t>
            </a:r>
            <a:br>
              <a:rPr lang="hu-HU" dirty="0"/>
            </a:br>
            <a:r>
              <a:rPr lang="hu-HU" dirty="0"/>
              <a:t>nyilvános könyvtárainkban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/>
          </a:bodyPr>
          <a:lstStyle/>
          <a:p>
            <a:r>
              <a:rPr lang="hu-HU" dirty="0"/>
              <a:t>Az intézet konzorciumi tagja az </a:t>
            </a:r>
            <a:r>
              <a:rPr lang="hu-HU" dirty="0" err="1"/>
              <a:t>EISZ-nek</a:t>
            </a:r>
            <a:r>
              <a:rPr lang="hu-HU" dirty="0"/>
              <a:t>. Az </a:t>
            </a:r>
            <a:r>
              <a:rPr lang="hu-HU" dirty="0" smtClean="0"/>
              <a:t>előfizetett adatbázisok </a:t>
            </a:r>
            <a:r>
              <a:rPr lang="hu-HU" dirty="0"/>
              <a:t>(a Science </a:t>
            </a:r>
            <a:r>
              <a:rPr lang="hu-HU" dirty="0" err="1"/>
              <a:t>Direct</a:t>
            </a:r>
            <a:r>
              <a:rPr lang="hu-HU" dirty="0"/>
              <a:t> és a Springer </a:t>
            </a:r>
            <a:r>
              <a:rPr lang="hu-HU" dirty="0" smtClean="0"/>
              <a:t>adatbázisa) saját </a:t>
            </a:r>
            <a:r>
              <a:rPr lang="hu-HU" dirty="0"/>
              <a:t>kutatóink számára IP szám alapján használhatók</a:t>
            </a:r>
            <a:r>
              <a:rPr lang="hu-HU" dirty="0" smtClean="0"/>
              <a:t>, ill. </a:t>
            </a:r>
            <a:r>
              <a:rPr lang="hu-HU" dirty="0"/>
              <a:t>a </a:t>
            </a:r>
            <a:r>
              <a:rPr lang="hu-HU" dirty="0" smtClean="0"/>
              <a:t>könyvtári gépeken külső </a:t>
            </a:r>
            <a:r>
              <a:rPr lang="hu-HU" dirty="0"/>
              <a:t>olvasók </a:t>
            </a:r>
            <a:r>
              <a:rPr lang="hu-HU" dirty="0" smtClean="0"/>
              <a:t>számára is hozzáférhetőek.</a:t>
            </a:r>
          </a:p>
          <a:p>
            <a:r>
              <a:rPr lang="hu-HU" dirty="0" smtClean="0"/>
              <a:t>2018-ban előfizettünk 21 féle nyomtatott külföldi és 7 féle magyar földtudományi szakfolyóiratra</a:t>
            </a:r>
          </a:p>
        </p:txBody>
      </p:sp>
      <p:pic>
        <p:nvPicPr>
          <p:cNvPr id="14338" name="Picture 2" descr="C:\Anita_gép\Masina\c\ANITA\egyéb\seregszemle_2018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503863"/>
            <a:ext cx="2636837" cy="9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Szolgáltatások - </a:t>
            </a:r>
            <a:br>
              <a:rPr lang="hu-HU" dirty="0"/>
            </a:br>
            <a:r>
              <a:rPr lang="hu-HU" dirty="0"/>
              <a:t>nyilvános könyvtárainkban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Referáljuk </a:t>
            </a:r>
            <a:r>
              <a:rPr lang="hu-HU" sz="2400" dirty="0"/>
              <a:t>az </a:t>
            </a:r>
            <a:r>
              <a:rPr lang="hu-HU" sz="2400" b="1" dirty="0"/>
              <a:t>American </a:t>
            </a:r>
            <a:r>
              <a:rPr lang="hu-HU" sz="2400" b="1" dirty="0" err="1" smtClean="0"/>
              <a:t>Geosciences</a:t>
            </a:r>
            <a:r>
              <a:rPr lang="hu-HU" sz="2400" b="1" dirty="0" smtClean="0"/>
              <a:t> </a:t>
            </a:r>
            <a:r>
              <a:rPr lang="hu-HU" sz="2400" b="1" dirty="0"/>
              <a:t>Institute</a:t>
            </a:r>
            <a:r>
              <a:rPr lang="hu-HU" sz="2400" dirty="0"/>
              <a:t>-nak </a:t>
            </a:r>
            <a:r>
              <a:rPr lang="hu-HU" sz="2400" dirty="0" smtClean="0"/>
              <a:t>a Magyarországon </a:t>
            </a:r>
            <a:r>
              <a:rPr lang="hu-HU" sz="2400" dirty="0"/>
              <a:t>1995-től megjelent, földtani </a:t>
            </a:r>
            <a:r>
              <a:rPr lang="hu-HU" sz="2400" dirty="0" smtClean="0"/>
              <a:t>gyűjtőkörbe tartozó </a:t>
            </a:r>
            <a:r>
              <a:rPr lang="hu-HU" sz="2400" dirty="0"/>
              <a:t>cikkeket, monográfiákat, konferenciaanyagokat. </a:t>
            </a:r>
            <a:endParaRPr lang="hu-HU" sz="2400" dirty="0" smtClean="0"/>
          </a:p>
          <a:p>
            <a:endParaRPr lang="hu-HU" sz="2400" dirty="0" smtClean="0"/>
          </a:p>
          <a:p>
            <a:pPr marL="0" indent="0">
              <a:buNone/>
            </a:pPr>
            <a:endParaRPr lang="hu-HU" sz="2400" dirty="0"/>
          </a:p>
          <a:p>
            <a:r>
              <a:rPr lang="hu-HU" sz="2400" dirty="0" smtClean="0"/>
              <a:t>Cserébe a feldolgozott </a:t>
            </a:r>
            <a:r>
              <a:rPr lang="hu-HU" sz="2400" dirty="0"/>
              <a:t>dokumentumok bibliográfiai </a:t>
            </a:r>
            <a:r>
              <a:rPr lang="hu-HU" sz="2400" dirty="0" smtClean="0"/>
              <a:t>tételeiért az adatbázist </a:t>
            </a:r>
            <a:r>
              <a:rPr lang="hu-HU" sz="2400" b="1" dirty="0" err="1" smtClean="0"/>
              <a:t>GeoRef</a:t>
            </a:r>
            <a:r>
              <a:rPr lang="hu-HU" sz="2400" b="1" dirty="0" smtClean="0"/>
              <a:t> </a:t>
            </a:r>
            <a:r>
              <a:rPr lang="hu-HU" sz="2400" dirty="0" smtClean="0"/>
              <a:t>lemezeken </a:t>
            </a:r>
            <a:r>
              <a:rPr lang="hu-HU" sz="2400" dirty="0"/>
              <a:t>(közel 2,</a:t>
            </a:r>
            <a:r>
              <a:rPr lang="hu-HU" sz="2400" dirty="0" err="1"/>
              <a:t>2</a:t>
            </a:r>
            <a:r>
              <a:rPr lang="hu-HU" sz="2400" dirty="0"/>
              <a:t> millió rekord) kapja meg a könyvtár</a:t>
            </a:r>
            <a:r>
              <a:rPr lang="hu-HU" sz="2400" dirty="0" smtClean="0"/>
              <a:t>, mely </a:t>
            </a:r>
            <a:r>
              <a:rPr lang="hu-HU" sz="2400" dirty="0"/>
              <a:t>helyben kutatható</a:t>
            </a:r>
            <a:r>
              <a:rPr lang="hu-HU" sz="2400" dirty="0" smtClean="0"/>
              <a:t>. Ezeken a világ számos földtani témájú publikáció adatai megtalálhatóak. </a:t>
            </a:r>
            <a:endParaRPr lang="hu-HU" sz="2400" dirty="0"/>
          </a:p>
        </p:txBody>
      </p:sp>
      <p:pic>
        <p:nvPicPr>
          <p:cNvPr id="15362" name="Picture 2" descr="C:\Anita_gép\Masina\c\ANITA\egyéb\seregszemle_2018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661248"/>
            <a:ext cx="2636837" cy="9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8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735694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/>
              <a:t/>
            </a:r>
            <a:br>
              <a:rPr lang="hu-HU" sz="3200" dirty="0"/>
            </a:b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800" dirty="0" smtClean="0"/>
              <a:t>Könyv- </a:t>
            </a:r>
            <a:r>
              <a:rPr lang="hu-HU" sz="3800" dirty="0"/>
              <a:t>és térképbemutató </a:t>
            </a:r>
            <a:r>
              <a:rPr lang="hu-HU" sz="3800" dirty="0" smtClean="0"/>
              <a:t/>
            </a:r>
            <a:br>
              <a:rPr lang="hu-HU" sz="3800" dirty="0" smtClean="0"/>
            </a:br>
            <a:r>
              <a:rPr lang="hu-HU" sz="3800" dirty="0" smtClean="0"/>
              <a:t>(</a:t>
            </a:r>
            <a:r>
              <a:rPr lang="hu-HU" sz="3800" dirty="0"/>
              <a:t>állományunk ritkaságaiból</a:t>
            </a:r>
            <a:r>
              <a:rPr lang="hu-HU" sz="3800" dirty="0" smtClean="0"/>
              <a:t>) </a:t>
            </a:r>
            <a:r>
              <a:rPr lang="hu-HU" sz="3600" dirty="0"/>
              <a:t/>
            </a:r>
            <a:br>
              <a:rPr lang="hu-HU" sz="3600" dirty="0"/>
            </a:br>
            <a:endParaRPr lang="hu-HU" sz="3600" dirty="0"/>
          </a:p>
        </p:txBody>
      </p:sp>
      <p:pic>
        <p:nvPicPr>
          <p:cNvPr id="11" name="Tartalom helye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2896"/>
            <a:ext cx="4038600" cy="2880320"/>
          </a:xfrm>
        </p:spPr>
      </p:pic>
      <p:pic>
        <p:nvPicPr>
          <p:cNvPr id="12" name="Tartalom helye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64904"/>
            <a:ext cx="4038600" cy="287488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3"/>
            <a:ext cx="5775325" cy="43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157" y="5589240"/>
            <a:ext cx="263366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7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440160"/>
          </a:xfrm>
        </p:spPr>
        <p:txBody>
          <a:bodyPr>
            <a:noAutofit/>
          </a:bodyPr>
          <a:lstStyle/>
          <a:p>
            <a:pPr algn="ctr"/>
            <a:r>
              <a:rPr lang="hu-HU" sz="3200" dirty="0"/>
              <a:t>Ismeretterjesztés: </a:t>
            </a:r>
            <a:r>
              <a:rPr lang="hu-HU" sz="3200" b="1" dirty="0" smtClean="0"/>
              <a:t>Természet </a:t>
            </a:r>
            <a:r>
              <a:rPr lang="hu-HU" sz="3200" b="1" dirty="0"/>
              <a:t>Világa </a:t>
            </a:r>
            <a:r>
              <a:rPr lang="hu-HU" sz="3200" dirty="0"/>
              <a:t>(régi könyv), </a:t>
            </a:r>
            <a:r>
              <a:rPr lang="hu-HU" sz="3200" b="1" dirty="0"/>
              <a:t>Élet és Tudomány </a:t>
            </a:r>
            <a:r>
              <a:rPr lang="hu-HU" sz="3200" dirty="0"/>
              <a:t>(régi térkép)</a:t>
            </a:r>
            <a:br>
              <a:rPr lang="hu-HU" sz="3200" dirty="0"/>
            </a:br>
            <a:endParaRPr lang="hu-HU" sz="32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828" y="1772815"/>
            <a:ext cx="4676775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2852936"/>
            <a:ext cx="1943353" cy="225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682855"/>
            <a:ext cx="263366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12"/>
          <p:cNvGrpSpPr>
            <a:grpSpLocks noChangeAspect="1"/>
          </p:cNvGrpSpPr>
          <p:nvPr/>
        </p:nvGrpSpPr>
        <p:grpSpPr bwMode="auto">
          <a:xfrm>
            <a:off x="179389" y="2492896"/>
            <a:ext cx="6795572" cy="3164954"/>
            <a:chOff x="113" y="1525"/>
            <a:chExt cx="4378" cy="2039"/>
          </a:xfrm>
        </p:grpSpPr>
        <p:sp>
          <p:nvSpPr>
            <p:cNvPr id="6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13" y="1525"/>
              <a:ext cx="4378" cy="2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525"/>
              <a:ext cx="4380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22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hu-HU" sz="2800" dirty="0" smtClean="0"/>
              <a:t>Az épület látogatói részére </a:t>
            </a:r>
            <a:br>
              <a:rPr lang="hu-HU" sz="2800" dirty="0" smtClean="0"/>
            </a:br>
            <a:r>
              <a:rPr lang="hu-HU" sz="2800" dirty="0" smtClean="0"/>
              <a:t>folyosói vitrin kiállítás a </a:t>
            </a:r>
            <a:r>
              <a:rPr lang="hu-HU" sz="2800" b="1" dirty="0" smtClean="0"/>
              <a:t>Múzeum</a:t>
            </a:r>
            <a:r>
              <a:rPr lang="hu-HU" sz="2800" dirty="0" smtClean="0"/>
              <a:t>mal közösen:  </a:t>
            </a:r>
            <a:br>
              <a:rPr lang="hu-HU" sz="2800" dirty="0" smtClean="0"/>
            </a:br>
            <a:r>
              <a:rPr lang="hu-HU" sz="2800" dirty="0" smtClean="0"/>
              <a:t>könyvek és ősmaradványok</a:t>
            </a:r>
            <a:endParaRPr lang="hu-HU" sz="2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4968552" cy="4389437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73215"/>
            <a:ext cx="26400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2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hu-HU" dirty="0" smtClean="0"/>
              <a:t>A kezdetek…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hu-HU" dirty="0" smtClean="0"/>
              <a:t>1869. Magyar Királyi Földtani Intézet</a:t>
            </a:r>
          </a:p>
          <a:p>
            <a:r>
              <a:rPr lang="hu-HU" dirty="0" smtClean="0"/>
              <a:t>1907. Geofizikai Intézet</a:t>
            </a:r>
          </a:p>
          <a:p>
            <a:r>
              <a:rPr lang="hu-HU" dirty="0" smtClean="0"/>
              <a:t>1919. </a:t>
            </a:r>
            <a:r>
              <a:rPr lang="hu-HU" dirty="0"/>
              <a:t>Eötvös Loránd Geofizikai Intézet</a:t>
            </a:r>
            <a:endParaRPr lang="hu-HU" dirty="0" smtClean="0"/>
          </a:p>
          <a:p>
            <a:r>
              <a:rPr lang="hu-HU" dirty="0" smtClean="0"/>
              <a:t>1945. Magyar Állami Földtani Intézet</a:t>
            </a:r>
          </a:p>
          <a:p>
            <a:r>
              <a:rPr lang="hu-HU" dirty="0" smtClean="0"/>
              <a:t>2012. 04.01. Magyar Földtani és Geofizikai Intézet (MÁFI </a:t>
            </a:r>
            <a:r>
              <a:rPr lang="hu-HU" smtClean="0"/>
              <a:t>ÉS ELGI </a:t>
            </a:r>
            <a:r>
              <a:rPr lang="hu-HU" dirty="0" smtClean="0"/>
              <a:t>összeolvadása)</a:t>
            </a:r>
          </a:p>
          <a:p>
            <a:r>
              <a:rPr lang="hu-HU" dirty="0" smtClean="0"/>
              <a:t>2017.07.01. - Magyar Bányászati és Földtani Szolgálat (MFGI és MBFH összeolvadása)</a:t>
            </a:r>
          </a:p>
          <a:p>
            <a:endParaRPr lang="hu-HU" dirty="0"/>
          </a:p>
        </p:txBody>
      </p:sp>
      <p:pic>
        <p:nvPicPr>
          <p:cNvPr id="1026" name="Picture 2" descr="C:\Anita_gép\Masina\c\ANITA\egyéb\seregszemle_2018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73216"/>
            <a:ext cx="2636525" cy="96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74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hu-HU" dirty="0"/>
              <a:t>Köszönöm a figyelmet!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296" y="1920875"/>
            <a:ext cx="2570912" cy="366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hu-HU" dirty="0" smtClean="0"/>
          </a:p>
          <a:p>
            <a:pPr marL="0" indent="0" algn="ctr">
              <a:buNone/>
            </a:pPr>
            <a:r>
              <a:rPr lang="hu-HU" i="1" dirty="0" smtClean="0"/>
              <a:t>„…</a:t>
            </a:r>
            <a:r>
              <a:rPr lang="hu-HU" i="1" dirty="0"/>
              <a:t>a közjólétet csak az által vívhatjuk ki, ha az ország előnyeit</a:t>
            </a:r>
            <a:r>
              <a:rPr lang="hu-HU" i="1" dirty="0" smtClean="0"/>
              <a:t>, földjének </a:t>
            </a:r>
            <a:r>
              <a:rPr lang="hu-HU" i="1" dirty="0"/>
              <a:t>termékenységét s a kincseket, </a:t>
            </a:r>
            <a:r>
              <a:rPr lang="hu-HU" i="1" dirty="0" smtClean="0"/>
              <a:t>melyek </a:t>
            </a:r>
            <a:r>
              <a:rPr lang="hu-HU" i="1" dirty="0"/>
              <a:t>annak hegyeiben s </a:t>
            </a:r>
            <a:r>
              <a:rPr lang="hu-HU" i="1" dirty="0" err="1"/>
              <a:t>bérczeiben</a:t>
            </a:r>
            <a:r>
              <a:rPr lang="hu-HU" i="1" dirty="0"/>
              <a:t> rejlenek, </a:t>
            </a:r>
            <a:r>
              <a:rPr lang="hu-HU" i="1" dirty="0" smtClean="0"/>
              <a:t>ismerjük </a:t>
            </a:r>
            <a:r>
              <a:rPr lang="hu-HU" i="1" dirty="0"/>
              <a:t>és magukévá </a:t>
            </a:r>
            <a:r>
              <a:rPr lang="hu-HU" i="1" dirty="0" err="1"/>
              <a:t>teszszük</a:t>
            </a:r>
            <a:r>
              <a:rPr lang="hu-HU" i="1" dirty="0" smtClean="0"/>
              <a:t>.”</a:t>
            </a:r>
            <a:r>
              <a:rPr lang="hu-HU" dirty="0"/>
              <a:t>                                                 </a:t>
            </a:r>
          </a:p>
          <a:p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                                                     </a:t>
            </a:r>
            <a:r>
              <a:rPr lang="hu-HU" dirty="0"/>
              <a:t>(</a:t>
            </a:r>
            <a:r>
              <a:rPr lang="hu-HU" sz="2200" b="1" dirty="0"/>
              <a:t>CASSIODORUS</a:t>
            </a:r>
            <a:r>
              <a:rPr lang="hu-HU" dirty="0"/>
              <a:t>)</a:t>
            </a:r>
          </a:p>
          <a:p>
            <a:endParaRPr lang="hu-H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661248"/>
            <a:ext cx="26336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72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MBFSZ szervezeti felépítése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b="1" dirty="0" smtClean="0"/>
              <a:t> </a:t>
            </a:r>
          </a:p>
          <a:p>
            <a:pPr marL="0" indent="0" algn="ctr">
              <a:buNone/>
            </a:pPr>
            <a:endParaRPr lang="hu-HU" b="1" dirty="0" smtClean="0"/>
          </a:p>
          <a:p>
            <a:pPr algn="ctr"/>
            <a:r>
              <a:rPr lang="hu-HU" b="1" dirty="0" smtClean="0"/>
              <a:t>ELNÖK</a:t>
            </a:r>
            <a:endParaRPr lang="hu-HU" sz="2600" b="1" dirty="0" smtClean="0"/>
          </a:p>
          <a:p>
            <a:r>
              <a:rPr lang="hu-HU" sz="2600" b="1" dirty="0" smtClean="0"/>
              <a:t>Kutatási Elnökhelyettes </a:t>
            </a:r>
          </a:p>
          <a:p>
            <a:r>
              <a:rPr lang="hu-HU" sz="1400" dirty="0" smtClean="0"/>
              <a:t>Nemzeti Alkalmazkodási Központ </a:t>
            </a:r>
            <a:r>
              <a:rPr lang="hu-HU" sz="1400" dirty="0" err="1" smtClean="0"/>
              <a:t>Főo</a:t>
            </a:r>
            <a:r>
              <a:rPr lang="hu-HU" sz="1400" dirty="0" smtClean="0"/>
              <a:t>.</a:t>
            </a:r>
          </a:p>
          <a:p>
            <a:r>
              <a:rPr lang="hu-HU" sz="1400" dirty="0" smtClean="0"/>
              <a:t>Földtani Kutatási </a:t>
            </a:r>
            <a:r>
              <a:rPr lang="hu-HU" sz="1400" dirty="0" err="1" smtClean="0"/>
              <a:t>Főo</a:t>
            </a:r>
            <a:r>
              <a:rPr lang="hu-HU" sz="1400" dirty="0" smtClean="0"/>
              <a:t>.  </a:t>
            </a:r>
            <a:r>
              <a:rPr lang="hu-HU" sz="1400" b="1" dirty="0" smtClean="0">
                <a:solidFill>
                  <a:schemeClr val="accent4">
                    <a:lumMod val="75000"/>
                  </a:schemeClr>
                </a:solidFill>
              </a:rPr>
              <a:t>(Múzeum)</a:t>
            </a:r>
          </a:p>
          <a:p>
            <a:r>
              <a:rPr lang="hu-HU" sz="1400" dirty="0" smtClean="0"/>
              <a:t>Hidrogeológiai és Geokémiai </a:t>
            </a:r>
            <a:r>
              <a:rPr lang="hu-HU" sz="1400" dirty="0" err="1" smtClean="0"/>
              <a:t>Főo</a:t>
            </a:r>
            <a:r>
              <a:rPr lang="hu-HU" sz="1400" dirty="0" smtClean="0"/>
              <a:t>.</a:t>
            </a:r>
          </a:p>
          <a:p>
            <a:r>
              <a:rPr lang="hu-HU" sz="1400" dirty="0" err="1" smtClean="0"/>
              <a:t>Geoinformatikai</a:t>
            </a:r>
            <a:r>
              <a:rPr lang="hu-HU" sz="1400" dirty="0" smtClean="0"/>
              <a:t> </a:t>
            </a:r>
            <a:r>
              <a:rPr lang="hu-HU" sz="1400" dirty="0" err="1" smtClean="0"/>
              <a:t>Főo</a:t>
            </a:r>
            <a:r>
              <a:rPr lang="hu-HU" sz="1400" dirty="0" smtClean="0"/>
              <a:t>.</a:t>
            </a:r>
          </a:p>
          <a:p>
            <a:r>
              <a:rPr lang="hu-HU" sz="1400" dirty="0" smtClean="0"/>
              <a:t>Geofizikai Kutatási </a:t>
            </a:r>
            <a:r>
              <a:rPr lang="hu-HU" sz="1400" dirty="0" err="1" smtClean="0"/>
              <a:t>Főo</a:t>
            </a:r>
            <a:r>
              <a:rPr lang="hu-HU" sz="1400" dirty="0" smtClean="0"/>
              <a:t>.</a:t>
            </a:r>
          </a:p>
          <a:p>
            <a:pPr algn="r"/>
            <a:r>
              <a:rPr lang="hu-HU" sz="2800" b="1" dirty="0" smtClean="0"/>
              <a:t>Természeti Erőforrások Elnökhelyettes</a:t>
            </a:r>
          </a:p>
          <a:p>
            <a:pPr algn="r"/>
            <a:r>
              <a:rPr lang="hu-HU" sz="1800" dirty="0" smtClean="0"/>
              <a:t>Bányászati és Gázipari </a:t>
            </a:r>
            <a:r>
              <a:rPr lang="hu-HU" sz="1800" dirty="0" err="1" smtClean="0"/>
              <a:t>Főo</a:t>
            </a:r>
            <a:r>
              <a:rPr lang="hu-HU" sz="1800" dirty="0" smtClean="0"/>
              <a:t>.</a:t>
            </a:r>
          </a:p>
          <a:p>
            <a:pPr algn="r"/>
            <a:r>
              <a:rPr lang="hu-HU" sz="1800" dirty="0" smtClean="0"/>
              <a:t>Adattári </a:t>
            </a:r>
            <a:r>
              <a:rPr lang="hu-HU" sz="1800" dirty="0" err="1" smtClean="0"/>
              <a:t>Főo</a:t>
            </a:r>
            <a:r>
              <a:rPr lang="hu-HU" sz="1800" dirty="0" smtClean="0"/>
              <a:t>. –  </a:t>
            </a:r>
            <a:r>
              <a:rPr lang="hu-HU" sz="1800" b="1" dirty="0" smtClean="0">
                <a:solidFill>
                  <a:srgbClr val="00B050"/>
                </a:solidFill>
              </a:rPr>
              <a:t>(Adattár és Könyvtár)</a:t>
            </a:r>
          </a:p>
          <a:p>
            <a:pPr algn="r"/>
            <a:r>
              <a:rPr lang="hu-HU" sz="1800" dirty="0" smtClean="0"/>
              <a:t>Ásványvagyon gazdálkodási </a:t>
            </a:r>
            <a:r>
              <a:rPr lang="hu-HU" sz="1800" dirty="0" err="1" smtClean="0"/>
              <a:t>Főo</a:t>
            </a:r>
            <a:r>
              <a:rPr lang="hu-HU" sz="1800" dirty="0" smtClean="0"/>
              <a:t>.</a:t>
            </a:r>
          </a:p>
          <a:p>
            <a:pPr algn="r"/>
            <a:endParaRPr lang="hu-HU" sz="1800" dirty="0" smtClean="0"/>
          </a:p>
          <a:p>
            <a:pPr algn="r"/>
            <a:r>
              <a:rPr lang="hu-HU" sz="2600" b="1" dirty="0" smtClean="0"/>
              <a:t>Gazdasági Elnökhelyettes</a:t>
            </a:r>
          </a:p>
          <a:p>
            <a:pPr algn="r"/>
            <a:r>
              <a:rPr lang="hu-HU" sz="1800" dirty="0" smtClean="0"/>
              <a:t>Jogi és Igazgatási </a:t>
            </a:r>
            <a:r>
              <a:rPr lang="hu-HU" sz="1800" dirty="0" err="1" smtClean="0"/>
              <a:t>Főo</a:t>
            </a:r>
            <a:r>
              <a:rPr lang="hu-HU" sz="1800" dirty="0" smtClean="0"/>
              <a:t>.</a:t>
            </a:r>
          </a:p>
          <a:p>
            <a:pPr algn="r"/>
            <a:r>
              <a:rPr lang="hu-HU" sz="1800" dirty="0" smtClean="0"/>
              <a:t>Pénzügyi és Számviteli </a:t>
            </a:r>
            <a:r>
              <a:rPr lang="hu-HU" sz="1800" dirty="0" err="1" smtClean="0"/>
              <a:t>Főo</a:t>
            </a:r>
            <a:r>
              <a:rPr lang="hu-HU" sz="1800" dirty="0" smtClean="0"/>
              <a:t>.</a:t>
            </a:r>
          </a:p>
          <a:p>
            <a:pPr algn="r"/>
            <a:r>
              <a:rPr lang="hu-HU" sz="1800" dirty="0" smtClean="0"/>
              <a:t>Üzletfejlesztési és Elemzési </a:t>
            </a:r>
            <a:r>
              <a:rPr lang="hu-HU" sz="1800" dirty="0" err="1" smtClean="0"/>
              <a:t>Főo</a:t>
            </a:r>
            <a:r>
              <a:rPr lang="hu-HU" sz="1800" dirty="0" smtClean="0"/>
              <a:t>.</a:t>
            </a:r>
          </a:p>
          <a:p>
            <a:pPr algn="r"/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3074" name="Picture 2" descr="C:\Anita_gép\Masina\c\ANITA\egyéb\seregszemle_2018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1208"/>
            <a:ext cx="2636525" cy="96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5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12744"/>
          </a:xfrm>
        </p:spPr>
        <p:txBody>
          <a:bodyPr>
            <a:noAutofit/>
          </a:bodyPr>
          <a:lstStyle/>
          <a:p>
            <a:pPr algn="ctr"/>
            <a:r>
              <a:rPr lang="hu-HU" sz="4000" dirty="0"/>
              <a:t>Magyar Állami Földtani, Geofizikai és Bányászati </a:t>
            </a:r>
            <a:r>
              <a:rPr lang="hu-HU" sz="4000" dirty="0" smtClean="0"/>
              <a:t>Adattár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Feladatai </a:t>
            </a:r>
            <a:r>
              <a:rPr lang="hu-HU" dirty="0"/>
              <a:t>körébe tartozik a földtani, geofizikai és bányászati kutatások eredményeinek gyűjtése, megőrzése és az adatok megfelelően szabályozott, korszerű </a:t>
            </a:r>
            <a:r>
              <a:rPr lang="hu-HU" dirty="0" smtClean="0"/>
              <a:t>szolgáltatása.</a:t>
            </a:r>
          </a:p>
          <a:p>
            <a:r>
              <a:rPr lang="hu-HU" dirty="0" smtClean="0"/>
              <a:t>Adatbázist működtet, melyet helyben lehet használni.</a:t>
            </a:r>
          </a:p>
          <a:p>
            <a:r>
              <a:rPr lang="hu-HU" dirty="0"/>
              <a:t>A </a:t>
            </a:r>
            <a:r>
              <a:rPr lang="hu-HU" dirty="0" smtClean="0"/>
              <a:t>mélyfúrási </a:t>
            </a:r>
            <a:r>
              <a:rPr lang="hu-HU" dirty="0" err="1" smtClean="0"/>
              <a:t>magmintagyűjtemény</a:t>
            </a:r>
            <a:r>
              <a:rPr lang="hu-HU" dirty="0" smtClean="0"/>
              <a:t> </a:t>
            </a:r>
            <a:r>
              <a:rPr lang="hu-HU" dirty="0"/>
              <a:t>2012. január 1-jétől az Adattár részeként </a:t>
            </a:r>
            <a:r>
              <a:rPr lang="hu-HU" dirty="0" smtClean="0"/>
              <a:t>működik, így ennek a kezelése </a:t>
            </a:r>
            <a:r>
              <a:rPr lang="hu-HU" dirty="0"/>
              <a:t>és </a:t>
            </a:r>
            <a:r>
              <a:rPr lang="hu-HU" dirty="0" smtClean="0"/>
              <a:t>nyilvántartása is.</a:t>
            </a:r>
            <a:r>
              <a:rPr lang="hu-HU" dirty="0"/>
              <a:t> </a:t>
            </a:r>
          </a:p>
          <a:p>
            <a:r>
              <a:rPr lang="hu-HU" sz="2800" dirty="0" smtClean="0"/>
              <a:t>Kezdetekben a Magyar Királyi Földtani Intézetben volt. </a:t>
            </a:r>
            <a:r>
              <a:rPr lang="hu-HU" sz="2800" dirty="0"/>
              <a:t>J</a:t>
            </a:r>
            <a:r>
              <a:rPr lang="hu-HU" sz="2800" dirty="0" smtClean="0"/>
              <a:t>elenlegi </a:t>
            </a:r>
            <a:r>
              <a:rPr lang="hu-HU" sz="2800" dirty="0"/>
              <a:t>helye </a:t>
            </a:r>
            <a:r>
              <a:rPr lang="hu-HU" sz="2800" dirty="0" smtClean="0"/>
              <a:t>2007. </a:t>
            </a:r>
            <a:r>
              <a:rPr lang="hu-HU" sz="2800" dirty="0"/>
              <a:t>évtől itt található: </a:t>
            </a:r>
            <a:r>
              <a:rPr lang="en-US" sz="2800" b="1" dirty="0"/>
              <a:t>1145 Budapest, Columbus u. 17-23.</a:t>
            </a:r>
            <a:r>
              <a:rPr lang="hu-HU" sz="2800" b="1" dirty="0"/>
              <a:t> </a:t>
            </a:r>
            <a:endParaRPr lang="hu-HU" sz="2800" b="1" dirty="0" smtClean="0"/>
          </a:p>
          <a:p>
            <a:r>
              <a:rPr lang="hu-HU" sz="2800" dirty="0" smtClean="0"/>
              <a:t>Dolgozói létszám 11 fő.</a:t>
            </a:r>
            <a:endParaRPr lang="hu-HU" sz="2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07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Földtani Könyvtár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/>
          <a:p>
            <a:r>
              <a:rPr lang="hu-HU" sz="1600" dirty="0"/>
              <a:t>Az 1. hazai állami tudományos kutatóintézet </a:t>
            </a:r>
            <a:r>
              <a:rPr lang="hu-HU" sz="1600" dirty="0" smtClean="0"/>
              <a:t>1869. évben jött létre, melynek </a:t>
            </a:r>
            <a:r>
              <a:rPr lang="hu-HU" sz="1600" dirty="0"/>
              <a:t>1. igazgatója </a:t>
            </a:r>
            <a:r>
              <a:rPr lang="hu-HU" sz="1600" dirty="0" err="1"/>
              <a:t>Hantken</a:t>
            </a:r>
            <a:r>
              <a:rPr lang="hu-HU" sz="1600" dirty="0"/>
              <a:t> </a:t>
            </a:r>
            <a:r>
              <a:rPr lang="hu-HU" sz="1600" dirty="0" smtClean="0"/>
              <a:t>Miksa volt. </a:t>
            </a:r>
          </a:p>
          <a:p>
            <a:r>
              <a:rPr lang="hu-HU" sz="1600" dirty="0" smtClean="0"/>
              <a:t>Jelenlegi helye 1900. évtől itt található: </a:t>
            </a:r>
            <a:r>
              <a:rPr lang="hu-HU" sz="1600" b="1" dirty="0"/>
              <a:t>1143 Budapest Stefánia út 14</a:t>
            </a:r>
            <a:r>
              <a:rPr lang="hu-HU" sz="1600" b="1" dirty="0" smtClean="0"/>
              <a:t>.</a:t>
            </a:r>
          </a:p>
          <a:p>
            <a:r>
              <a:rPr lang="hu-HU" sz="1600" dirty="0" smtClean="0"/>
              <a:t>Dolgozói létszám 2018-ban 3 fő</a:t>
            </a:r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/>
              <a:t> 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4038600" cy="302895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20" y="3284984"/>
            <a:ext cx="417646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Anita_gép\Masina\c\ANITA\egyéb\seregszemle_2018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5056188"/>
            <a:ext cx="2636838" cy="9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1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hu-HU" sz="4400" dirty="0" smtClean="0"/>
              <a:t>Geofizikai Könyvtár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r>
              <a:rPr lang="hu-HU" sz="1800" dirty="0" smtClean="0"/>
              <a:t>1907. évben jött létre. 1. igazgatója Eötvös Loránd volt. </a:t>
            </a:r>
          </a:p>
          <a:p>
            <a:r>
              <a:rPr lang="hu-HU" sz="1800" dirty="0" smtClean="0"/>
              <a:t>Jelenlegi helye 1970. évtől itt található: </a:t>
            </a:r>
            <a:r>
              <a:rPr lang="en-US" sz="1800" b="1" dirty="0" smtClean="0"/>
              <a:t>1145 </a:t>
            </a:r>
            <a:r>
              <a:rPr lang="en-US" sz="1800" b="1" dirty="0"/>
              <a:t>Budapest, Columbus u. 17-23</a:t>
            </a:r>
            <a:r>
              <a:rPr lang="en-US" sz="1800" b="1" dirty="0" smtClean="0"/>
              <a:t>.</a:t>
            </a:r>
            <a:r>
              <a:rPr lang="hu-HU" sz="1800" b="1" dirty="0" smtClean="0"/>
              <a:t> </a:t>
            </a:r>
          </a:p>
          <a:p>
            <a:r>
              <a:rPr lang="hu-HU" sz="1800" dirty="0"/>
              <a:t>Dolgozói létszám 2018-ban </a:t>
            </a:r>
            <a:r>
              <a:rPr lang="hu-HU" sz="1800" dirty="0" smtClean="0"/>
              <a:t>1 </a:t>
            </a:r>
            <a:r>
              <a:rPr lang="hu-HU" sz="1800" dirty="0"/>
              <a:t>fő</a:t>
            </a:r>
            <a:endParaRPr lang="hu-HU" sz="2400" dirty="0"/>
          </a:p>
          <a:p>
            <a:endParaRPr lang="hu-HU" sz="1800" dirty="0"/>
          </a:p>
          <a:p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80" y="1412776"/>
            <a:ext cx="3538736" cy="26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5004048" y="4221088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200" dirty="0"/>
              <a:t>Az </a:t>
            </a:r>
            <a:r>
              <a:rPr lang="hu-HU" sz="1200" dirty="0" smtClean="0"/>
              <a:t>állományának </a:t>
            </a:r>
            <a:r>
              <a:rPr lang="hu-HU" sz="1200" dirty="0"/>
              <a:t>alapját báró Eötvös Loránd hivatali és személyes hagyatékából származó könyvek és kéziratok képezik. </a:t>
            </a:r>
            <a:r>
              <a:rPr lang="hu-HU" sz="1200" dirty="0" smtClean="0"/>
              <a:t>Eötvös </a:t>
            </a:r>
            <a:r>
              <a:rPr lang="hu-HU" sz="1200" dirty="0"/>
              <a:t>több művének eredeti kiadása, </a:t>
            </a:r>
            <a:r>
              <a:rPr lang="hu-HU" sz="1200" dirty="0" smtClean="0"/>
              <a:t>különlenyomata pedig az </a:t>
            </a:r>
          </a:p>
          <a:p>
            <a:r>
              <a:rPr lang="hu-HU" sz="1200" b="1" dirty="0" smtClean="0"/>
              <a:t>EÖTVÖS LORÁND EMLÉKGYŰJTEMÉNYBEN </a:t>
            </a:r>
            <a:r>
              <a:rPr lang="hu-HU" sz="1200" dirty="0" smtClean="0"/>
              <a:t>tekinthetők </a:t>
            </a:r>
            <a:r>
              <a:rPr lang="hu-HU" sz="1200" dirty="0"/>
              <a:t>meg.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99749"/>
            <a:ext cx="2520280" cy="344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Anita_gép\Masina\c\ANITA\egyéb\seregszemle_2018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517232"/>
            <a:ext cx="2636837" cy="9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7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2878088" cy="1080120"/>
          </a:xfrm>
        </p:spPr>
        <p:txBody>
          <a:bodyPr>
            <a:noAutofit/>
          </a:bodyPr>
          <a:lstStyle/>
          <a:p>
            <a:pPr algn="ctr"/>
            <a:r>
              <a:rPr lang="hu-HU" sz="3600" b="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hu-HU" sz="3600" b="0" dirty="0" smtClean="0">
                <a:solidFill>
                  <a:schemeClr val="accent1">
                    <a:lumMod val="75000"/>
                  </a:schemeClr>
                </a:solidFill>
              </a:rPr>
              <a:t>könyvtár  gyűjtőköre</a:t>
            </a:r>
            <a:endParaRPr lang="hu-H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>
          <a:xfrm>
            <a:off x="683568" y="1556792"/>
            <a:ext cx="3526160" cy="3948643"/>
          </a:xfrm>
        </p:spPr>
        <p:txBody>
          <a:bodyPr>
            <a:normAutofit fontScale="92500" lnSpcReduction="10000"/>
          </a:bodyPr>
          <a:lstStyle/>
          <a:p>
            <a:pPr hangingPunct="0"/>
            <a:endParaRPr lang="hu-HU" b="1" dirty="0" smtClean="0"/>
          </a:p>
          <a:p>
            <a:pPr hangingPunct="0"/>
            <a:r>
              <a:rPr lang="hu-HU" b="1" dirty="0" smtClean="0"/>
              <a:t>1869 </a:t>
            </a:r>
            <a:r>
              <a:rPr lang="hu-HU" b="1" dirty="0"/>
              <a:t>óta szisztematikusan gyűjti a </a:t>
            </a:r>
            <a:r>
              <a:rPr lang="hu-HU" b="1" dirty="0" smtClean="0"/>
              <a:t>föld </a:t>
            </a:r>
            <a:r>
              <a:rPr lang="hu-HU" b="1" dirty="0"/>
              <a:t>és rokontudományainak hazai és külföldi irodalmát, legyen az könyv, folyóirat vagy térkép. Az intézeti publikációkat a kezdetektől csereként ajánlja fel a világ minden részében működő hasonló tematikájú intézeteknek, tudományos kutatóhelyeknek, egyetemeknek, </a:t>
            </a:r>
            <a:r>
              <a:rPr lang="hu-HU" b="1" dirty="0" smtClean="0"/>
              <a:t>múzeumoknak. Így </a:t>
            </a:r>
            <a:r>
              <a:rPr lang="hu-HU" b="1" dirty="0"/>
              <a:t>a cserébe kapott dokumentumok áttekintést adnak a külföldi földtani irodalomról is. 2018-ban </a:t>
            </a:r>
            <a:r>
              <a:rPr lang="hu-HU" b="1" dirty="0" smtClean="0"/>
              <a:t>több mint 110 </a:t>
            </a:r>
            <a:r>
              <a:rPr lang="hu-HU" b="1" dirty="0"/>
              <a:t>aktív cserepartnerünk van.</a:t>
            </a:r>
          </a:p>
          <a:p>
            <a:pPr hangingPunct="0"/>
            <a:r>
              <a:rPr lang="hu-HU" b="1" dirty="0"/>
              <a:t>A gyarapodás: saját kiadvány, vétel, csere, ajándék</a:t>
            </a:r>
            <a:r>
              <a:rPr lang="hu-HU" b="1" dirty="0" smtClean="0"/>
              <a:t>.  A </a:t>
            </a:r>
            <a:r>
              <a:rPr lang="hu-HU" b="1" dirty="0"/>
              <a:t>több mint 300 000 leltári egységből álló állomány könyv, folyóirat, térkép, </a:t>
            </a:r>
            <a:r>
              <a:rPr lang="hu-HU" b="1" dirty="0" err="1" smtClean="0"/>
              <a:t>klny-at</a:t>
            </a:r>
            <a:r>
              <a:rPr lang="hu-HU" b="1" dirty="0" smtClean="0"/>
              <a:t>, </a:t>
            </a:r>
            <a:r>
              <a:rPr lang="hu-HU" b="1" dirty="0"/>
              <a:t>fordítás, mikrofilm, CD és DVD gyűjteményből tevődik össze</a:t>
            </a:r>
            <a:r>
              <a:rPr lang="hu-HU" b="1" dirty="0" smtClean="0"/>
              <a:t>.</a:t>
            </a:r>
          </a:p>
          <a:p>
            <a:pPr hangingPunct="0"/>
            <a:endParaRPr lang="hu-HU" b="1" dirty="0" smtClean="0"/>
          </a:p>
          <a:p>
            <a:pPr hangingPunct="0"/>
            <a:r>
              <a:rPr lang="hu-HU" b="1" dirty="0" smtClean="0"/>
              <a:t>A könyvtár TÉRKÉPTÁRAT is működtet.</a:t>
            </a:r>
          </a:p>
          <a:p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9601" y="1697539"/>
            <a:ext cx="4013990" cy="403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Anita_gép\Masina\c\ANITA\egyéb\seregszemle_2018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5043"/>
            <a:ext cx="2636837" cy="9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5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/>
              <a:t>Weboldalunk </a:t>
            </a:r>
            <a:r>
              <a:rPr lang="hu-HU" sz="3200" dirty="0"/>
              <a:t/>
            </a:r>
            <a:br>
              <a:rPr lang="hu-HU" sz="3200" dirty="0"/>
            </a:br>
            <a:r>
              <a:rPr lang="hu-HU" sz="3200" dirty="0"/>
              <a:t>http://www.mfgi.hu/hu/node/71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590046"/>
            <a:ext cx="7803443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Anita_gép\Masina\c\ANITA\egyéb\seregszemle_2018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5684838"/>
            <a:ext cx="2636837" cy="9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8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/>
              <a:t>Közös online katalógusunk- HUNTÉKA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>http://hunteka.mfgi.hu/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772816"/>
            <a:ext cx="780344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Anita_gép\Masina\c\ANITA\egyéb\seregszemle_2018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2636525" cy="96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438</TotalTime>
  <Words>684</Words>
  <Application>Microsoft Office PowerPoint</Application>
  <PresentationFormat>Diavetítés a képernyőre (4:3 oldalarány)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Áramlás</vt:lpstr>
      <vt:lpstr>   A MAGYAR BÁNYÁSZATI ÉS FÖLDTANI SZOLGÁLAT   Földtani és Geofizikai Szakkönyvtár Osztályának bemutatása </vt:lpstr>
      <vt:lpstr>A kezdetek… </vt:lpstr>
      <vt:lpstr>MBFSZ szervezeti felépítése</vt:lpstr>
      <vt:lpstr>Magyar Állami Földtani, Geofizikai és Bányászati Adattár</vt:lpstr>
      <vt:lpstr>Földtani Könyvtár</vt:lpstr>
      <vt:lpstr>Geofizikai Könyvtár</vt:lpstr>
      <vt:lpstr>A könyvtár  gyűjtőköre</vt:lpstr>
      <vt:lpstr>Weboldalunk  http://www.mfgi.hu/hu/node/71</vt:lpstr>
      <vt:lpstr>Közös online katalógusunk- HUNTÉKA http://hunteka.mfgi.hu/</vt:lpstr>
      <vt:lpstr>Olvasóink </vt:lpstr>
      <vt:lpstr>Intézeti kiadvány típusaink</vt:lpstr>
      <vt:lpstr>Legújabb intézeti kiadványaink</vt:lpstr>
      <vt:lpstr>    Együttműködés </vt:lpstr>
      <vt:lpstr>Szolgáltatások -  nyilvános könyvtárainkban </vt:lpstr>
      <vt:lpstr>Szolgáltatások -  nyilvános könyvtárainkban</vt:lpstr>
      <vt:lpstr>Szolgáltatások -  nyilvános könyvtárainkban</vt:lpstr>
      <vt:lpstr>   Könyv- és térképbemutató  (állományunk ritkaságaiból)  </vt:lpstr>
      <vt:lpstr>Ismeretterjesztés: Természet Világa (régi könyv), Élet és Tudomány (régi térkép) </vt:lpstr>
      <vt:lpstr>Az épület látogatói részére  folyosói vitrin kiállítás a Múzeummal közösen:   könyvek és ősmaradványok</vt:lpstr>
      <vt:lpstr>Köszönöm a figyelmet!</vt:lpstr>
    </vt:vector>
  </TitlesOfParts>
  <Company>MFGI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 MAGYAR BÁNYÁSZATI ÉS FÖLDTANI SZOLGÁLAT   Földtani és Geofizikai Szakkönyvtár Osztályának bemutatása  </dc:title>
  <dc:creator>Gáspár Anita</dc:creator>
  <cp:lastModifiedBy>Gáspár Anita</cp:lastModifiedBy>
  <cp:revision>59</cp:revision>
  <dcterms:created xsi:type="dcterms:W3CDTF">2018-02-08T13:48:02Z</dcterms:created>
  <dcterms:modified xsi:type="dcterms:W3CDTF">2018-02-27T12:29:58Z</dcterms:modified>
</cp:coreProperties>
</file>