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58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>
                <a:latin typeface="Georgia" pitchFamily="18" charset="0"/>
              </a:rPr>
              <a:t>Könyvtár felhasználói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Munka1!$A$1:$E$1</c:f>
              <c:strCache>
                <c:ptCount val="5"/>
                <c:pt idx="0">
                  <c:v>Parlamenti felhasználók</c:v>
                </c:pt>
                <c:pt idx="1">
                  <c:v>Felsőoktatási hallgató </c:v>
                </c:pt>
                <c:pt idx="2">
                  <c:v>Kutató</c:v>
                </c:pt>
                <c:pt idx="3">
                  <c:v>Egyéb dolgozó</c:v>
                </c:pt>
                <c:pt idx="4">
                  <c:v>Nyugdíjas</c:v>
                </c:pt>
              </c:strCache>
            </c:strRef>
          </c:cat>
          <c:val>
            <c:numRef>
              <c:f>Munka1!$A$2:$E$2</c:f>
              <c:numCache>
                <c:formatCode>General</c:formatCode>
                <c:ptCount val="5"/>
                <c:pt idx="0">
                  <c:v>280</c:v>
                </c:pt>
                <c:pt idx="1">
                  <c:v>1104</c:v>
                </c:pt>
                <c:pt idx="2">
                  <c:v>117</c:v>
                </c:pt>
                <c:pt idx="3">
                  <c:v>835</c:v>
                </c:pt>
                <c:pt idx="4">
                  <c:v>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94211754249631"/>
          <c:y val="0.12423207098411082"/>
          <c:w val="0.33619770095868423"/>
          <c:h val="0.86162342331234465"/>
        </c:manualLayout>
      </c:layout>
      <c:overlay val="0"/>
      <c:txPr>
        <a:bodyPr/>
        <a:lstStyle/>
        <a:p>
          <a:pPr rtl="0">
            <a:defRPr sz="14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6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7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07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2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8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6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27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3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38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1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65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15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8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3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54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1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69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18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76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0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26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5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0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4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1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3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E464-8204-4810-B728-5C8C95FCBC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CD68-2029-4F84-8E35-8C3A9408FD03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9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6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ADD6-275E-4C7C-81B9-B12BF7C3995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2018.03.05.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AE69-ABDC-483F-B9BB-1664E2DFF80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51811" y="681205"/>
            <a:ext cx="9144000" cy="2387600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150 éves az Országgyűlési </a:t>
            </a:r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Könyvtár</a:t>
            </a:r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312821" y="5503027"/>
            <a:ext cx="7684168" cy="88975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2018. </a:t>
            </a:r>
            <a:r>
              <a:rPr lang="hu-HU" dirty="0">
                <a:solidFill>
                  <a:schemeClr val="bg1"/>
                </a:solidFill>
              </a:rPr>
              <a:t>m</a:t>
            </a:r>
            <a:r>
              <a:rPr lang="hu-HU" dirty="0" smtClean="0">
                <a:solidFill>
                  <a:schemeClr val="bg1"/>
                </a:solidFill>
              </a:rPr>
              <a:t>árcius 6., Szakkönyvtári Seregszemle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Markója Szilárd</a:t>
            </a:r>
          </a:p>
          <a:p>
            <a:r>
              <a:rPr lang="hu-HU" i="1" dirty="0" smtClean="0">
                <a:solidFill>
                  <a:schemeClr val="bg1"/>
                </a:solidFill>
              </a:rPr>
              <a:t>igazgató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29615" y="2305455"/>
            <a:ext cx="103988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 smtClean="0"/>
          </a:p>
          <a:p>
            <a:pPr algn="just"/>
            <a:endParaRPr lang="hu-HU" sz="2000" dirty="0"/>
          </a:p>
          <a:p>
            <a:pPr algn="just"/>
            <a:endParaRPr lang="hu-HU" sz="2000" dirty="0" smtClean="0"/>
          </a:p>
          <a:p>
            <a:pPr algn="just"/>
            <a:endParaRPr lang="hu-HU" sz="2000" dirty="0"/>
          </a:p>
          <a:p>
            <a:pPr algn="just"/>
            <a:endParaRPr lang="hu-HU" sz="2000" dirty="0" smtClean="0"/>
          </a:p>
          <a:p>
            <a:pPr algn="just"/>
            <a:r>
              <a:rPr lang="hu-HU" sz="2000" dirty="0" smtClean="0">
                <a:latin typeface="Georgia" panose="02040502050405020303" pitchFamily="18" charset="0"/>
              </a:rPr>
              <a:t>Köszönöm a figyelmet!</a:t>
            </a:r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46" y="1356164"/>
            <a:ext cx="4145014" cy="21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2396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927648" y="260649"/>
            <a:ext cx="66246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Az alapítás</a:t>
            </a:r>
            <a:endParaRPr lang="hu-HU" sz="2400" b="1" cap="small" dirty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" name="Kép 19" descr="ogy_kv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653" y="630509"/>
            <a:ext cx="1152128" cy="138426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23" name="Picture 6" descr="Rudolf Alt: A pesti Redout, Pollack Mihály terve (Fotó: OSZK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" y="2118952"/>
            <a:ext cx="3541146" cy="203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Tartalom helye 3" descr="országh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3417" y="1322643"/>
            <a:ext cx="6343161" cy="3908934"/>
          </a:xfrm>
          <a:prstGeom prst="rect">
            <a:avLst/>
          </a:prstGeom>
        </p:spPr>
      </p:pic>
      <p:pic>
        <p:nvPicPr>
          <p:cNvPr id="24" name="Tartalom hely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39" y="3813705"/>
            <a:ext cx="3779878" cy="30442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07787" y="826488"/>
            <a:ext cx="6196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1868-as házszabály 215. </a:t>
            </a:r>
            <a:r>
              <a:rPr lang="hu-HU" dirty="0" smtClean="0"/>
              <a:t>paragrafus: "A </a:t>
            </a:r>
            <a:r>
              <a:rPr lang="hu-HU" dirty="0"/>
              <a:t>Ház, tagjainak használatára, könyvtárt állít, melybe azon könyvek, nyomtatványok, vagy egyéb kiadványok szereztetnek meg, melyek a törvényhozási munkálkodásnál szükséges adatokat tartalmaznak".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28017" y="4513634"/>
            <a:ext cx="129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Kezdetektől-1873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871609" y="3249038"/>
            <a:ext cx="191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1873-1902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8093413" y="533075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1902-től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34134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927648" y="260649"/>
            <a:ext cx="66246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Az Országgyűlési Könyvtár </a:t>
            </a:r>
            <a:r>
              <a:rPr lang="hu-HU" sz="2400" b="1" cap="small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története</a:t>
            </a:r>
            <a:endParaRPr lang="hu-HU" sz="2400" b="1" cap="small" dirty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207568" y="836712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1870: Létrejött a Képviselőház Könyvtára</a:t>
            </a:r>
            <a:endParaRPr lang="hu-HU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23592" y="2060848"/>
            <a:ext cx="436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1934: megnyílt az Idegenek Olvasóterme</a:t>
            </a:r>
            <a:endParaRPr lang="hu-HU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871864" y="5445224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1991. január 1-jétől újra </a:t>
            </a:r>
          </a:p>
          <a:p>
            <a:pPr marL="285750" indent="-285750" algn="ctr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a Parlament Könyvtára, </a:t>
            </a:r>
          </a:p>
          <a:p>
            <a:pPr marL="285750" indent="-285750" algn="ctr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DE nyilvános szakkönyvtár is</a:t>
            </a:r>
            <a:endParaRPr lang="hu-HU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680176" y="764705"/>
            <a:ext cx="234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black"/>
                </a:solidFill>
                <a:latin typeface="Georgia" pitchFamily="18" charset="0"/>
              </a:rPr>
              <a:t>1902 augusztusától </a:t>
            </a:r>
          </a:p>
          <a:p>
            <a:r>
              <a:rPr lang="hu-HU" dirty="0">
                <a:solidFill>
                  <a:prstClr val="black"/>
                </a:solidFill>
                <a:latin typeface="Georgia" pitchFamily="18" charset="0"/>
              </a:rPr>
              <a:t>az új Országházban</a:t>
            </a:r>
            <a:endParaRPr lang="hu-HU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8" name="Kép 7" descr="8_olv_1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2564904"/>
            <a:ext cx="2636538" cy="4005064"/>
          </a:xfrm>
          <a:prstGeom prst="rect">
            <a:avLst/>
          </a:prstGeom>
        </p:spPr>
      </p:pic>
      <p:pic>
        <p:nvPicPr>
          <p:cNvPr id="10" name="Kép 9" descr="8_olv_1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4153" y="1656184"/>
            <a:ext cx="2723423" cy="371703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295800" y="2780929"/>
            <a:ext cx="3096344" cy="1000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1952-től nyilvános könyvtár, 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fenntartó: Népművelési Minisztérium</a:t>
            </a:r>
            <a:endParaRPr lang="hu-HU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Jobbra nyíl 11"/>
          <p:cNvSpPr/>
          <p:nvPr/>
        </p:nvSpPr>
        <p:spPr>
          <a:xfrm rot="3895474">
            <a:off x="5946090" y="4969978"/>
            <a:ext cx="360040" cy="21602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Jobbra nyíl 13"/>
          <p:cNvSpPr/>
          <p:nvPr/>
        </p:nvSpPr>
        <p:spPr>
          <a:xfrm rot="5400000">
            <a:off x="5519936" y="2492896"/>
            <a:ext cx="360040" cy="21602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Jobbra nyíl 15"/>
          <p:cNvSpPr/>
          <p:nvPr/>
        </p:nvSpPr>
        <p:spPr>
          <a:xfrm rot="8083194">
            <a:off x="6767470" y="1652696"/>
            <a:ext cx="360040" cy="21602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Jobbra nyíl 16"/>
          <p:cNvSpPr/>
          <p:nvPr/>
        </p:nvSpPr>
        <p:spPr>
          <a:xfrm>
            <a:off x="6600056" y="980728"/>
            <a:ext cx="360040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6"/>
              </a:solidFill>
            </a:endParaRPr>
          </a:p>
        </p:txBody>
      </p:sp>
      <p:sp>
        <p:nvSpPr>
          <p:cNvPr id="19" name="Jobbra nyíl 18"/>
          <p:cNvSpPr/>
          <p:nvPr/>
        </p:nvSpPr>
        <p:spPr>
          <a:xfrm rot="4416069">
            <a:off x="5638373" y="4053901"/>
            <a:ext cx="360040" cy="21602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439816" y="442782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defRPr/>
            </a:pPr>
            <a:r>
              <a:rPr lang="hu-HU" dirty="0">
                <a:solidFill>
                  <a:prstClr val="black"/>
                </a:solidFill>
                <a:latin typeface="Georgia"/>
              </a:rPr>
              <a:t>1974-től jogi  szakkönyvtár</a:t>
            </a:r>
          </a:p>
        </p:txBody>
      </p:sp>
      <p:pic>
        <p:nvPicPr>
          <p:cNvPr id="20" name="Kép 19" descr="ogy_kvt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27848" y="692697"/>
            <a:ext cx="1152128" cy="138426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508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927648" y="260649"/>
            <a:ext cx="662463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Mire vittük az elmúlt 150 évben?</a:t>
            </a:r>
          </a:p>
          <a:p>
            <a:pPr algn="ctr">
              <a:defRPr/>
            </a:pPr>
            <a:r>
              <a:rPr lang="hu-HU" sz="1600" b="1" cap="small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Mérőszámok és statisztika</a:t>
            </a:r>
            <a:endParaRPr lang="hu-HU" sz="1600" b="1" cap="small" dirty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25293" y="1420238"/>
            <a:ext cx="110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62917"/>
              </p:ext>
            </p:extLst>
          </p:nvPr>
        </p:nvGraphicFramePr>
        <p:xfrm>
          <a:off x="914400" y="1274322"/>
          <a:ext cx="10282135" cy="403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323"/>
                <a:gridCol w="1307354"/>
                <a:gridCol w="1528226"/>
                <a:gridCol w="1529278"/>
                <a:gridCol w="1529278"/>
                <a:gridCol w="2268676"/>
              </a:tblGrid>
              <a:tr h="33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Mérőszámok: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1873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1935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1955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2017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Megjegyzés: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948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Helyben használt dokumentumok: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500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18 170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139 577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60 012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Csúcs: </a:t>
                      </a: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1953-as „nyitás” + középiskolai 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látogatócsoportok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6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Olvasói létszám: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  <a:latin typeface="Georgia" panose="02040502050405020303" pitchFamily="18" charset="0"/>
                        </a:rPr>
                        <a:t>n.a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5 348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76 074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19 744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Negatív csúcs: 12 500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265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Állomány adat (kötet):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7505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124 987*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302 940**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704 633***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*1930-ban, </a:t>
                      </a:r>
                      <a:endParaRPr lang="hu-HU" sz="1800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**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1953-ban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***</a:t>
                      </a: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Csúcs 2012-ben : 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908 141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6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Éves növekmény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Georgia" panose="02040502050405020303" pitchFamily="18" charset="0"/>
                        </a:rPr>
                        <a:t>(kötet):</a:t>
                      </a:r>
                      <a:endParaRPr lang="hu-HU" sz="18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3733*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6325*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9129*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4498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Georgia" panose="02040502050405020303" pitchFamily="18" charset="0"/>
                        </a:rPr>
                        <a:t>Átlagolt számok</a:t>
                      </a:r>
                      <a:r>
                        <a:rPr lang="hu-H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3426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2279577" y="1340769"/>
            <a:ext cx="8122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Célkitűzés: műemlék könyvtári környezetben modern szolgáltatások biztosítása </a:t>
            </a:r>
            <a:endParaRPr lang="hu-HU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168008" y="2276873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 smtClean="0">
                <a:latin typeface="Georgia" pitchFamily="18" charset="0"/>
              </a:rPr>
              <a:t>Visszaállítottuk </a:t>
            </a:r>
            <a:r>
              <a:rPr lang="hu-HU" dirty="0">
                <a:latin typeface="Georgia" pitchFamily="18" charset="0"/>
              </a:rPr>
              <a:t>az eredeti, 1902-es állapotot, Steindl koncepciója szerint</a:t>
            </a:r>
            <a:r>
              <a:rPr lang="hu-HU" dirty="0"/>
              <a:t>. </a:t>
            </a:r>
          </a:p>
        </p:txBody>
      </p:sp>
      <p:sp>
        <p:nvSpPr>
          <p:cNvPr id="16" name="Vágott nyíl jobbra 15"/>
          <p:cNvSpPr/>
          <p:nvPr/>
        </p:nvSpPr>
        <p:spPr>
          <a:xfrm>
            <a:off x="5735960" y="2564904"/>
            <a:ext cx="360040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       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1775520" y="227687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latin typeface="Georgia" pitchFamily="18" charset="0"/>
              </a:rPr>
              <a:t>2013. könyvtár-megújítási folyamat része: az olvasóterem felújítása </a:t>
            </a:r>
            <a:endParaRPr lang="hu-HU" dirty="0">
              <a:latin typeface="Georgia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991544" y="33265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Az </a:t>
            </a: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Országgyűlés könyvtára, </a:t>
            </a: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emellett </a:t>
            </a:r>
          </a:p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országos </a:t>
            </a: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tudományos jogi </a:t>
            </a:r>
            <a:r>
              <a:rPr lang="hu-HU" sz="24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szakkönyvtár</a:t>
            </a:r>
            <a:endParaRPr lang="hu-HU" sz="24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215680" y="2996952"/>
          <a:ext cx="5976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566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P1210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1196752"/>
            <a:ext cx="8064896" cy="5481228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1919536" y="26064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Országgyűlési </a:t>
            </a: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Könyvtár </a:t>
            </a: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erőssége: </a:t>
            </a:r>
          </a:p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gyűjtemény sokszínűsége, </a:t>
            </a:r>
            <a:r>
              <a:rPr lang="hu-HU" sz="2400" b="1" cap="small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különgyűjteményeink</a:t>
            </a:r>
            <a:endParaRPr lang="hu-HU" sz="24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églalap 2"/>
          <p:cNvSpPr>
            <a:spLocks noChangeArrowheads="1"/>
          </p:cNvSpPr>
          <p:nvPr/>
        </p:nvSpPr>
        <p:spPr bwMode="auto">
          <a:xfrm>
            <a:off x="2063552" y="1844825"/>
            <a:ext cx="2520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Magyar Parlamenti Gyűjtemény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legteljesebb gyűjtemény az országban.</a:t>
            </a:r>
          </a:p>
        </p:txBody>
      </p:sp>
      <p:sp>
        <p:nvSpPr>
          <p:cNvPr id="4" name="Téglalap 3"/>
          <p:cNvSpPr/>
          <p:nvPr/>
        </p:nvSpPr>
        <p:spPr>
          <a:xfrm>
            <a:off x="7464152" y="1916832"/>
            <a:ext cx="2880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Külföldi Parlamenti Gyűjtemény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Egyetlen az országban.</a:t>
            </a:r>
          </a:p>
        </p:txBody>
      </p:sp>
      <p:sp>
        <p:nvSpPr>
          <p:cNvPr id="5" name="Téglalap 4"/>
          <p:cNvSpPr/>
          <p:nvPr/>
        </p:nvSpPr>
        <p:spPr>
          <a:xfrm>
            <a:off x="7968209" y="5445225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Muzeális gyűjtemény</a:t>
            </a:r>
          </a:p>
        </p:txBody>
      </p:sp>
      <p:sp>
        <p:nvSpPr>
          <p:cNvPr id="7" name="Téglalap 6"/>
          <p:cNvSpPr/>
          <p:nvPr/>
        </p:nvSpPr>
        <p:spPr>
          <a:xfrm>
            <a:off x="2711625" y="5157193"/>
            <a:ext cx="29304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Az ENSZ Letéti Könyvtára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Egyetlen az országban.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536160" y="4005064"/>
            <a:ext cx="2520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Európai Uniós Letéti Könyvtára</a:t>
            </a:r>
            <a:br>
              <a:rPr lang="hu-HU" altLang="hu-H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hu-HU" altLang="hu-H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Egyetlen az országban.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6918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855640" y="620689"/>
            <a:ext cx="66246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Érdekességek a könyvtár állományából</a:t>
            </a:r>
            <a:endParaRPr lang="hu-HU" sz="24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295800" y="148478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Georgia" pitchFamily="18" charset="0"/>
              </a:rPr>
              <a:t>Legrégebbi könyv: </a:t>
            </a:r>
            <a:r>
              <a:rPr lang="hu-HU" dirty="0">
                <a:latin typeface="Georgia" pitchFamily="18" charset="0"/>
              </a:rPr>
              <a:t>Werbőczy István 1517-ben kiadott Tripartituma (</a:t>
            </a:r>
            <a:r>
              <a:rPr lang="hu-HU" dirty="0" err="1">
                <a:latin typeface="Georgia" pitchFamily="18" charset="0"/>
              </a:rPr>
              <a:t>Hármaskönyv</a:t>
            </a:r>
            <a:r>
              <a:rPr lang="hu-HU" dirty="0">
                <a:latin typeface="Georgia" pitchFamily="18" charset="0"/>
              </a:rPr>
              <a:t>)</a:t>
            </a:r>
          </a:p>
        </p:txBody>
      </p:sp>
      <p:sp>
        <p:nvSpPr>
          <p:cNvPr id="8" name="Téglalap 7"/>
          <p:cNvSpPr/>
          <p:nvPr/>
        </p:nvSpPr>
        <p:spPr>
          <a:xfrm>
            <a:off x="3071664" y="5157192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Georgia" pitchFamily="18" charset="0"/>
              </a:rPr>
              <a:t>Legrégebbi időszaki kiadvány: </a:t>
            </a:r>
          </a:p>
          <a:p>
            <a:r>
              <a:rPr lang="hu-HU" dirty="0">
                <a:latin typeface="Georgia" pitchFamily="18" charset="0"/>
              </a:rPr>
              <a:t>a Magyar Hírmondó (1780), </a:t>
            </a:r>
          </a:p>
          <a:p>
            <a:r>
              <a:rPr lang="hu-HU" dirty="0">
                <a:latin typeface="Georgia" pitchFamily="18" charset="0"/>
              </a:rPr>
              <a:t>ez volt az első magyar nyelvű újság.</a:t>
            </a:r>
          </a:p>
        </p:txBody>
      </p:sp>
      <p:sp>
        <p:nvSpPr>
          <p:cNvPr id="9" name="Téglalap 8"/>
          <p:cNvSpPr/>
          <p:nvPr/>
        </p:nvSpPr>
        <p:spPr>
          <a:xfrm>
            <a:off x="4511824" y="3140968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Georgia" pitchFamily="18" charset="0"/>
              </a:rPr>
              <a:t>Legkorábbi külföldi folyóirat: </a:t>
            </a:r>
          </a:p>
          <a:p>
            <a:pPr algn="ctr"/>
            <a:r>
              <a:rPr lang="hu-HU" dirty="0">
                <a:latin typeface="Georgia" pitchFamily="18" charset="0"/>
              </a:rPr>
              <a:t>a </a:t>
            </a:r>
            <a:r>
              <a:rPr lang="hu-HU" dirty="0" err="1">
                <a:latin typeface="Georgia" pitchFamily="18" charset="0"/>
              </a:rPr>
              <a:t>Historischer</a:t>
            </a:r>
            <a:r>
              <a:rPr lang="hu-HU" dirty="0">
                <a:latin typeface="Georgia" pitchFamily="18" charset="0"/>
              </a:rPr>
              <a:t> Mercurius, </a:t>
            </a:r>
          </a:p>
          <a:p>
            <a:pPr algn="ctr"/>
            <a:r>
              <a:rPr lang="hu-HU" dirty="0">
                <a:latin typeface="Georgia" pitchFamily="18" charset="0"/>
              </a:rPr>
              <a:t>ami 1722-ben jelent meg Zürichben. </a:t>
            </a:r>
            <a:endParaRPr lang="hu-HU" dirty="0">
              <a:latin typeface="Georgia" pitchFamily="18" charset="0"/>
            </a:endParaRPr>
          </a:p>
        </p:txBody>
      </p:sp>
      <p:pic>
        <p:nvPicPr>
          <p:cNvPr id="7" name="Kép 6" descr="werbocz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576" y="1340768"/>
            <a:ext cx="2016224" cy="2880320"/>
          </a:xfrm>
          <a:prstGeom prst="rect">
            <a:avLst/>
          </a:prstGeom>
        </p:spPr>
      </p:pic>
      <p:pic>
        <p:nvPicPr>
          <p:cNvPr id="11" name="Kép 10" descr="konyve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4193" y="2132856"/>
            <a:ext cx="2540173" cy="356309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017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855640" y="620689"/>
            <a:ext cx="66246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2010-es évek feladatai, amiken túl vagyunk</a:t>
            </a:r>
            <a:endParaRPr lang="hu-HU" sz="24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68525" y="2295728"/>
            <a:ext cx="103988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Új honlap, egyszerűbb, letisztultabb, adatbázis </a:t>
            </a:r>
            <a:r>
              <a:rPr lang="hu-HU" sz="2000" dirty="0" err="1" smtClean="0">
                <a:latin typeface="Georgia" panose="02040502050405020303" pitchFamily="18" charset="0"/>
              </a:rPr>
              <a:t>központúbb</a:t>
            </a:r>
            <a:r>
              <a:rPr lang="hu-HU" sz="2000" dirty="0" smtClean="0">
                <a:latin typeface="Georgia" panose="02040502050405020303" pitchFamily="18" charset="0"/>
              </a:rPr>
              <a:t> (közös kereső)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>
                <a:latin typeface="Georgia" panose="02040502050405020303" pitchFamily="18" charset="0"/>
              </a:rPr>
              <a:t>E</a:t>
            </a:r>
            <a:r>
              <a:rPr lang="hu-HU" sz="2000" dirty="0" smtClean="0">
                <a:latin typeface="Georgia" panose="02040502050405020303" pitchFamily="18" charset="0"/>
              </a:rPr>
              <a:t>lektronikus katalógus (a cédulakatalógus felszámolása)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Elektronikus naplózás (szerzeményezés), a kézzel írt korábbi állománynapló bedigitalizálása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Az online szolgáltatások bevezetése (hiány: folyóiratok, jelenleg 400 cím)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Munkafolyamatok egyszerűsítése, adatbázis összevonások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Saját, jól működő digitalizáló műhely + üzleti partnerek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Közgyűjteményi adatbázis alapítás (</a:t>
            </a:r>
            <a:r>
              <a:rPr lang="hu-HU" sz="2000" dirty="0" err="1" smtClean="0">
                <a:latin typeface="Georgia" panose="02040502050405020303" pitchFamily="18" charset="0"/>
              </a:rPr>
              <a:t>Hungaricana</a:t>
            </a:r>
            <a:r>
              <a:rPr lang="hu-HU" sz="2000" dirty="0" smtClean="0">
                <a:latin typeface="Georgia" panose="02040502050405020303" pitchFamily="18" charset="0"/>
              </a:rPr>
              <a:t>), mely országos siker, és az első civil szakmai díjat is megkapta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RFID alapú azonosítás (dokumentumok, kapuk), vonalkód kiváltása</a:t>
            </a:r>
          </a:p>
          <a:p>
            <a:pPr marL="342900" indent="-342900" algn="just">
              <a:buFont typeface="+mj-lt"/>
              <a:buAutoNum type="arabicPeriod"/>
            </a:pPr>
            <a:endParaRPr lang="hu-HU" sz="2000" dirty="0" smtClean="0"/>
          </a:p>
          <a:p>
            <a:pPr marL="342900" indent="-342900">
              <a:buFont typeface="+mj-lt"/>
              <a:buAutoNum type="arabicPeriod"/>
            </a:pPr>
            <a:endParaRPr lang="hu-HU" sz="2000" dirty="0" smtClean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85807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855640" y="620689"/>
            <a:ext cx="66246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2010-es évek feladatai, amiken nem vagyunk túl </a:t>
            </a:r>
            <a:endParaRPr lang="hu-HU" sz="24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1"/>
            <a:ext cx="1307432" cy="56844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14" y="5891782"/>
            <a:ext cx="2636525" cy="96621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68525" y="2295728"/>
            <a:ext cx="103988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Átfogó leltár (cca. 250 </a:t>
            </a:r>
            <a:r>
              <a:rPr lang="hu-HU" sz="2000" dirty="0" err="1" smtClean="0">
                <a:latin typeface="Georgia" panose="02040502050405020303" pitchFamily="18" charset="0"/>
              </a:rPr>
              <a:t>mFt</a:t>
            </a:r>
            <a:r>
              <a:rPr lang="hu-HU" sz="2000" dirty="0" smtClean="0">
                <a:latin typeface="Georgia" panose="02040502050405020303" pitchFamily="18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Marc21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Valóságos hálózatosodás (párhuzamos munkavégzések)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Országos Könyvtári Platform, de ha ez nem működik, legalább szakkönyvtári ágon…, de valami új IKR beszerzése szükséges lesz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000" dirty="0" smtClean="0">
                <a:latin typeface="Georgia" panose="02040502050405020303" pitchFamily="18" charset="0"/>
              </a:rPr>
              <a:t>És 150 éves ünnepség sorozat:</a:t>
            </a:r>
          </a:p>
          <a:p>
            <a:pPr algn="just"/>
            <a:r>
              <a:rPr lang="hu-HU" sz="2000" dirty="0" smtClean="0">
                <a:latin typeface="Georgia" panose="02040502050405020303" pitchFamily="18" charset="0"/>
              </a:rPr>
              <a:t> 	</a:t>
            </a:r>
          </a:p>
          <a:p>
            <a:pPr algn="just"/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Magyar Könyvtárosok VIII. Világtalálkozója (OGYK és OSZK) szervezésében</a:t>
            </a:r>
          </a:p>
          <a:p>
            <a:pPr algn="just"/>
            <a:r>
              <a:rPr lang="hu-HU" sz="20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	(tervezett időpont: 2018. november 5/6/7)</a:t>
            </a:r>
          </a:p>
          <a:p>
            <a:pPr marL="342900" indent="-342900" algn="just">
              <a:buFont typeface="+mj-lt"/>
              <a:buAutoNum type="arabicPeriod"/>
            </a:pPr>
            <a:endParaRPr lang="hu-HU" sz="2000" dirty="0" smtClean="0"/>
          </a:p>
          <a:p>
            <a:pPr marL="342900" indent="-342900">
              <a:buFont typeface="+mj-lt"/>
              <a:buAutoNum type="arabicPeriod"/>
            </a:pPr>
            <a:endParaRPr lang="hu-HU" sz="2000" dirty="0" smtClean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596979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463</Words>
  <Application>Microsoft Office PowerPoint</Application>
  <PresentationFormat>Szélesvásznú</PresentationFormat>
  <Paragraphs>106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1_Office-téma</vt:lpstr>
      <vt:lpstr>Office-téma</vt:lpstr>
      <vt:lpstr>2_Office-téma</vt:lpstr>
      <vt:lpstr>150 éves az Országgyűlési Könyvtár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Országgyűlés Hivatala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Markója Szilárd</dc:creator>
  <cp:lastModifiedBy>Markója Szilárd</cp:lastModifiedBy>
  <cp:revision>30</cp:revision>
  <dcterms:created xsi:type="dcterms:W3CDTF">2018-03-05T11:30:59Z</dcterms:created>
  <dcterms:modified xsi:type="dcterms:W3CDTF">2018-03-05T16:18:03Z</dcterms:modified>
</cp:coreProperties>
</file>