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70" r:id="rId6"/>
    <p:sldId id="260" r:id="rId7"/>
    <p:sldId id="262" r:id="rId8"/>
    <p:sldId id="263" r:id="rId9"/>
    <p:sldId id="266" r:id="rId10"/>
    <p:sldId id="265" r:id="rId11"/>
    <p:sldId id="268" r:id="rId12"/>
    <p:sldId id="272" r:id="rId13"/>
    <p:sldId id="271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B658-58C4-4C37-9273-778BDD096BEC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0922D-82D5-4B36-B006-97EB30F691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31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0922D-82D5-4B36-B006-97EB30F691F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3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76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5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10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3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1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3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6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42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2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39B0-4811-4C2D-98D8-6A5CF8E1F1E2}" type="datetimeFigureOut">
              <a:rPr lang="hu-HU" smtClean="0"/>
              <a:t>2018. 03. 02.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DDA7-1909-4E09-873E-4865EC40DB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vinjwoo.com/wp-content/uploads/2012/12/Screen-Shot-2012-12-11-at-5.13.25-PM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bframe.org/vocab/partO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8333" y="1157467"/>
            <a:ext cx="9144000" cy="1785335"/>
          </a:xfrm>
        </p:spPr>
        <p:txBody>
          <a:bodyPr>
            <a:normAutofit/>
          </a:bodyPr>
          <a:lstStyle/>
          <a:p>
            <a:r>
              <a:rPr lang="hu-H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könyvtári feldolgozás új paradigmája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68812" y="5506074"/>
            <a:ext cx="3954805" cy="1039409"/>
          </a:xfrm>
        </p:spPr>
        <p:txBody>
          <a:bodyPr>
            <a:noAutofit/>
          </a:bodyPr>
          <a:lstStyle/>
          <a:p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Hubay Miklós Péter </a:t>
            </a:r>
          </a:p>
          <a:p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(Petőfi Irodalmi Múzeum)</a:t>
            </a:r>
          </a:p>
          <a:p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2018. 03. 06.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928" y="3271552"/>
            <a:ext cx="4726571" cy="17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bibfram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91" y="380855"/>
            <a:ext cx="7483715" cy="56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999211" y="6126829"/>
            <a:ext cx="876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it-IT" dirty="0"/>
              <a:t>Xiaoli Li: MARC to BIBFRAME (Linked Data)</a:t>
            </a:r>
            <a:br>
              <a:rPr lang="it-IT" dirty="0"/>
            </a:br>
            <a:r>
              <a:rPr lang="hu-HU" dirty="0"/>
              <a:t>https://www.slideshare.net/nctpg1/xiaoli-li-marc-to-bibframe-linked-data</a:t>
            </a:r>
          </a:p>
        </p:txBody>
      </p:sp>
    </p:spTree>
    <p:extLst>
      <p:ext uri="{BB962C8B-B14F-4D97-AF65-F5344CB8AC3E}">
        <p14:creationId xmlns:p14="http://schemas.microsoft.com/office/powerpoint/2010/main" val="26913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079" y="686329"/>
            <a:ext cx="6462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kiegészíthető…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454" y="1919286"/>
            <a:ext cx="3088645" cy="93923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98" y="4240192"/>
            <a:ext cx="4781550" cy="762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542" y="1919286"/>
            <a:ext cx="4333875" cy="9594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673" y="3241432"/>
            <a:ext cx="4105275" cy="714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24" y="3242176"/>
            <a:ext cx="4191000" cy="676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424" y="4302104"/>
            <a:ext cx="4257675" cy="63817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21650" y="5241694"/>
            <a:ext cx="8252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 linked </a:t>
            </a:r>
            <a:r>
              <a:rPr lang="hu-HU" sz="2800" b="1" dirty="0" err="1"/>
              <a:t>data</a:t>
            </a:r>
            <a:r>
              <a:rPr lang="hu-HU" sz="2800" b="1" dirty="0"/>
              <a:t> szabályai értelmében bármelyik szókészlet bármelyik relációját beemelhetjük – „bárki mondhat bármit bármiről”</a:t>
            </a:r>
          </a:p>
        </p:txBody>
      </p:sp>
    </p:spTree>
    <p:extLst>
      <p:ext uri="{BB962C8B-B14F-4D97-AF65-F5344CB8AC3E}">
        <p14:creationId xmlns:p14="http://schemas.microsoft.com/office/powerpoint/2010/main" val="36763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70795DE-7652-4109-9453-BD3884BCCBDF}"/>
              </a:ext>
            </a:extLst>
          </p:cNvPr>
          <p:cNvSpPr/>
          <p:nvPr/>
        </p:nvSpPr>
        <p:spPr>
          <a:xfrm>
            <a:off x="827079" y="686329"/>
            <a:ext cx="6720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Csak a változás állandó…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7691DF16-EB1E-4155-AE03-5DE9ADE84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72103"/>
              </p:ext>
            </p:extLst>
          </p:nvPr>
        </p:nvGraphicFramePr>
        <p:xfrm>
          <a:off x="1555261" y="1676269"/>
          <a:ext cx="908147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739">
                  <a:extLst>
                    <a:ext uri="{9D8B030D-6E8A-4147-A177-3AD203B41FA5}">
                      <a16:colId xmlns:a16="http://schemas.microsoft.com/office/drawing/2014/main" val="4037275696"/>
                    </a:ext>
                  </a:extLst>
                </a:gridCol>
                <a:gridCol w="4540739">
                  <a:extLst>
                    <a:ext uri="{9D8B030D-6E8A-4147-A177-3AD203B41FA5}">
                      <a16:colId xmlns:a16="http://schemas.microsoft.com/office/drawing/2014/main" val="2588457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4000" dirty="0"/>
                        <a:t>ILYEN VOLT…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/>
                        <a:t>ILYEN LESZ/LETT…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7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Katalógusszerver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/>
                        <a:t>Triplestore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32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Relációs adatbázis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Gráfadatbázis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3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IKR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Felhőszolgáltatás  </a:t>
                      </a:r>
                    </a:p>
                    <a:p>
                      <a:pPr algn="ctr"/>
                      <a:r>
                        <a:rPr lang="hu-HU" sz="2400" dirty="0"/>
                        <a:t>LD alapokon (is)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8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OPAC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OPAC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0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Példányközpontú feldolgozás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FRBR-megközelítés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ISBD / AACR2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RDA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7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MARC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RDF-alapú ontológiák tetszőleges használata (BIBFRAME)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78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1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F9D0811-633D-4971-86E5-BA20BFDA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3" y="281354"/>
            <a:ext cx="9340948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0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bibframe funn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00" y="1310254"/>
            <a:ext cx="5788948" cy="41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3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82173"/>
              </p:ext>
            </p:extLst>
          </p:nvPr>
        </p:nvGraphicFramePr>
        <p:xfrm>
          <a:off x="856526" y="293203"/>
          <a:ext cx="1046351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496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KÖNYVTÁRTUDOMÁNY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INFORMÁCIÓS TECHNOLÓGIA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331">
                <a:tc>
                  <a:txBody>
                    <a:bodyPr/>
                    <a:lstStyle/>
                    <a:p>
                      <a:r>
                        <a:rPr lang="hu-HU" sz="2000" b="0" dirty="0"/>
                        <a:t>1968 – MARC</a:t>
                      </a:r>
                    </a:p>
                    <a:p>
                      <a:endParaRPr lang="hu-HU" sz="2000" b="0" dirty="0"/>
                    </a:p>
                    <a:p>
                      <a:endParaRPr lang="hu-HU" sz="2000" b="0" dirty="0"/>
                    </a:p>
                    <a:p>
                      <a:endParaRPr lang="hu-HU" sz="2000" b="0" dirty="0"/>
                    </a:p>
                    <a:p>
                      <a:r>
                        <a:rPr lang="hu-HU" sz="2000" b="0" dirty="0"/>
                        <a:t>1995 – Dublin </a:t>
                      </a:r>
                      <a:r>
                        <a:rPr lang="hu-HU" sz="2000" b="0" dirty="0" err="1"/>
                        <a:t>Core</a:t>
                      </a:r>
                      <a:endParaRPr lang="hu-HU" sz="2000" b="0" dirty="0"/>
                    </a:p>
                    <a:p>
                      <a:endParaRPr lang="hu-HU" sz="2000" b="0" dirty="0"/>
                    </a:p>
                    <a:p>
                      <a:endParaRPr lang="hu-HU" sz="2000" b="0" dirty="0"/>
                    </a:p>
                    <a:p>
                      <a:r>
                        <a:rPr lang="hu-HU" sz="2000" b="0" dirty="0"/>
                        <a:t>1998 – FRBR és MARC21</a:t>
                      </a:r>
                    </a:p>
                    <a:p>
                      <a:r>
                        <a:rPr lang="hu-HU" sz="2000" b="0" dirty="0"/>
                        <a:t>2000</a:t>
                      </a:r>
                      <a:r>
                        <a:rPr lang="hu-HU" sz="2000" b="0" baseline="0" dirty="0"/>
                        <a:t> – Dublin </a:t>
                      </a:r>
                      <a:r>
                        <a:rPr lang="hu-HU" sz="2000" b="0" baseline="0" dirty="0" err="1"/>
                        <a:t>Core</a:t>
                      </a:r>
                      <a:r>
                        <a:rPr lang="hu-HU" sz="2000" b="0" baseline="0" dirty="0"/>
                        <a:t> </a:t>
                      </a:r>
                      <a:r>
                        <a:rPr lang="hu-HU" sz="2000" b="0" baseline="0" dirty="0" err="1"/>
                        <a:t>RDF-ben</a:t>
                      </a:r>
                      <a:endParaRPr lang="hu-HU" sz="2000" b="0" baseline="0" dirty="0"/>
                    </a:p>
                    <a:p>
                      <a:endParaRPr lang="hu-HU" sz="2000" b="0" baseline="0" dirty="0"/>
                    </a:p>
                    <a:p>
                      <a:r>
                        <a:rPr lang="hu-HU" sz="2000" b="0" baseline="0" dirty="0"/>
                        <a:t>2002 – MARCXML </a:t>
                      </a:r>
                    </a:p>
                    <a:p>
                      <a:r>
                        <a:rPr lang="hu-HU" sz="2000" b="0" baseline="0" dirty="0"/>
                        <a:t>2004 – FRAD</a:t>
                      </a:r>
                    </a:p>
                    <a:p>
                      <a:endParaRPr lang="hu-HU" sz="2000" b="0" baseline="0" dirty="0"/>
                    </a:p>
                    <a:p>
                      <a:r>
                        <a:rPr lang="hu-HU" sz="2000" b="0" dirty="0"/>
                        <a:t>2009 – Nemzetközi Katalogizálási Alapelvek (ICP)</a:t>
                      </a:r>
                    </a:p>
                    <a:p>
                      <a:r>
                        <a:rPr lang="hu-HU" sz="2000" b="0" dirty="0"/>
                        <a:t>2010 – RDA</a:t>
                      </a:r>
                      <a:r>
                        <a:rPr lang="hu-HU" sz="2000" b="0" baseline="0" dirty="0"/>
                        <a:t> és FRSAD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– BIBFRAME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20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 – BIBFRAME 2.0</a:t>
                      </a:r>
                    </a:p>
                    <a:p>
                      <a:r>
                        <a:rPr lang="hu-HU" sz="2000" b="0" dirty="0"/>
                        <a:t>2017 – Könyvtári Referenciamodell (LRM)</a:t>
                      </a:r>
                    </a:p>
                    <a:p>
                      <a:endParaRPr lang="hu-H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  <a:p>
                      <a:r>
                        <a:rPr lang="hu-HU" sz="2000" dirty="0"/>
                        <a:t>1976 – Peter </a:t>
                      </a:r>
                      <a:r>
                        <a:rPr lang="hu-HU" sz="2000" dirty="0" err="1"/>
                        <a:t>Chen</a:t>
                      </a:r>
                      <a:r>
                        <a:rPr lang="hu-HU" sz="2000" dirty="0"/>
                        <a:t>: entitás-kapcsolat</a:t>
                      </a:r>
                      <a:r>
                        <a:rPr lang="hu-HU" sz="2000" baseline="0" dirty="0"/>
                        <a:t> modell</a:t>
                      </a:r>
                      <a:endParaRPr lang="hu-HU" sz="2000" dirty="0"/>
                    </a:p>
                    <a:p>
                      <a:r>
                        <a:rPr lang="hu-HU" sz="2000" dirty="0"/>
                        <a:t>1986 – SGML</a:t>
                      </a:r>
                    </a:p>
                    <a:p>
                      <a:r>
                        <a:rPr lang="hu-HU" sz="2000" dirty="0"/>
                        <a:t>1992 – World Wide Web</a:t>
                      </a:r>
                    </a:p>
                    <a:p>
                      <a:endParaRPr lang="hu-HU" sz="2000" dirty="0"/>
                    </a:p>
                    <a:p>
                      <a:r>
                        <a:rPr lang="hu-HU" sz="2000" dirty="0"/>
                        <a:t>1996 – XML</a:t>
                      </a:r>
                    </a:p>
                    <a:p>
                      <a:r>
                        <a:rPr lang="hu-HU" sz="2000" b="0" dirty="0"/>
                        <a:t>1997 – RDF (majd az RDFS sémanyelv)</a:t>
                      </a:r>
                    </a:p>
                    <a:p>
                      <a:endParaRPr lang="hu-HU" sz="2000" b="0" dirty="0"/>
                    </a:p>
                    <a:p>
                      <a:endParaRPr lang="hu-HU" sz="2000" b="0" dirty="0"/>
                    </a:p>
                    <a:p>
                      <a:r>
                        <a:rPr lang="hu-HU" sz="2000" b="0" dirty="0"/>
                        <a:t>2001 – Tim </a:t>
                      </a:r>
                      <a:r>
                        <a:rPr lang="hu-HU" sz="2000" b="0" dirty="0" err="1"/>
                        <a:t>Berners-Lee</a:t>
                      </a:r>
                      <a:r>
                        <a:rPr lang="hu-HU" sz="2000" b="0" dirty="0"/>
                        <a:t>:</a:t>
                      </a:r>
                      <a:r>
                        <a:rPr lang="hu-HU" sz="2000" b="0" baseline="0" dirty="0"/>
                        <a:t> „szemantikus web”</a:t>
                      </a:r>
                      <a:endParaRPr lang="hu-HU" sz="2000" b="0" dirty="0"/>
                    </a:p>
                    <a:p>
                      <a:endParaRPr lang="hu-HU" sz="2000" b="0" dirty="0"/>
                    </a:p>
                    <a:p>
                      <a:r>
                        <a:rPr lang="hu-HU" sz="2000" b="0" dirty="0"/>
                        <a:t>2004 – OWL ontológia-modellező nyelv</a:t>
                      </a:r>
                    </a:p>
                    <a:p>
                      <a:r>
                        <a:rPr lang="hu-HU" sz="2000" b="0" dirty="0"/>
                        <a:t>2006 – Tim </a:t>
                      </a:r>
                      <a:r>
                        <a:rPr lang="hu-HU" sz="2000" b="0" dirty="0" err="1"/>
                        <a:t>Berners-Lee</a:t>
                      </a:r>
                      <a:r>
                        <a:rPr lang="hu-HU" sz="2000" b="0" dirty="0"/>
                        <a:t>: „linked </a:t>
                      </a:r>
                      <a:r>
                        <a:rPr lang="hu-HU" sz="2000" b="0" dirty="0" err="1"/>
                        <a:t>data</a:t>
                      </a:r>
                      <a:r>
                        <a:rPr lang="hu-HU" sz="2000" b="0" dirty="0"/>
                        <a:t>”</a:t>
                      </a:r>
                    </a:p>
                    <a:p>
                      <a:endParaRPr lang="hu-HU" sz="2000" b="1" dirty="0"/>
                    </a:p>
                    <a:p>
                      <a:endParaRPr lang="hu-HU" sz="2000" b="1" dirty="0"/>
                    </a:p>
                    <a:p>
                      <a:endParaRPr lang="hu-HU" sz="2400" b="1" i="1" dirty="0"/>
                    </a:p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89" y="5119967"/>
            <a:ext cx="1559662" cy="125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79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79" y="305403"/>
            <a:ext cx="9080040" cy="60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074671" y="4086327"/>
            <a:ext cx="2000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strike="sngStrike" dirty="0">
                <a:solidFill>
                  <a:schemeClr val="bg1"/>
                </a:solidFill>
                <a:latin typeface="Impact" panose="020B0806030902050204" pitchFamily="34" charset="0"/>
              </a:rPr>
              <a:t>SGML</a:t>
            </a:r>
            <a:endParaRPr lang="hu-HU" sz="28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hu-HU" sz="2800" strike="sngStrike" dirty="0">
                <a:solidFill>
                  <a:schemeClr val="bg1"/>
                </a:solidFill>
                <a:latin typeface="Impact" panose="020B0806030902050204" pitchFamily="34" charset="0"/>
              </a:rPr>
              <a:t>XML</a:t>
            </a:r>
            <a:endParaRPr lang="hu-H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1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95" y="5071371"/>
            <a:ext cx="4979891" cy="122468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8897" y="1893265"/>
            <a:ext cx="118045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Nehezen birkózik meg az új információhordozókkal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Nehézkesen kezeli a bibliográfiai kapcsolatokat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A sok nemzeti változat és sajátos intézményi gyakorlat összeolvasztása nehézkes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Redundáns adatelemeket tartalmaz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Nagy az elgépelés és a duplumok keletkezésének veszélye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Elszigeteli a könyvtári világot az informatika más területeitől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/>
              <a:t>Nem kompatibilis az </a:t>
            </a:r>
            <a:r>
              <a:rPr lang="hu-HU" sz="2600" b="1" dirty="0" err="1"/>
              <a:t>FRBR-rel</a:t>
            </a:r>
            <a:r>
              <a:rPr lang="hu-HU" sz="2600" b="1" dirty="0"/>
              <a:t> (és az </a:t>
            </a:r>
            <a:r>
              <a:rPr lang="hu-HU" sz="2600" b="1" dirty="0" err="1"/>
              <a:t>RDA-val</a:t>
            </a:r>
            <a:r>
              <a:rPr lang="hu-HU" sz="2600" b="1" dirty="0"/>
              <a:t>)</a:t>
            </a:r>
          </a:p>
        </p:txBody>
      </p:sp>
      <p:pic>
        <p:nvPicPr>
          <p:cNvPr id="1028" name="Picture 4" descr="http://www.kevinjwoo.com/wp-content/uploads/2012/12/Screen-Shot-2012-12-11-at-5.13.25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72" y="383575"/>
            <a:ext cx="1631817" cy="20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402980" y="674661"/>
            <a:ext cx="9144000" cy="17853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a baj a </a:t>
            </a:r>
            <a:r>
              <a:rPr lang="hu-HU" sz="4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MARC-kal</a:t>
            </a:r>
            <a:r>
              <a:rPr lang="hu-HU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466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3356FA1-020D-40C8-9014-59460002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56" y="283702"/>
            <a:ext cx="8979106" cy="609294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48929" y="3761771"/>
            <a:ext cx="50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Arial Narrow" panose="020B0606020202030204" pitchFamily="34" charset="0"/>
              </a:rPr>
              <a:t>/OAI</a:t>
            </a:r>
          </a:p>
        </p:txBody>
      </p:sp>
    </p:spTree>
    <p:extLst>
      <p:ext uri="{BB962C8B-B14F-4D97-AF65-F5344CB8AC3E}">
        <p14:creationId xmlns:p14="http://schemas.microsoft.com/office/powerpoint/2010/main" val="353955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éptalálat a következőre: „tim berners lee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4" y="1509673"/>
            <a:ext cx="3897026" cy="32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12829" y="252161"/>
            <a:ext cx="6227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HTTP-alapú azonosítóval kell ellátni a dolgokat!</a:t>
            </a:r>
          </a:p>
          <a:p>
            <a:endParaRPr lang="hu-HU" sz="3600" b="1" dirty="0">
              <a:solidFill>
                <a:srgbClr val="FFFF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7834" y="1654423"/>
            <a:ext cx="65971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URL:</a:t>
            </a:r>
          </a:p>
          <a:p>
            <a:r>
              <a:rPr lang="hu-HU" sz="2000" b="1" dirty="0">
                <a:hlinkClick r:id="rId3"/>
              </a:rPr>
              <a:t>http://www.kevinjwoo.com/wp-content/uploads/2012/12/Screen-Shot-2012-12-11-at-5.13.25-PM.png</a:t>
            </a:r>
            <a:endParaRPr lang="hu-HU" sz="20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sz="2000" b="1" dirty="0">
                <a:sym typeface="Wingdings" panose="05000000000000000000" pitchFamily="2" charset="2"/>
              </a:rPr>
              <a:t>Egy konkrét állomány neve és pontos helye a világhálón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sz="20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sz="2000" b="1" dirty="0">
              <a:sym typeface="Wingdings" panose="05000000000000000000" pitchFamily="2" charset="2"/>
            </a:endParaRPr>
          </a:p>
          <a:p>
            <a:r>
              <a:rPr lang="hu-HU" sz="2000" b="1" dirty="0">
                <a:sym typeface="Wingdings" panose="05000000000000000000" pitchFamily="2" charset="2"/>
              </a:rPr>
              <a:t>URI:</a:t>
            </a:r>
          </a:p>
          <a:p>
            <a:r>
              <a:rPr lang="hu-HU" sz="2000" b="1" dirty="0">
                <a:hlinkClick r:id="rId4"/>
              </a:rPr>
              <a:t>http://bibframe.org/vocab/partOf</a:t>
            </a:r>
            <a:r>
              <a:rPr lang="hu-HU" sz="2000" b="1" dirty="0"/>
              <a:t> </a:t>
            </a:r>
          </a:p>
          <a:p>
            <a:r>
              <a:rPr lang="hu-HU" sz="2000" b="1" dirty="0">
                <a:sym typeface="Wingdings" panose="05000000000000000000" pitchFamily="2" charset="2"/>
              </a:rPr>
              <a:t> Egy konkrét - kézzelfogható vagy absztrakt - entitás (létező/dolog/erőforrás/…) azonosítása</a:t>
            </a:r>
            <a:r>
              <a:rPr lang="hu-HU" sz="2000" b="1" dirty="0"/>
              <a:t> </a:t>
            </a:r>
            <a:endParaRPr lang="hu-HU" sz="20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/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23573" y="5807393"/>
            <a:ext cx="984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a világon bárminek </a:t>
            </a:r>
            <a:r>
              <a:rPr lang="hu-HU" sz="3200" dirty="0"/>
              <a:t>adható URI </a:t>
            </a:r>
            <a:r>
              <a:rPr lang="hu-HU" sz="3200" dirty="0">
                <a:sym typeface="Wingdings" panose="05000000000000000000" pitchFamily="2" charset="2"/>
              </a:rPr>
              <a:t> egy egészen új „iparág”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64227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2987" y="520861"/>
            <a:ext cx="788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Jelölni kell a kapcsolatok típusát is!</a:t>
            </a:r>
          </a:p>
          <a:p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46" y="1698885"/>
            <a:ext cx="7952846" cy="24564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53816" y="4856280"/>
            <a:ext cx="982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/>
              <a:t>Resource</a:t>
            </a:r>
            <a:r>
              <a:rPr lang="hu-HU" sz="2800" b="1" dirty="0"/>
              <a:t> </a:t>
            </a:r>
            <a:r>
              <a:rPr lang="hu-HU" sz="2800" b="1" dirty="0" err="1"/>
              <a:t>Description</a:t>
            </a:r>
            <a:r>
              <a:rPr lang="hu-HU" sz="2800" b="1" dirty="0"/>
              <a:t> Framework (RDF) – „minősített”, „szemantikus” kapcsolatok (linkek) létrehozása adatok között</a:t>
            </a:r>
          </a:p>
        </p:txBody>
      </p:sp>
    </p:spTree>
    <p:extLst>
      <p:ext uri="{BB962C8B-B14F-4D97-AF65-F5344CB8AC3E}">
        <p14:creationId xmlns:p14="http://schemas.microsoft.com/office/powerpoint/2010/main" val="5094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7240" y="289367"/>
            <a:ext cx="8241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Honnan juthatunk azonosítókhoz?</a:t>
            </a:r>
          </a:p>
          <a:p>
            <a:endParaRPr lang="hu-HU" sz="3200" b="1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20745"/>
              </p:ext>
            </p:extLst>
          </p:nvPr>
        </p:nvGraphicFramePr>
        <p:xfrm>
          <a:off x="1111170" y="1186791"/>
          <a:ext cx="98847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17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SZEMANTIKUS ELEMKÉSZLETEK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SZÓTÁRAK, ún. ONTOLÓGIÁK</a:t>
                      </a:r>
                    </a:p>
                    <a:p>
                      <a:pPr algn="ctr"/>
                      <a:r>
                        <a:rPr lang="hu-HU" sz="2800" dirty="0"/>
                        <a:t>(relációk)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050">
                <a:tc>
                  <a:txBody>
                    <a:bodyPr/>
                    <a:lstStyle/>
                    <a:p>
                      <a:r>
                        <a:rPr lang="hu-HU" sz="2000" b="1" dirty="0"/>
                        <a:t>VIAF (</a:t>
                      </a:r>
                      <a:r>
                        <a:rPr lang="hu-HU" sz="2000" b="1" dirty="0" err="1"/>
                        <a:t>Virtual</a:t>
                      </a:r>
                      <a:r>
                        <a:rPr lang="hu-HU" sz="2000" b="1" dirty="0"/>
                        <a:t> Internet </a:t>
                      </a:r>
                      <a:r>
                        <a:rPr lang="hu-HU" sz="2000" b="1" dirty="0" err="1"/>
                        <a:t>Authority</a:t>
                      </a:r>
                      <a:r>
                        <a:rPr lang="hu-HU" sz="2000" b="1" dirty="0"/>
                        <a:t> File) </a:t>
                      </a:r>
                      <a:r>
                        <a:rPr lang="hu-HU" sz="2000" dirty="0"/>
                        <a:t>személynevek</a:t>
                      </a:r>
                    </a:p>
                    <a:p>
                      <a:endParaRPr lang="hu-HU" sz="2000" dirty="0"/>
                    </a:p>
                    <a:p>
                      <a:r>
                        <a:rPr lang="hu-HU" sz="2000" b="1" dirty="0" err="1"/>
                        <a:t>GeoNames</a:t>
                      </a:r>
                      <a:r>
                        <a:rPr lang="hu-HU" sz="2000" b="1" baseline="0" dirty="0"/>
                        <a:t> </a:t>
                      </a:r>
                    </a:p>
                    <a:p>
                      <a:r>
                        <a:rPr lang="hu-HU" sz="2000" baseline="0" dirty="0"/>
                        <a:t>földrajzi nevek</a:t>
                      </a:r>
                    </a:p>
                    <a:p>
                      <a:endParaRPr lang="hu-HU" sz="2000" baseline="0" dirty="0"/>
                    </a:p>
                    <a:p>
                      <a:r>
                        <a:rPr lang="hu-HU" sz="2000" b="1" baseline="0" dirty="0" err="1"/>
                        <a:t>ID.loc.gov</a:t>
                      </a:r>
                      <a:endParaRPr lang="hu-HU" sz="2000" b="1" baseline="0" dirty="0"/>
                    </a:p>
                    <a:p>
                      <a:r>
                        <a:rPr lang="hu-HU" sz="2000" b="1" baseline="0" dirty="0" err="1"/>
                        <a:t>rdaregistry.info</a:t>
                      </a:r>
                      <a:endParaRPr lang="hu-HU" sz="2000" b="1" baseline="0" dirty="0"/>
                    </a:p>
                    <a:p>
                      <a:r>
                        <a:rPr lang="hu-HU" sz="2000" baseline="0" dirty="0"/>
                        <a:t>szótáras elemek készletei (országok, szerzői-közreműködői funkciók, nyelvek…)</a:t>
                      </a:r>
                    </a:p>
                    <a:p>
                      <a:endParaRPr lang="hu-HU" sz="2000" b="1" baseline="0" dirty="0"/>
                    </a:p>
                    <a:p>
                      <a:r>
                        <a:rPr lang="hu-HU" sz="2000" b="1" baseline="0" dirty="0"/>
                        <a:t>Magyar Nemzeti Névtér</a:t>
                      </a:r>
                    </a:p>
                    <a:p>
                      <a:endParaRPr lang="hu-HU" sz="2000" b="1" baseline="0" dirty="0"/>
                    </a:p>
                    <a:p>
                      <a:r>
                        <a:rPr lang="hu-HU" sz="2000" b="1" baseline="0" dirty="0"/>
                        <a:t>…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100" b="1" i="1" dirty="0"/>
                    </a:p>
                    <a:p>
                      <a:pPr algn="l"/>
                      <a:r>
                        <a:rPr lang="hu-HU" sz="1800" b="1" i="1" dirty="0"/>
                        <a:t>Dublin </a:t>
                      </a:r>
                      <a:r>
                        <a:rPr lang="hu-HU" sz="1800" b="1" i="1" dirty="0" err="1"/>
                        <a:t>Core</a:t>
                      </a:r>
                      <a:endParaRPr lang="hu-HU" sz="1800" b="1" i="1" dirty="0"/>
                    </a:p>
                    <a:p>
                      <a:pPr algn="l"/>
                      <a:r>
                        <a:rPr lang="hu-HU" sz="1800" b="1" i="1" dirty="0"/>
                        <a:t>BIBO</a:t>
                      </a:r>
                    </a:p>
                    <a:p>
                      <a:pPr algn="l"/>
                      <a:r>
                        <a:rPr lang="hu-HU" sz="1800" b="1" i="1" dirty="0" err="1"/>
                        <a:t>FaBiO</a:t>
                      </a:r>
                      <a:endParaRPr lang="hu-HU" sz="1800" b="1" i="1" baseline="0" dirty="0"/>
                    </a:p>
                    <a:p>
                      <a:pPr algn="l"/>
                      <a:r>
                        <a:rPr lang="hu-HU" sz="1800" b="1" i="1" baseline="0" dirty="0" err="1"/>
                        <a:t>CitO</a:t>
                      </a:r>
                      <a:endParaRPr lang="hu-HU" sz="1800" b="1" i="1" baseline="0" dirty="0"/>
                    </a:p>
                    <a:p>
                      <a:pPr algn="l"/>
                      <a:r>
                        <a:rPr lang="hu-HU" sz="2400" b="1" i="1" baseline="0" dirty="0"/>
                        <a:t>BIBFRAME 2.0</a:t>
                      </a:r>
                      <a:endParaRPr lang="hu-HU" sz="1800" b="1" i="1" baseline="0" dirty="0"/>
                    </a:p>
                    <a:p>
                      <a:pPr algn="l"/>
                      <a:r>
                        <a:rPr lang="hu-HU" sz="1800" b="1" i="1" baseline="0" dirty="0"/>
                        <a:t>bibfra.me (rétegelt)</a:t>
                      </a:r>
                    </a:p>
                    <a:p>
                      <a:pPr algn="l"/>
                      <a:r>
                        <a:rPr lang="hu-HU" sz="1800" b="1" i="1" baseline="0" dirty="0"/>
                        <a:t>LD4L / LD4P</a:t>
                      </a:r>
                    </a:p>
                    <a:p>
                      <a:pPr algn="l"/>
                      <a:r>
                        <a:rPr lang="hu-HU" sz="1800" b="1" i="1" baseline="0" dirty="0" err="1"/>
                        <a:t>bibliotek-o</a:t>
                      </a:r>
                      <a:endParaRPr lang="hu-HU" sz="1800" b="1" i="1" baseline="0" dirty="0"/>
                    </a:p>
                    <a:p>
                      <a:pPr algn="l"/>
                      <a:r>
                        <a:rPr lang="hu-HU" sz="1800" b="1" i="1" baseline="0" dirty="0" err="1"/>
                        <a:t>FRBRoo</a:t>
                      </a:r>
                      <a:r>
                        <a:rPr lang="hu-HU" sz="1800" b="1" i="1" baseline="0" dirty="0"/>
                        <a:t> / </a:t>
                      </a:r>
                      <a:r>
                        <a:rPr lang="hu-HU" sz="1800" b="1" i="1" baseline="0" dirty="0" err="1"/>
                        <a:t>FRBRer</a:t>
                      </a:r>
                      <a:endParaRPr lang="hu-HU" sz="1800" b="1" i="1" baseline="0" dirty="0"/>
                    </a:p>
                    <a:p>
                      <a:pPr algn="l"/>
                      <a:r>
                        <a:rPr lang="hu-HU" sz="1800" b="1" i="1" baseline="0" dirty="0" err="1"/>
                        <a:t>MARCont</a:t>
                      </a:r>
                      <a:endParaRPr lang="hu-HU" sz="1800" b="1" i="1" baseline="0" dirty="0"/>
                    </a:p>
                    <a:p>
                      <a:pPr algn="l"/>
                      <a:r>
                        <a:rPr lang="hu-HU" sz="1800" b="1" i="1" baseline="0" dirty="0"/>
                        <a:t>EDM</a:t>
                      </a:r>
                    </a:p>
                    <a:p>
                      <a:pPr algn="l"/>
                      <a:r>
                        <a:rPr lang="hu-HU" sz="1800" b="1" i="1" baseline="0" dirty="0"/>
                        <a:t>SKOS</a:t>
                      </a:r>
                    </a:p>
                    <a:p>
                      <a:pPr algn="l"/>
                      <a:r>
                        <a:rPr lang="hu-HU" sz="1800" b="1" i="1" baseline="0" dirty="0"/>
                        <a:t>MARC21</a:t>
                      </a:r>
                    </a:p>
                    <a:p>
                      <a:pPr algn="l"/>
                      <a:r>
                        <a:rPr lang="hu-HU" sz="1800" b="1" i="1" baseline="0" dirty="0"/>
                        <a:t>…</a:t>
                      </a:r>
                      <a:endParaRPr lang="hu-H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0187A80C-3C8B-4C69-B7B6-AC3B4EDB59BB}"/>
              </a:ext>
            </a:extLst>
          </p:cNvPr>
          <p:cNvSpPr/>
          <p:nvPr/>
        </p:nvSpPr>
        <p:spPr>
          <a:xfrm>
            <a:off x="8145282" y="3838551"/>
            <a:ext cx="886265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8C88665-E793-46FC-8165-62E831AA52D5}"/>
              </a:ext>
            </a:extLst>
          </p:cNvPr>
          <p:cNvSpPr txBox="1"/>
          <p:nvPr/>
        </p:nvSpPr>
        <p:spPr>
          <a:xfrm>
            <a:off x="9134518" y="3372242"/>
            <a:ext cx="1758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/>
              <a:t>„a nem egységes elnevezések feltevése”</a:t>
            </a:r>
          </a:p>
        </p:txBody>
      </p:sp>
    </p:spTree>
    <p:extLst>
      <p:ext uri="{BB962C8B-B14F-4D97-AF65-F5344CB8AC3E}">
        <p14:creationId xmlns:p14="http://schemas.microsoft.com/office/powerpoint/2010/main" val="12671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26644" y="1041857"/>
            <a:ext cx="6956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A </a:t>
            </a:r>
            <a:r>
              <a:rPr lang="hu-HU" sz="3200" b="1" dirty="0"/>
              <a:t>BIBFRAME </a:t>
            </a:r>
            <a:r>
              <a:rPr lang="hu-HU" sz="3200" dirty="0"/>
              <a:t>a Linked Data-alapelveket követő, </a:t>
            </a:r>
            <a:r>
              <a:rPr lang="hu-HU" sz="3200" b="1" dirty="0"/>
              <a:t>könyvtári felhasználásra fejlesztett szókészlet,</a:t>
            </a:r>
            <a:r>
              <a:rPr lang="hu-HU" sz="3200" dirty="0"/>
              <a:t> amely az </a:t>
            </a:r>
            <a:r>
              <a:rPr lang="hu-HU" sz="3200" dirty="0" err="1"/>
              <a:t>FRBR-ben</a:t>
            </a:r>
            <a:r>
              <a:rPr lang="hu-HU" sz="3200" dirty="0"/>
              <a:t> leírt funkcionális megközelítést alkalmazó </a:t>
            </a:r>
            <a:r>
              <a:rPr lang="hu-HU" sz="3200" b="1" dirty="0"/>
              <a:t>bibliográfiai leírások készítéséhez szükséges legfontosabb  relációkat tartalmazza. </a:t>
            </a:r>
          </a:p>
        </p:txBody>
      </p:sp>
      <p:pic>
        <p:nvPicPr>
          <p:cNvPr id="2050" name="Picture 2" descr="http://bibframe.org/static/images/bibframe-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7" y="1807829"/>
            <a:ext cx="3068244" cy="23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31494" y="5168924"/>
            <a:ext cx="1177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És készítőinek szándéka, reményei szerint </a:t>
            </a:r>
          </a:p>
          <a:p>
            <a:pPr algn="ctr"/>
            <a:r>
              <a:rPr lang="hu-H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 fogja váltani a </a:t>
            </a:r>
            <a:r>
              <a:rPr lang="hu-HU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MARC-ot</a:t>
            </a:r>
            <a:r>
              <a:rPr lang="hu-H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570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478</Words>
  <Application>Microsoft Office PowerPoint</Application>
  <PresentationFormat>Szélesvásznú</PresentationFormat>
  <Paragraphs>121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Courier New</vt:lpstr>
      <vt:lpstr>Impact</vt:lpstr>
      <vt:lpstr>Tahoma</vt:lpstr>
      <vt:lpstr>Verdana</vt:lpstr>
      <vt:lpstr>Wingdings</vt:lpstr>
      <vt:lpstr>Office-téma</vt:lpstr>
      <vt:lpstr>A könyvtári feldolgozás új paradigmája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könyvtári feldolgozás új paradigmája</dc:title>
  <dc:creator>Miklós Hubay</dc:creator>
  <cp:lastModifiedBy>Mikey</cp:lastModifiedBy>
  <cp:revision>51</cp:revision>
  <dcterms:created xsi:type="dcterms:W3CDTF">2018-02-06T13:29:29Z</dcterms:created>
  <dcterms:modified xsi:type="dcterms:W3CDTF">2018-03-02T17:02:36Z</dcterms:modified>
</cp:coreProperties>
</file>