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828" r:id="rId2"/>
  </p:sldMasterIdLst>
  <p:notesMasterIdLst>
    <p:notesMasterId r:id="rId30"/>
  </p:notesMasterIdLst>
  <p:handoutMasterIdLst>
    <p:handoutMasterId r:id="rId31"/>
  </p:handoutMasterIdLst>
  <p:sldIdLst>
    <p:sldId id="367" r:id="rId3"/>
    <p:sldId id="349" r:id="rId4"/>
    <p:sldId id="368" r:id="rId5"/>
    <p:sldId id="319" r:id="rId6"/>
    <p:sldId id="369" r:id="rId7"/>
    <p:sldId id="365" r:id="rId8"/>
    <p:sldId id="372" r:id="rId9"/>
    <p:sldId id="377" r:id="rId10"/>
    <p:sldId id="373" r:id="rId11"/>
    <p:sldId id="376" r:id="rId12"/>
    <p:sldId id="378" r:id="rId13"/>
    <p:sldId id="379" r:id="rId14"/>
    <p:sldId id="380" r:id="rId15"/>
    <p:sldId id="288" r:id="rId16"/>
    <p:sldId id="381" r:id="rId17"/>
    <p:sldId id="389" r:id="rId18"/>
    <p:sldId id="390" r:id="rId19"/>
    <p:sldId id="385" r:id="rId20"/>
    <p:sldId id="388" r:id="rId21"/>
    <p:sldId id="395" r:id="rId22"/>
    <p:sldId id="396" r:id="rId23"/>
    <p:sldId id="387" r:id="rId24"/>
    <p:sldId id="392" r:id="rId25"/>
    <p:sldId id="374" r:id="rId26"/>
    <p:sldId id="391" r:id="rId27"/>
    <p:sldId id="393" r:id="rId28"/>
    <p:sldId id="394" r:id="rId29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2D77"/>
    <a:srgbClr val="20222C"/>
    <a:srgbClr val="555B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Világos stílus 2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Világos stíl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371" autoAdjust="0"/>
  </p:normalViewPr>
  <p:slideViewPr>
    <p:cSldViewPr>
      <p:cViewPr>
        <p:scale>
          <a:sx n="90" d="100"/>
          <a:sy n="90" d="100"/>
        </p:scale>
        <p:origin x="-16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4827301399608"/>
          <c:y val="3.0555555555555555E-2"/>
          <c:w val="0.82688301997192459"/>
          <c:h val="0.793978783902012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Könyvhagyaték tulajdonosonként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Munka1!$A$2:$A$15</c:f>
              <c:strCache>
                <c:ptCount val="14"/>
                <c:pt idx="0">
                  <c:v>ATOMKI</c:v>
                </c:pt>
                <c:pt idx="1">
                  <c:v>CSFK</c:v>
                </c:pt>
                <c:pt idx="2">
                  <c:v>RÉNYI</c:v>
                </c:pt>
                <c:pt idx="3">
                  <c:v>SZTAKI</c:v>
                </c:pt>
                <c:pt idx="4">
                  <c:v>TTK</c:v>
                </c:pt>
                <c:pt idx="5">
                  <c:v>WFK+EK</c:v>
                </c:pt>
                <c:pt idx="6">
                  <c:v>ATK</c:v>
                </c:pt>
                <c:pt idx="7">
                  <c:v>KOKI</c:v>
                </c:pt>
                <c:pt idx="8">
                  <c:v>ÖK</c:v>
                </c:pt>
                <c:pt idx="9">
                  <c:v>SZBK</c:v>
                </c:pt>
                <c:pt idx="10">
                  <c:v>BTK</c:v>
                </c:pt>
                <c:pt idx="11">
                  <c:v>KRTK</c:v>
                </c:pt>
                <c:pt idx="12">
                  <c:v>NYTI</c:v>
                </c:pt>
                <c:pt idx="13">
                  <c:v>TK</c:v>
                </c:pt>
              </c:strCache>
            </c:strRef>
          </c:cat>
          <c:val>
            <c:numRef>
              <c:f>Munka1!$B$2:$B$15</c:f>
              <c:numCache>
                <c:formatCode>General</c:formatCode>
                <c:ptCount val="14"/>
                <c:pt idx="0">
                  <c:v>1</c:v>
                </c:pt>
                <c:pt idx="1">
                  <c:v>7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1</c:v>
                </c:pt>
                <c:pt idx="10">
                  <c:v>47</c:v>
                </c:pt>
                <c:pt idx="11">
                  <c:v>4</c:v>
                </c:pt>
                <c:pt idx="12">
                  <c:v>3</c:v>
                </c:pt>
                <c:pt idx="1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B5-49EE-B4A3-5AC73B522A5B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Kéziratos hagyaték tulajdonosonként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Munka1!$A$2:$A$15</c:f>
              <c:strCache>
                <c:ptCount val="14"/>
                <c:pt idx="0">
                  <c:v>ATOMKI</c:v>
                </c:pt>
                <c:pt idx="1">
                  <c:v>CSFK</c:v>
                </c:pt>
                <c:pt idx="2">
                  <c:v>RÉNYI</c:v>
                </c:pt>
                <c:pt idx="3">
                  <c:v>SZTAKI</c:v>
                </c:pt>
                <c:pt idx="4">
                  <c:v>TTK</c:v>
                </c:pt>
                <c:pt idx="5">
                  <c:v>WFK+EK</c:v>
                </c:pt>
                <c:pt idx="6">
                  <c:v>ATK</c:v>
                </c:pt>
                <c:pt idx="7">
                  <c:v>KOKI</c:v>
                </c:pt>
                <c:pt idx="8">
                  <c:v>ÖK</c:v>
                </c:pt>
                <c:pt idx="9">
                  <c:v>SZBK</c:v>
                </c:pt>
                <c:pt idx="10">
                  <c:v>BTK</c:v>
                </c:pt>
                <c:pt idx="11">
                  <c:v>KRTK</c:v>
                </c:pt>
                <c:pt idx="12">
                  <c:v>NYTI</c:v>
                </c:pt>
                <c:pt idx="13">
                  <c:v>TK</c:v>
                </c:pt>
              </c:strCache>
            </c:strRef>
          </c:cat>
          <c:val>
            <c:numRef>
              <c:f>Munka1!$C$2:$C$15</c:f>
              <c:numCache>
                <c:formatCode>General</c:formatCode>
                <c:ptCount val="14"/>
                <c:pt idx="0">
                  <c:v>1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FB5-49EE-B4A3-5AC73B522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7204352"/>
        <c:axId val="123342784"/>
      </c:barChart>
      <c:catAx>
        <c:axId val="127204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342784"/>
        <c:crosses val="autoZero"/>
        <c:auto val="1"/>
        <c:lblAlgn val="ctr"/>
        <c:lblOffset val="100"/>
        <c:noMultiLvlLbl val="0"/>
      </c:catAx>
      <c:valAx>
        <c:axId val="123342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720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834F9-952E-4E26-8377-C746B0C6F011}" type="datetimeFigureOut">
              <a:rPr lang="hu-HU" smtClean="0"/>
              <a:pPr/>
              <a:t>2018.03.06.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7C67B-96E4-489E-95EF-123D40EDC83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4046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0F636F-6567-47A5-BCF6-A7ADB20366EB}" type="datetimeFigureOut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B95E12-52E1-4C43-A832-6D94C730131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808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1949. december 15-én kiadott akadémiai törvény </a:t>
            </a:r>
            <a:r>
              <a:rPr lang="hu-H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intézmény népi demokratikus állami és társadalmi berendezkedéshez igazodó átszervezését alapozta meg.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átszervezési program végrehajtását az Akadémia egy új főkönyvtárnokra, </a:t>
            </a:r>
            <a:r>
              <a:rPr lang="hu-H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Keresztury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Dezsőre bízta. </a:t>
            </a:r>
          </a:p>
          <a:p>
            <a:r>
              <a:rPr lang="hu-H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„Mintegy félszázad óta </a:t>
            </a:r>
            <a:r>
              <a:rPr lang="hu-HU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Keresztury</a:t>
            </a:r>
            <a:r>
              <a:rPr lang="hu-H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volt az első főkönyvtárnok, aki nem 70 év körüli életkorban, s nem a gróf Teleki-család könyvtáralapító ágának kinevezése alapján nyerte el tisztét.” 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újjászervezett akadémikusi testület új célkitűzéseihez és sokrétű feladataihoz igazodva a könyvtárnak újra kellett fogalmaznia gyűjtőkörét és saját tevékenységét. Míg a Magyar Tudományos Akadémia az ország legfőbb tudományos szerve lett, </a:t>
            </a:r>
            <a:r>
              <a:rPr lang="hu-H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Akadémia Könyvtár általános tudományos nagykönyvtár szerepkört kapott.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Az intézmény új feladatait az új alapszabály tartalmazta (tudományos ismereteket terjeszt, a könyvtár vezetője közreműködik az MTA ügyeinek vitelében). 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1949-es változások eredményezték a könyvtári hálózat létrejöttét.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4458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0" dirty="0"/>
              <a:t> Csillagászati Kutatóközpont Geofizikai és Geodéziai Kutatóintézet könyvtára </a:t>
            </a:r>
          </a:p>
          <a:p>
            <a:r>
              <a:rPr lang="hu-HU" dirty="0"/>
              <a:t>ATK két könyvtára (ÁOKI, NÖVI)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46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dirty="0" err="1"/>
              <a:t>Aköltözést</a:t>
            </a:r>
            <a:r>
              <a:rPr lang="hu-HU" sz="1200" dirty="0"/>
              <a:t> megelőzően selejteztek/selejteznek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0132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könyvtárvezetők általában közvetlenül az intézményvezető (főigazgató/igazgató) irányítása alatt dolgoznak.</a:t>
            </a:r>
          </a:p>
          <a:p>
            <a:r>
              <a:rPr lang="hu-HU" dirty="0"/>
              <a:t>Három intézményben a könyvtárvezetők a tudományos titkár, illetve a titkárságvezető alá tartoznak.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6247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Az akadémiai könyvtári hálózat kialakulása és működése</a:t>
            </a:r>
          </a:p>
          <a:p>
            <a:r>
              <a:rPr lang="hu-HU" dirty="0"/>
              <a:t>Az akadémiai könyvtárak a rendszerváltás után</a:t>
            </a:r>
          </a:p>
          <a:p>
            <a:r>
              <a:rPr lang="hu-HU" dirty="0"/>
              <a:t>Az akadémiai intézményi könyvtárak jelenleg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856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Először a devizás könyv- és folyóiratbeszerzésének támogatása, illetőleg részben centralizált intézése volt a központi feladat.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Ugyancsak még 1953-ban készült el az első alaposabb tervezet a kutatóintézeti könyvtárak központosítására vonatkozóan. 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1954: az intézetek száma egyetlen év alatt megduplázódott; már 22 könyvtár szerepel a központ nyilvántartásaiban.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1955: 33 könyvtár</a:t>
            </a:r>
          </a:p>
          <a:p>
            <a:r>
              <a:rPr lang="hu-HU" dirty="0"/>
              <a:t>Minden intézetben kötelezően létrehozandó szervezeti egység volt a szakkönyvtár.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0646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1" dirty="0"/>
              <a:t>A Magyar Tudományos Akadémia szervezeti és működési szabályzata (1962)</a:t>
            </a:r>
          </a:p>
          <a:p>
            <a:pPr marL="0" indent="0">
              <a:buNone/>
            </a:pPr>
            <a:r>
              <a:rPr lang="hu-HU" sz="1200" dirty="0"/>
              <a:t>45. §  Az Akadémiai Könyvtár</a:t>
            </a:r>
          </a:p>
          <a:p>
            <a:pPr marL="0" indent="0">
              <a:buNone/>
            </a:pPr>
            <a:r>
              <a:rPr lang="hu-HU" sz="1200" dirty="0"/>
              <a:t>(1) Az Akadémia a tudományos ismeretek terjesztésére és a tudományos kutatómunka előmozdítása és végzése érdekében könyvtárat tart fenn. Az Akadémiai Könyvtár közvetlen irányítását és felügyeletét </a:t>
            </a:r>
            <a:r>
              <a:rPr lang="hu-HU" sz="1200" b="1" dirty="0"/>
              <a:t>az </a:t>
            </a:r>
            <a:r>
              <a:rPr lang="hu-HU" sz="1200" b="1" dirty="0">
                <a:solidFill>
                  <a:schemeClr val="accent2">
                    <a:lumMod val="75000"/>
                  </a:schemeClr>
                </a:solidFill>
              </a:rPr>
              <a:t>erre a célra szervezett elnökségi bizottság </a:t>
            </a:r>
            <a:r>
              <a:rPr lang="hu-HU" sz="1200" dirty="0"/>
              <a:t>látja el. </a:t>
            </a:r>
          </a:p>
          <a:p>
            <a:pPr marL="0" indent="0">
              <a:buNone/>
            </a:pPr>
            <a:r>
              <a:rPr lang="hu-HU" sz="1200" b="1" dirty="0">
                <a:solidFill>
                  <a:schemeClr val="accent2">
                    <a:lumMod val="75000"/>
                  </a:schemeClr>
                </a:solidFill>
              </a:rPr>
              <a:t>(2) Az Akadémiai Könyvtár az akadémiai intézetek vonatkozásában betölti a hálózati könyvtári központ szerepét és feladatát</a:t>
            </a:r>
            <a:r>
              <a:rPr lang="hu-HU" sz="12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hu-HU" sz="1200" dirty="0"/>
              <a:t>(3) A könyvtár vezetését, szervezetét, részletes feladatát és igazgatását, továbbá a könyvtár használatának módozatait és fejlesztésének eszközeit jóváhagyott </a:t>
            </a:r>
            <a:r>
              <a:rPr lang="hu-HU" sz="1200" b="1" dirty="0">
                <a:solidFill>
                  <a:schemeClr val="accent2">
                    <a:lumMod val="75000"/>
                  </a:schemeClr>
                </a:solidFill>
              </a:rPr>
              <a:t>könyvtári ügyrend </a:t>
            </a:r>
            <a:r>
              <a:rPr lang="hu-HU" sz="1200" dirty="0"/>
              <a:t>állapítja meg.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796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Biológiai Intézet (Tihany), 1927</a:t>
            </a:r>
          </a:p>
          <a:p>
            <a:r>
              <a:rPr lang="hu-HU" dirty="0"/>
              <a:t>Csillagvizsgáló Intézet Könyvtára, 1921</a:t>
            </a:r>
          </a:p>
          <a:p>
            <a:r>
              <a:rPr lang="hu-HU" dirty="0"/>
              <a:t>Eötvös </a:t>
            </a:r>
            <a:r>
              <a:rPr lang="hu-HU" dirty="0" err="1"/>
              <a:t>Könvtár</a:t>
            </a:r>
            <a:r>
              <a:rPr lang="hu-HU" dirty="0"/>
              <a:t> (ITI), 1895</a:t>
            </a:r>
          </a:p>
          <a:p>
            <a:r>
              <a:rPr lang="hu-HU" dirty="0"/>
              <a:t>Teleki Könyvtár (TTI), 1941</a:t>
            </a:r>
          </a:p>
          <a:p>
            <a:r>
              <a:rPr lang="hu-HU" dirty="0"/>
              <a:t>Magyar Földrajzi Társaság Könyvtára, 1872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6943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Intézeti Könyvtári Bizottságok</a:t>
            </a:r>
          </a:p>
          <a:p>
            <a:r>
              <a:rPr lang="hu-HU" dirty="0"/>
              <a:t>Beszámolási kötelezettség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3990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KFKI központi </a:t>
            </a:r>
            <a:r>
              <a:rPr lang="hu-HU"/>
              <a:t>fizikai könyvtára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8165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Az ETK nem volt követendő példa, inkább az együttélési szabályok kidolgozásának szükségességére hívta fel a figyelmet.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4924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Az átalakítás előtt: 31 könyvtár, de az RKK-ban tkp. 4 könyvtár volt és van.</a:t>
            </a:r>
          </a:p>
          <a:p>
            <a:r>
              <a:rPr lang="hu-HU" dirty="0"/>
              <a:t>Most: 22+4 könyvtár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B95E12-52E1-4C43-A832-6D94C7301316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2162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5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A245F-F864-47C1-8B1C-25825C0ED9D0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6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7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rgbClr val="8CADAE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D0091FEF-D87B-4979-BFC8-E673279B35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CE54A-9AFF-4D85-B139-563CBAFAB3FD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93CA5-EA78-4ABF-BC63-0D75FDF76B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Ellipszis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3" name="Dia számának helye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20BBB-637C-4887-8F9E-B81EFF0345A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Dátum hely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BD590-C3FB-4942-8F55-0E568EA047BF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5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950F095-4CE3-49B5-93A5-C79AB81D4CB1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6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7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CADAE">
                    <a:shade val="75000"/>
                  </a:srgb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1AD91C2-2FED-479B-9A80-E7AE456603C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D4EB5BD-6314-4EFD-A523-0EA7EA71BE66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D1CD65-FE17-485D-8DD4-2E250ED518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1" name="Téglalap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6" name="Dátum hely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054AC86-CD89-4696-AF07-E68D546AF439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7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CADAE">
                    <a:shade val="75000"/>
                  </a:srgb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5CF0B90-6A8D-4A1F-9134-A669089A47A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0" name="Tartalom hely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2" name="Tartalom hely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Dátum helye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4AFDE94-23EA-411B-92DD-5EA338D306AA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7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8B9A509-C42D-4856-A4D1-07DF7290A4F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1" name="Téglalap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églalap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Ellipszis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Ellipszis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4" name="Tartalom hely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26" name="Tartalom hely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23" name="Cím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8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4F92AF-2C37-4559-BF19-7E16DE376B0F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9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DB7F7F7-D1DD-4DB2-8AEA-989FCF91A8C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C5AC7BB-A04C-45A4-A370-CD0F58928E3F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7B579DE-A8CE-494B-B4B8-1DADD35E85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3" name="Téglalap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4" name="Téglalap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2D943D1-D4D2-40D6-89DE-853B6A691FF1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D5ADE4E-8212-47CB-9690-18B774693F6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églalap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artalom hely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6" name="Dia számának hely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CADAE">
                    <a:shade val="75000"/>
                  </a:srgb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5E7D78-509D-4778-BC98-346EBD0490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7" name="Dátum hely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145514E-6BD4-40CD-8C57-6CB772F8CFC5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8" name="Élőláb helye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555FA-E4FF-466B-9AFA-86AC28FE222E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0CF2D-CDF1-467D-96C6-F11F8D838A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Dia számának hely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CEC7DB6-B383-49E3-BED6-4832386A44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7" name="Dátum helye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2445952-E6CC-46F8-BDCF-A37EEBC2875B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8" name="Élőláb helye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09B3651-6E3D-49B8-8891-55A51F85BD69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C5B750F-1C37-41FC-9E13-9216D800B1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Ellipszis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3" name="Dia számának helye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54A8CD-7778-4E37-B3D8-16649A6942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Dátum hely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78B6048-20FD-4208-B6A1-E95602D607FC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Téglalap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6" name="Dátum hely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BF1A4-CC00-4CA6-B564-E8CE4105590C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7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rgbClr val="8CADAE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533926E3-B8E5-41E9-A438-6E486DD4A8C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0" name="Tartalom hely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2" name="Tartalom hely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Dátum helye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C6BCE-022A-418D-A094-239B87A4AC85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7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5E2B3-A2B7-421B-8DC8-B71CAF99A6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Téglalap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églalap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6" name="Ellipszis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Ellipszis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4" name="Tartalom hely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26" name="Tartalom hely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23" name="Cím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8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23362-604D-4AB1-ADAD-601283AC25CD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9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413A1EE-BDB7-4730-8E9B-114B98D685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A976D-91DC-4B71-ABAC-80285766E3F7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58E43-8F0D-4B73-9DB3-ED2816BEC5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3" name="Téglalap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4" name="Téglalap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5796-4C15-484D-8240-DE48B305963A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59E701-FB62-4509-A096-296105760BA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églalap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artalom hely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6" name="Dia számának hely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rgbClr val="8CADAE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E4A960D5-4BC1-4CB5-9758-8B866F9C16B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7" name="Dátum hely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4919-564A-4CAA-B292-E34587E4780B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8" name="Élőláb helye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Dia számának hely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C68DB-D66C-446F-B57C-B5F630209BC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7" name="Dátum helye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00BF7-E3BE-48C1-9A3A-95498A81C303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18" name="Élőláb helye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A65CEC-818C-4BAE-91B5-D228D6457EC9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Ellipszis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lipszis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rgbClr val="8CADAE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62C662-82C0-4A1D-A33F-5B5362043A3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38" name="Cím helye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39" name="Szöveg helye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Georgia"/>
                <a:cs typeface="+mn-cs"/>
              </a:defRPr>
            </a:lvl1pPr>
          </a:lstStyle>
          <a:p>
            <a:pPr>
              <a:defRPr/>
            </a:pPr>
            <a:fld id="{20560CD2-0FA6-4A7E-AF05-3503E6461D08}" type="datetime1">
              <a:rPr lang="hu-HU"/>
              <a:pPr>
                <a:defRPr/>
              </a:pPr>
              <a:t>2018.03.06.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Georgia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Ellipszis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lipszis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rgbClr val="8CADAE">
                    <a:shade val="75000"/>
                  </a:srgbClr>
                </a:solidFill>
                <a:latin typeface="Georgia"/>
                <a:cs typeface="+mn-cs"/>
              </a:defRPr>
            </a:lvl1pPr>
          </a:lstStyle>
          <a:p>
            <a:pPr>
              <a:defRPr/>
            </a:pPr>
            <a:fld id="{80FB0CD9-723B-4051-928B-106D73680B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2062" name="Cím helye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  <a:endParaRPr lang="en-US"/>
          </a:p>
        </p:txBody>
      </p:sp>
      <p:sp>
        <p:nvSpPr>
          <p:cNvPr id="2063" name="Szöveg helye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Cím 2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918648" cy="1752600"/>
          </a:xfrm>
        </p:spPr>
        <p:txBody>
          <a:bodyPr/>
          <a:lstStyle/>
          <a:p>
            <a:pPr eaLnBrk="1" hangingPunct="1"/>
            <a:r>
              <a:rPr lang="hu-HU" dirty="0"/>
              <a:t>Az MTA kutatóintézményeinek szakkönyvtár-hálózata</a:t>
            </a:r>
            <a:endParaRPr lang="hu-HU" alt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Kép 5" descr="logo_mta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4653136"/>
            <a:ext cx="1584176" cy="1584176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26078280-5A35-4267-AC3B-FAA884A81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204864"/>
            <a:ext cx="457200" cy="441325"/>
          </a:xfrm>
        </p:spPr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9987327D-8009-46EE-90D4-16BB463D1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60648"/>
            <a:ext cx="8534400" cy="845311"/>
          </a:xfrm>
        </p:spPr>
        <p:txBody>
          <a:bodyPr/>
          <a:lstStyle/>
          <a:p>
            <a:r>
              <a:rPr lang="hu-HU" sz="2800" b="1" dirty="0"/>
              <a:t>Újítási törekvések, változások az akadémiai konszolidáció után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DDECFA34-DBDB-4029-B22B-1A7CADB537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2001-ben létrejött az Egyesített Társadalomtudományi Könyvtár a vári épületkomplexumban elhelyezett intézetek könyvtárainak egységes és centralizált működtetésére.</a:t>
            </a:r>
          </a:p>
          <a:p>
            <a:r>
              <a:rPr lang="hu-HU" dirty="0"/>
              <a:t>Csak a társadalomtudományi intézetek érintette</a:t>
            </a:r>
          </a:p>
          <a:p>
            <a:r>
              <a:rPr lang="hu-HU" dirty="0"/>
              <a:t>Nem volt kötelező a könyvtári integráció</a:t>
            </a:r>
          </a:p>
          <a:p>
            <a:r>
              <a:rPr lang="hu-HU" dirty="0"/>
              <a:t>Világgazdasági Kutatóintézet, Politikatudományi Intézet, Szociológiai Intézet, Etnikai-Nemzeti Kisebbségkutató Intézet könyvtárai</a:t>
            </a:r>
          </a:p>
          <a:p>
            <a:endParaRPr lang="hu-HU" dirty="0"/>
          </a:p>
        </p:txBody>
      </p:sp>
      <p:sp>
        <p:nvSpPr>
          <p:cNvPr id="5" name="Dia számának helye 3">
            <a:extLst>
              <a:ext uri="{FF2B5EF4-FFF2-40B4-BE49-F238E27FC236}">
                <a16:creationId xmlns="" xmlns:a16="http://schemas.microsoft.com/office/drawing/2014/main" id="{9ED1A260-4744-49BC-930B-88F1BC593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090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3E646074-D820-43E7-B9B7-5FAD7F564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512" y="301979"/>
            <a:ext cx="8534400" cy="758825"/>
          </a:xfrm>
        </p:spPr>
        <p:txBody>
          <a:bodyPr/>
          <a:lstStyle/>
          <a:p>
            <a:r>
              <a:rPr lang="hu-HU" sz="2800" b="1" dirty="0"/>
              <a:t>A 2011. évi intézetátalakítások hatása a könyvtárakra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A2C18ADF-2FD6-4D3F-8E5F-90F0CBC7420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Az addigi 2 kutatóközpont (SZBK és KKK) és 37 kutatóintézet helyett a centralizálási törekvések eredményeképpen </a:t>
            </a:r>
          </a:p>
          <a:p>
            <a:pPr marL="0" indent="0">
              <a:buNone/>
            </a:pPr>
            <a:r>
              <a:rPr lang="hu-HU" dirty="0"/>
              <a:t>	- 5 önálló jogállású intézet és</a:t>
            </a:r>
          </a:p>
          <a:p>
            <a:pPr marL="0" indent="0">
              <a:buNone/>
            </a:pPr>
            <a:r>
              <a:rPr lang="hu-HU" dirty="0"/>
              <a:t>	- 10 kutatóközpont </a:t>
            </a:r>
          </a:p>
          <a:p>
            <a:pPr marL="0" indent="0">
              <a:buNone/>
            </a:pPr>
            <a:r>
              <a:rPr lang="hu-HU" dirty="0"/>
              <a:t>    jött létre.</a:t>
            </a:r>
          </a:p>
          <a:p>
            <a:r>
              <a:rPr lang="hu-HU" dirty="0"/>
              <a:t>Nem volt törekvés egységes működési elvek kidolgozására az intézeti könyvtárak számára, a diszciplináris szakkönyvtárak összeolvasztása nem volt cél.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/>
              <a:t>	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AE3BBAA6-635A-462F-AE94-4FF270A0B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9111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9D3ADE31-DFC5-4B40-8917-3108CCCD5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764" y="324557"/>
            <a:ext cx="8534400" cy="758825"/>
          </a:xfrm>
        </p:spPr>
        <p:txBody>
          <a:bodyPr/>
          <a:lstStyle/>
          <a:p>
            <a:r>
              <a:rPr lang="hu-HU" sz="2800" b="1" dirty="0"/>
              <a:t>Az MTA intézethálózatának </a:t>
            </a:r>
            <a:br>
              <a:rPr lang="hu-HU" sz="2800" b="1" dirty="0"/>
            </a:br>
            <a:r>
              <a:rPr lang="hu-HU" sz="2800" b="1" dirty="0"/>
              <a:t>jelenleg aktív szakkönyvtárai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AA249D9D-38B3-4DBF-9F64-2A187D5D322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2764" y="1293636"/>
            <a:ext cx="8503920" cy="5087692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>
                <a:solidFill>
                  <a:schemeClr val="tx2">
                    <a:lumMod val="50000"/>
                  </a:schemeClr>
                </a:solidFill>
              </a:rPr>
              <a:t>Önálló intézetekben (4)</a:t>
            </a:r>
            <a:endParaRPr lang="hu-HU" b="1" dirty="0">
              <a:solidFill>
                <a:schemeClr val="tx2">
                  <a:lumMod val="50000"/>
                </a:schemeClr>
              </a:solidFill>
            </a:endParaRPr>
          </a:p>
          <a:p>
            <a:pPr marL="274638" lvl="1" indent="0">
              <a:buNone/>
            </a:pPr>
            <a:r>
              <a:rPr lang="hu-HU" sz="1800" b="1" dirty="0"/>
              <a:t>Atommagkutató Intézet </a:t>
            </a:r>
          </a:p>
          <a:p>
            <a:pPr marL="274638" lvl="1" indent="0">
              <a:buNone/>
            </a:pPr>
            <a:r>
              <a:rPr lang="hu-HU" sz="1800" b="1" dirty="0"/>
              <a:t>Nyelvtudományi Intézet</a:t>
            </a:r>
          </a:p>
          <a:p>
            <a:pPr marL="274638" lvl="1" indent="0">
              <a:buNone/>
            </a:pPr>
            <a:r>
              <a:rPr lang="hu-HU" sz="1800" b="1" dirty="0"/>
              <a:t>Rényi Alfréd Matematikai Kutatóintézet </a:t>
            </a:r>
          </a:p>
          <a:p>
            <a:pPr marL="274638" lvl="1" indent="0">
              <a:buNone/>
            </a:pPr>
            <a:r>
              <a:rPr lang="hu-HU" sz="1800" b="1" dirty="0"/>
              <a:t>Számítástechnikai és Automatizálási Intézet</a:t>
            </a:r>
          </a:p>
          <a:p>
            <a:pPr marL="0" indent="0">
              <a:buNone/>
            </a:pPr>
            <a:r>
              <a:rPr lang="hu-HU" sz="2400" b="1" dirty="0">
                <a:solidFill>
                  <a:schemeClr val="tx2">
                    <a:lumMod val="50000"/>
                  </a:schemeClr>
                </a:solidFill>
              </a:rPr>
              <a:t>Kutatóközpontokban (22)</a:t>
            </a:r>
          </a:p>
          <a:p>
            <a:pPr marL="274638" lvl="1" indent="0">
              <a:buNone/>
            </a:pPr>
            <a:r>
              <a:rPr lang="hu-HU" sz="1800" b="1" kern="0" dirty="0"/>
              <a:t>ATK</a:t>
            </a:r>
            <a:r>
              <a:rPr lang="hu-HU" sz="1800" kern="0" dirty="0"/>
              <a:t> (állatorvos-tudományi, mezőgazdasági, növényvédelmi, talajtani)</a:t>
            </a:r>
          </a:p>
          <a:p>
            <a:pPr marL="274638" lvl="1" indent="0">
              <a:buNone/>
            </a:pPr>
            <a:r>
              <a:rPr lang="hu-HU" sz="1800" b="1" kern="0" dirty="0"/>
              <a:t>BTK</a:t>
            </a:r>
            <a:r>
              <a:rPr lang="hu-HU" sz="1800" kern="0" dirty="0"/>
              <a:t> (filozófiai, irodalmi, művészettörténeti, néprajztudományi, régészeti, történettudományi, </a:t>
            </a:r>
            <a:r>
              <a:rPr lang="hu-HU" sz="1800" kern="0" dirty="0" err="1"/>
              <a:t>zenetud</a:t>
            </a:r>
            <a:r>
              <a:rPr lang="hu-HU" sz="1800" kern="0" dirty="0"/>
              <a:t>.)</a:t>
            </a:r>
          </a:p>
          <a:p>
            <a:pPr marL="274638" lvl="1" indent="0">
              <a:buNone/>
            </a:pPr>
            <a:r>
              <a:rPr lang="hu-HU" sz="1800" b="1" dirty="0"/>
              <a:t>CSFK</a:t>
            </a:r>
            <a:r>
              <a:rPr lang="hu-HU" sz="1800" dirty="0"/>
              <a:t> (csillagászati, földrajztudományi, geofizikai)</a:t>
            </a:r>
          </a:p>
          <a:p>
            <a:pPr marL="274638" lvl="1" indent="0">
              <a:buNone/>
            </a:pPr>
            <a:r>
              <a:rPr lang="hu-HU" sz="1800" b="1" dirty="0" err="1"/>
              <a:t>Enegiatud</a:t>
            </a:r>
            <a:r>
              <a:rPr lang="hu-HU" sz="1800" b="1" dirty="0"/>
              <a:t>. Kut.kp. + Wigner Fizikai Kut.kp. </a:t>
            </a:r>
            <a:r>
              <a:rPr lang="hu-HU" sz="1800" dirty="0"/>
              <a:t>(fizikai szakkönyvtár)</a:t>
            </a:r>
          </a:p>
          <a:p>
            <a:pPr marL="274638" lvl="1" indent="0">
              <a:buNone/>
            </a:pPr>
            <a:r>
              <a:rPr lang="hu-HU" sz="1800" b="1" dirty="0"/>
              <a:t>KRTK</a:t>
            </a:r>
            <a:r>
              <a:rPr lang="hu-HU" sz="1800" dirty="0"/>
              <a:t> (közgazdaság-tudományi,  regionális tudományi 4 telephelyen)</a:t>
            </a:r>
          </a:p>
          <a:p>
            <a:pPr marL="274638" lvl="1" indent="0">
              <a:buNone/>
            </a:pPr>
            <a:r>
              <a:rPr lang="hu-HU" sz="1800" b="1" dirty="0"/>
              <a:t>Ökológiai Kutatóközpont</a:t>
            </a:r>
            <a:r>
              <a:rPr lang="hu-HU" sz="1800" dirty="0"/>
              <a:t> (</a:t>
            </a:r>
            <a:r>
              <a:rPr lang="hu-HU" sz="1800" dirty="0" err="1"/>
              <a:t>limnológiai</a:t>
            </a:r>
            <a:r>
              <a:rPr lang="hu-HU" sz="1800" dirty="0"/>
              <a:t>, ökológiai, Duna-kutató)</a:t>
            </a:r>
          </a:p>
          <a:p>
            <a:pPr marL="274638" lvl="1" indent="0">
              <a:buNone/>
            </a:pPr>
            <a:r>
              <a:rPr lang="hu-HU" sz="1800" b="1" dirty="0"/>
              <a:t>Szegedi Biológiai Kutatóközpont</a:t>
            </a:r>
          </a:p>
          <a:p>
            <a:pPr marL="274638" lvl="1" indent="0">
              <a:buNone/>
            </a:pPr>
            <a:r>
              <a:rPr lang="hu-HU" sz="1800" b="1" dirty="0"/>
              <a:t>Társadalomtudományi Kutatóközpont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D7019AE2-AE10-4427-BCAC-1C7A79A54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6805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6A70AF8F-BE62-48AE-B22D-F0A4D5919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26643"/>
            <a:ext cx="8534400" cy="758825"/>
          </a:xfrm>
        </p:spPr>
        <p:txBody>
          <a:bodyPr/>
          <a:lstStyle/>
          <a:p>
            <a:r>
              <a:rPr lang="hu-HU" sz="2800" b="1" dirty="0"/>
              <a:t>Az MTA intézethálózatának </a:t>
            </a:r>
            <a:br>
              <a:rPr lang="hu-HU" sz="2800" b="1" dirty="0"/>
            </a:br>
            <a:r>
              <a:rPr lang="hu-H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jelenleg nem aktív </a:t>
            </a:r>
            <a:r>
              <a:rPr lang="hu-HU" sz="2800" b="1" dirty="0"/>
              <a:t>szakkönyvtárai</a:t>
            </a:r>
            <a:endParaRPr lang="hu-HU" sz="2800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C79182BF-80FF-4FE7-86B1-1578255D70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62736" cy="4572000"/>
          </a:xfrm>
        </p:spPr>
        <p:txBody>
          <a:bodyPr/>
          <a:lstStyle/>
          <a:p>
            <a:endParaRPr lang="hu-HU" sz="2800" kern="0" dirty="0"/>
          </a:p>
          <a:p>
            <a:r>
              <a:rPr lang="hu-HU" sz="2800" b="1" kern="0" dirty="0">
                <a:solidFill>
                  <a:schemeClr val="accent1">
                    <a:lumMod val="75000"/>
                  </a:schemeClr>
                </a:solidFill>
              </a:rPr>
              <a:t>Kísérleti Orvostudományi Kutatóintézet </a:t>
            </a:r>
            <a:r>
              <a:rPr lang="hu-HU" sz="2800" kern="0" dirty="0"/>
              <a:t>könyvtára</a:t>
            </a:r>
          </a:p>
          <a:p>
            <a:endParaRPr lang="hu-HU" sz="2800" kern="0" dirty="0"/>
          </a:p>
          <a:p>
            <a:r>
              <a:rPr lang="hu-HU" sz="2800" b="1" kern="0" dirty="0">
                <a:solidFill>
                  <a:schemeClr val="accent1">
                    <a:lumMod val="75000"/>
                  </a:schemeClr>
                </a:solidFill>
              </a:rPr>
              <a:t>Természettudományi Kutatóközpont</a:t>
            </a:r>
          </a:p>
          <a:p>
            <a:pPr marL="0" indent="0">
              <a:buNone/>
            </a:pPr>
            <a:r>
              <a:rPr lang="hu-HU" sz="2800" kern="0" dirty="0"/>
              <a:t>(kémiai, </a:t>
            </a:r>
            <a:r>
              <a:rPr lang="hu-HU" sz="2800" kern="0" dirty="0" err="1"/>
              <a:t>enzimológiai</a:t>
            </a:r>
            <a:r>
              <a:rPr lang="hu-HU" sz="2800" kern="0" dirty="0"/>
              <a:t>, pszichológiai   szakkönyvtárak) </a:t>
            </a:r>
          </a:p>
          <a:p>
            <a:endParaRPr lang="hu-HU" sz="2800" kern="0" dirty="0"/>
          </a:p>
          <a:p>
            <a:pPr marL="0" indent="0">
              <a:buNone/>
            </a:pPr>
            <a:r>
              <a:rPr lang="hu-HU" sz="2800" kern="0" dirty="0"/>
              <a:t>   </a:t>
            </a:r>
          </a:p>
          <a:p>
            <a:pPr marL="0" indent="0">
              <a:buNone/>
            </a:pPr>
            <a:endParaRPr lang="hu-HU" sz="2800" kern="0" dirty="0"/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F4EAFD69-8B40-49C0-A1A3-62E1329B2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7551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Cím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75792"/>
          </a:xfrm>
        </p:spPr>
        <p:txBody>
          <a:bodyPr/>
          <a:lstStyle/>
          <a:p>
            <a:pPr eaLnBrk="1" hangingPunct="1"/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Az akadémiai intézmények könyvtárai jelenleg</a:t>
            </a:r>
            <a:endParaRPr lang="hu-HU" altLang="hu-H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2016224"/>
          </a:xfrm>
        </p:spPr>
        <p:txBody>
          <a:bodyPr/>
          <a:lstStyle/>
          <a:p>
            <a:r>
              <a:rPr lang="hu-HU" sz="2000" dirty="0">
                <a:solidFill>
                  <a:schemeClr val="tx2">
                    <a:lumMod val="50000"/>
                  </a:schemeClr>
                </a:solidFill>
              </a:rPr>
              <a:t>Az intézetátalakítás utáni évek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4C68D422-2C3C-4244-8B01-6C1C8B383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204864"/>
            <a:ext cx="457200" cy="441325"/>
          </a:xfrm>
        </p:spPr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81721742-5784-43BA-B8D6-2138581A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Költözések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1E7785E1-61B2-4926-837C-48B558A7EF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200" dirty="0"/>
              <a:t>2012 óta 11 intézeti könyvtár is költözött (2 könyvtár kétszer is):</a:t>
            </a:r>
          </a:p>
          <a:p>
            <a:pPr>
              <a:buFont typeface="Georgia" panose="02040502050405020303" pitchFamily="18" charset="0"/>
              <a:buChar char="–"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 Kémiai Kutatóközpont könyvtára </a:t>
            </a:r>
          </a:p>
          <a:p>
            <a:pPr>
              <a:buFont typeface="Georgia" panose="02040502050405020303" pitchFamily="18" charset="0"/>
              <a:buChar char="–"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 Pszichológiai Intézet könyvtára </a:t>
            </a:r>
          </a:p>
          <a:p>
            <a:pPr>
              <a:buFont typeface="Georgia" panose="02040502050405020303" pitchFamily="18" charset="0"/>
              <a:buChar char="–"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Az </a:t>
            </a:r>
            <a:r>
              <a:rPr lang="hu-HU" sz="2400" dirty="0" err="1">
                <a:solidFill>
                  <a:schemeClr val="accent1">
                    <a:lumMod val="75000"/>
                  </a:schemeClr>
                </a:solidFill>
              </a:rPr>
              <a:t>Enzimológiai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 Intézet könyvtára </a:t>
            </a:r>
          </a:p>
          <a:p>
            <a:pPr>
              <a:buFont typeface="Georgia" panose="02040502050405020303" pitchFamily="18" charset="0"/>
              <a:buChar char="–"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 BTK 5 intézeti könyvtára (Filozófiai Intézet, Művészettörténeti Intézet, Néprajztudományi Intézet, Régészeti Intézet, Történettudományi Intézet) </a:t>
            </a:r>
          </a:p>
          <a:p>
            <a:pPr>
              <a:buFont typeface="Georgia" panose="02040502050405020303" pitchFamily="18" charset="0"/>
              <a:buChar char="–"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 TK Egyesített Társadalomtudományi Könyvtára </a:t>
            </a:r>
          </a:p>
          <a:p>
            <a:pPr>
              <a:buFont typeface="Georgia" panose="02040502050405020303" pitchFamily="18" charset="0"/>
              <a:buChar char="–"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 KRTK közgazdaság-tudományi könyvtára </a:t>
            </a:r>
          </a:p>
          <a:p>
            <a:pPr>
              <a:buFont typeface="Georgia" panose="02040502050405020303" pitchFamily="18" charset="0"/>
              <a:buChar char="–"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</a:rPr>
              <a:t>A Nyelvtudományi Intézet könyvtára (felújítás miatt)</a:t>
            </a:r>
          </a:p>
          <a:p>
            <a:pPr>
              <a:buFont typeface="Georgia" panose="02040502050405020303" pitchFamily="18" charset="0"/>
              <a:buChar char="–"/>
            </a:pPr>
            <a:endParaRPr lang="hu-H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E21055DA-0B2E-42B5-90F0-D207BA26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4994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CCF833FB-A73F-4C3E-BDFA-5C1D9DF76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68289"/>
            <a:ext cx="8534400" cy="568424"/>
          </a:xfrm>
        </p:spPr>
        <p:txBody>
          <a:bodyPr/>
          <a:lstStyle/>
          <a:p>
            <a:r>
              <a:rPr lang="hu-HU" sz="2800" b="1" dirty="0"/>
              <a:t>A könyvtárak munkatársainak száma </a:t>
            </a:r>
            <a:endParaRPr lang="hu-HU" sz="2800" dirty="0"/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="" xmlns:a16="http://schemas.microsoft.com/office/drawing/2014/main" id="{551A889C-A59E-4B0C-ACF3-AF59B9CC2511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383331"/>
              </p:ext>
            </p:extLst>
          </p:nvPr>
        </p:nvGraphicFramePr>
        <p:xfrm>
          <a:off x="351423" y="2276872"/>
          <a:ext cx="8504238" cy="314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369">
                  <a:extLst>
                    <a:ext uri="{9D8B030D-6E8A-4147-A177-3AD203B41FA5}">
                      <a16:colId xmlns="" xmlns:a16="http://schemas.microsoft.com/office/drawing/2014/main" val="1706098824"/>
                    </a:ext>
                  </a:extLst>
                </a:gridCol>
                <a:gridCol w="970542">
                  <a:extLst>
                    <a:ext uri="{9D8B030D-6E8A-4147-A177-3AD203B41FA5}">
                      <a16:colId xmlns="" xmlns:a16="http://schemas.microsoft.com/office/drawing/2014/main" val="3475809118"/>
                    </a:ext>
                  </a:extLst>
                </a:gridCol>
                <a:gridCol w="1071511">
                  <a:extLst>
                    <a:ext uri="{9D8B030D-6E8A-4147-A177-3AD203B41FA5}">
                      <a16:colId xmlns="" xmlns:a16="http://schemas.microsoft.com/office/drawing/2014/main" val="2859012764"/>
                    </a:ext>
                  </a:extLst>
                </a:gridCol>
                <a:gridCol w="1071511">
                  <a:extLst>
                    <a:ext uri="{9D8B030D-6E8A-4147-A177-3AD203B41FA5}">
                      <a16:colId xmlns="" xmlns:a16="http://schemas.microsoft.com/office/drawing/2014/main" val="2420021421"/>
                    </a:ext>
                  </a:extLst>
                </a:gridCol>
                <a:gridCol w="1071511">
                  <a:extLst>
                    <a:ext uri="{9D8B030D-6E8A-4147-A177-3AD203B41FA5}">
                      <a16:colId xmlns="" xmlns:a16="http://schemas.microsoft.com/office/drawing/2014/main" val="2537580271"/>
                    </a:ext>
                  </a:extLst>
                </a:gridCol>
                <a:gridCol w="1071511">
                  <a:extLst>
                    <a:ext uri="{9D8B030D-6E8A-4147-A177-3AD203B41FA5}">
                      <a16:colId xmlns="" xmlns:a16="http://schemas.microsoft.com/office/drawing/2014/main" val="3490537621"/>
                    </a:ext>
                  </a:extLst>
                </a:gridCol>
                <a:gridCol w="899283">
                  <a:extLst>
                    <a:ext uri="{9D8B030D-6E8A-4147-A177-3AD203B41FA5}">
                      <a16:colId xmlns="" xmlns:a16="http://schemas.microsoft.com/office/drawing/2014/main" val="347011001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 könyv-tárak száma*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2016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2017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2011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2280547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50" dirty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* a TTK és a KOKI nélkül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könyvtáros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nem könyvtáros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könyvtáros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nem könyvtáros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>
                          <a:solidFill>
                            <a:schemeClr val="accent3">
                              <a:lumMod val="65000"/>
                            </a:schemeClr>
                          </a:solidFill>
                        </a:rPr>
                        <a:t>összesen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55993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/>
                        <a:t>Matematikai és természettudományok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7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15,3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3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14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1,2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22</a:t>
                      </a:r>
                      <a:endParaRPr lang="hu-HU" sz="1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14490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/>
                        <a:t>Élettudományok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8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5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5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</a:t>
                      </a:r>
                      <a:endParaRPr lang="hu-HU" sz="1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82866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/>
                        <a:t>Bölcsészet- és társadalomtudományok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11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25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22,5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</a:t>
                      </a:r>
                      <a:endParaRPr lang="hu-H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44,5</a:t>
                      </a:r>
                      <a:endParaRPr lang="hu-HU" sz="1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69023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45,3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41,5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3,2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78,5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30178969"/>
                  </a:ext>
                </a:extLst>
              </a:tr>
            </a:tbl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51475FC2-4BE0-4321-84BD-EFD9B64F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2608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6BB7B2CC-42EB-49C0-A1E6-91DD2D814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45" y="351496"/>
            <a:ext cx="8534400" cy="758825"/>
          </a:xfrm>
        </p:spPr>
        <p:txBody>
          <a:bodyPr/>
          <a:lstStyle/>
          <a:p>
            <a:r>
              <a:rPr lang="hu-HU" sz="2800" b="1" dirty="0"/>
              <a:t>MTMT-adminisztrátori és publikáció- és idézettséggyűjtési feladat kutató részére</a:t>
            </a:r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="" xmlns:a16="http://schemas.microsoft.com/office/drawing/2014/main" id="{D8A4924A-77C4-42BA-8B71-C7AE799B6475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96442276"/>
              </p:ext>
            </p:extLst>
          </p:nvPr>
        </p:nvGraphicFramePr>
        <p:xfrm>
          <a:off x="323528" y="2060848"/>
          <a:ext cx="8496035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="" xmlns:a16="http://schemas.microsoft.com/office/drawing/2014/main" val="44082436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1241004816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787929297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1954191743"/>
                    </a:ext>
                  </a:extLst>
                </a:gridCol>
                <a:gridCol w="1223227">
                  <a:extLst>
                    <a:ext uri="{9D8B030D-6E8A-4147-A177-3AD203B41FA5}">
                      <a16:colId xmlns="" xmlns:a16="http://schemas.microsoft.com/office/drawing/2014/main" val="3830711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/>
                        <a:t>A könyvtáros az intézeti MTMT-adminisztrátor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Publikáció- és </a:t>
                      </a:r>
                      <a:r>
                        <a:rPr lang="hu-HU" dirty="0" err="1"/>
                        <a:t>idézettségggyűjtési</a:t>
                      </a:r>
                      <a:r>
                        <a:rPr lang="hu-HU" dirty="0"/>
                        <a:t> feladat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6397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1" dirty="0"/>
                        <a:t>Matematikai és természettudományok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4 igen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4 nem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4 igen</a:t>
                      </a:r>
                    </a:p>
                    <a:p>
                      <a:pPr algn="ctr"/>
                      <a:r>
                        <a:rPr lang="hu-HU" sz="1600" dirty="0"/>
                        <a:t>1 alkalmanként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3 nem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99690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1" dirty="0"/>
                        <a:t>Élettudományok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4 igen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 nem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3 igen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 nem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90302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1" dirty="0"/>
                        <a:t>Bölcsészet- és társadalomtudományok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11 igen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4 nem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7 igen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8 nem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53754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19 igen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9 nem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14 igen</a:t>
                      </a:r>
                    </a:p>
                    <a:p>
                      <a:pPr algn="ctr"/>
                      <a:r>
                        <a:rPr lang="hu-HU" sz="1600" b="1" dirty="0"/>
                        <a:t>1 alkalmanként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13 nem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91100301"/>
                  </a:ext>
                </a:extLst>
              </a:tr>
            </a:tbl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26F1C3A4-95EF-456E-A2B9-3B2129ABF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7652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D71F60FE-58B7-4C7B-9A77-081794173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24557"/>
            <a:ext cx="8534400" cy="758825"/>
          </a:xfrm>
        </p:spPr>
        <p:txBody>
          <a:bodyPr/>
          <a:lstStyle/>
          <a:p>
            <a:r>
              <a:rPr lang="hu-HU" sz="2800" b="1" dirty="0">
                <a:solidFill>
                  <a:schemeClr val="accent1">
                    <a:lumMod val="75000"/>
                  </a:schemeClr>
                </a:solidFill>
              </a:rPr>
              <a:t>A könyvtárak állományának nagysága </a:t>
            </a:r>
            <a:br>
              <a:rPr lang="hu-HU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u-HU" sz="2800" b="1" dirty="0">
                <a:solidFill>
                  <a:schemeClr val="accent1">
                    <a:lumMod val="75000"/>
                  </a:schemeClr>
                </a:solidFill>
              </a:rPr>
              <a:t>és becsült értéke</a:t>
            </a:r>
            <a:endParaRPr lang="hu-H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="" xmlns:a16="http://schemas.microsoft.com/office/drawing/2014/main" id="{AD36EA86-7431-448E-9DD2-C9938DA6297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5536" y="1439448"/>
            <a:ext cx="5836086" cy="2349593"/>
          </a:xfrm>
          <a:prstGeom prst="rect">
            <a:avLst/>
          </a:prstGeom>
        </p:spPr>
      </p:pic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3C025160-B6CF-4093-BA41-B4D246DB5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18</a:t>
            </a:fld>
            <a:endParaRPr lang="hu-HU"/>
          </a:p>
        </p:txBody>
      </p:sp>
      <p:graphicFrame>
        <p:nvGraphicFramePr>
          <p:cNvPr id="6" name="Tartalom helye 4">
            <a:extLst>
              <a:ext uri="{FF2B5EF4-FFF2-40B4-BE49-F238E27FC236}">
                <a16:creationId xmlns="" xmlns:a16="http://schemas.microsoft.com/office/drawing/2014/main" id="{CCF9B4FD-3B25-42F2-B0ED-AC56258362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804682"/>
              </p:ext>
            </p:extLst>
          </p:nvPr>
        </p:nvGraphicFramePr>
        <p:xfrm>
          <a:off x="2267744" y="3789041"/>
          <a:ext cx="6480721" cy="2438400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752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260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94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19590">
                <a:tc>
                  <a:txBody>
                    <a:bodyPr/>
                    <a:lstStyle/>
                    <a:p>
                      <a:pPr algn="l" fontAlgn="b"/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Vagyoni érték </a:t>
                      </a:r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(névérték)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A 2016. évi gyarapodás értéke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590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Matematikai és természettudományok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3 097 354 355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91 247 640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795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Élettudományok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1 104 444 961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1 353 000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590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Bölcsészet- és társadalomtudományok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933 015 702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58 026 268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795">
                <a:tc>
                  <a:txBody>
                    <a:bodyPr/>
                    <a:lstStyle/>
                    <a:p>
                      <a:pPr algn="l" fontAlgn="b"/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5 134 815 018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150 626 908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465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A2F26A4-CFD0-4950-93C9-F4C25AA50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32656"/>
            <a:ext cx="8534400" cy="758825"/>
          </a:xfrm>
        </p:spPr>
        <p:txBody>
          <a:bodyPr/>
          <a:lstStyle/>
          <a:p>
            <a:r>
              <a:rPr lang="hu-HU" sz="2800" b="1" dirty="0"/>
              <a:t>A könyvtárak állományának </a:t>
            </a:r>
            <a:br>
              <a:rPr lang="hu-HU" sz="2800" b="1" dirty="0"/>
            </a:br>
            <a:r>
              <a:rPr lang="hu-HU" sz="2800" b="1" dirty="0"/>
              <a:t>gyarapodási értéke</a:t>
            </a:r>
            <a:endParaRPr lang="hu-HU" sz="2800" dirty="0"/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="" xmlns:a16="http://schemas.microsoft.com/office/drawing/2014/main" id="{93EE2348-3E1B-4DCE-9A86-E62CDA229C68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94122000"/>
              </p:ext>
            </p:extLst>
          </p:nvPr>
        </p:nvGraphicFramePr>
        <p:xfrm>
          <a:off x="1170668" y="2276872"/>
          <a:ext cx="6840763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1">
                  <a:extLst>
                    <a:ext uri="{9D8B030D-6E8A-4147-A177-3AD203B41FA5}">
                      <a16:colId xmlns="" xmlns:a16="http://schemas.microsoft.com/office/drawing/2014/main" val="442947460"/>
                    </a:ext>
                  </a:extLst>
                </a:gridCol>
                <a:gridCol w="1980221">
                  <a:extLst>
                    <a:ext uri="{9D8B030D-6E8A-4147-A177-3AD203B41FA5}">
                      <a16:colId xmlns="" xmlns:a16="http://schemas.microsoft.com/office/drawing/2014/main" val="291841690"/>
                    </a:ext>
                  </a:extLst>
                </a:gridCol>
                <a:gridCol w="1980221">
                  <a:extLst>
                    <a:ext uri="{9D8B030D-6E8A-4147-A177-3AD203B41FA5}">
                      <a16:colId xmlns="" xmlns:a16="http://schemas.microsoft.com/office/drawing/2014/main" val="3319676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A 2016. évi gyarapodás értéke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A 2017. évi gyarapodás értéke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251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Matematikai és természettudományok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91 247 640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99 274 510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38019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Élettudományok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1 353 000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3 563 486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32753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Bölcsészet- és társadalomtudományok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58 026 268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32 889 822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28015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/>
                        <a:t>150 626 908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/>
                        <a:t>135 727 818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14804910"/>
                  </a:ext>
                </a:extLst>
              </a:tr>
            </a:tbl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2B5A2FD8-A5D8-4595-A95A-39485788D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319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ím 6"/>
          <p:cNvSpPr>
            <a:spLocks noGrp="1"/>
          </p:cNvSpPr>
          <p:nvPr>
            <p:ph type="title"/>
          </p:nvPr>
        </p:nvSpPr>
        <p:spPr>
          <a:xfrm>
            <a:off x="179512" y="188641"/>
            <a:ext cx="8784976" cy="864096"/>
          </a:xfrm>
        </p:spPr>
        <p:txBody>
          <a:bodyPr anchor="ctr"/>
          <a:lstStyle/>
          <a:p>
            <a:pPr eaLnBrk="1" hangingPunct="1">
              <a:defRPr/>
            </a:pPr>
            <a:r>
              <a:rPr lang="hu-HU" sz="2800" b="1" dirty="0"/>
              <a:t>Az Akadémiai Könyvtár működésének </a:t>
            </a:r>
            <a:br>
              <a:rPr lang="hu-HU" sz="2800" b="1" dirty="0"/>
            </a:br>
            <a:r>
              <a:rPr lang="hu-HU" sz="2800" b="1" dirty="0"/>
              <a:t>első szakasza (1826-1949)</a:t>
            </a:r>
            <a:endParaRPr lang="hu-HU" sz="2800" b="1" dirty="0">
              <a:solidFill>
                <a:schemeClr val="accent3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784976" cy="496855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hu-HU" i="1" dirty="0">
                <a:solidFill>
                  <a:schemeClr val="bg1"/>
                </a:solidFill>
              </a:rPr>
              <a:t>Az Akadémiai Könyvtár megalapítása gróf Teleki József felajánlásával jött létre (1826. március 17.).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hu-HU" i="1" dirty="0">
                <a:solidFill>
                  <a:schemeClr val="bg1"/>
                </a:solidFill>
              </a:rPr>
              <a:t>1844. december 23-án nyitotta meg kapuit a nagyközönség előtt.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hu-HU" i="1" dirty="0">
                <a:solidFill>
                  <a:schemeClr val="bg1"/>
                </a:solidFill>
              </a:rPr>
              <a:t>Állományát felajánlásokból, cserekapcsolatokból, kötelespéldányokkal és kis mértékben vásárlással gyarapította.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hu-HU" i="1" dirty="0">
                <a:solidFill>
                  <a:schemeClr val="bg1"/>
                </a:solidFill>
              </a:rPr>
              <a:t>A főkönyvtárnokot az Akadémia más vezetőihez hasonlóan a közgyűlés választotta meg, de a Teleki-család jóváhagyása is szükséges volt a kinevezéshez.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hu-HU" i="1" dirty="0">
                <a:solidFill>
                  <a:schemeClr val="bg1"/>
                </a:solidFill>
              </a:rPr>
              <a:t>Az Akadémiai Könyvtár működésében is döntő fordulatot jelentett az 1949. évi akadémiai törvény.</a:t>
            </a:r>
          </a:p>
          <a:p>
            <a:pPr marL="0" indent="0" eaLnBrk="1" hangingPunct="1">
              <a:buNone/>
              <a:defRPr/>
            </a:pPr>
            <a:endParaRPr lang="hu-HU" i="1" dirty="0">
              <a:solidFill>
                <a:schemeClr val="bg1"/>
              </a:solidFill>
            </a:endParaRPr>
          </a:p>
        </p:txBody>
      </p:sp>
      <p:sp>
        <p:nvSpPr>
          <p:cNvPr id="5" name="Dia számának helye 3">
            <a:extLst>
              <a:ext uri="{FF2B5EF4-FFF2-40B4-BE49-F238E27FC236}">
                <a16:creationId xmlns="" xmlns:a16="http://schemas.microsoft.com/office/drawing/2014/main" id="{899C831B-FE75-4893-9C1E-AEF472601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BE0A1879-78CC-4E38-9D7C-A7ED9F60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1"/>
            <a:ext cx="8534400" cy="608112"/>
          </a:xfrm>
        </p:spPr>
        <p:txBody>
          <a:bodyPr/>
          <a:lstStyle/>
          <a:p>
            <a:r>
              <a:rPr lang="hu-HU" sz="2800" b="1" dirty="0"/>
              <a:t>A könyvtárakban található hagyatékok</a:t>
            </a:r>
          </a:p>
        </p:txBody>
      </p:sp>
      <p:graphicFrame>
        <p:nvGraphicFramePr>
          <p:cNvPr id="7" name="Tartalom helye 6">
            <a:extLst>
              <a:ext uri="{FF2B5EF4-FFF2-40B4-BE49-F238E27FC236}">
                <a16:creationId xmlns="" xmlns:a16="http://schemas.microsoft.com/office/drawing/2014/main" id="{11D970D8-8A88-47B8-BE89-6C050484B649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3148466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010E88A0-1344-4358-AB74-E05BBF5A9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3631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0EEC29C6-EDBC-4DB5-A8B7-82FF6D592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1"/>
            <a:ext cx="8534400" cy="608112"/>
          </a:xfrm>
        </p:spPr>
        <p:txBody>
          <a:bodyPr/>
          <a:lstStyle/>
          <a:p>
            <a:r>
              <a:rPr lang="hu-HU" sz="2800" b="1" dirty="0"/>
              <a:t>1850 előtt kiadott állomány nagysága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8385C8D7-E19B-4DBE-A3B9-B94FFB457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21</a:t>
            </a:fld>
            <a:endParaRPr lang="hu-HU"/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="" xmlns:a16="http://schemas.microsoft.com/office/drawing/2014/main" id="{BB063656-C587-4C41-A037-06CC80D0759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03000604"/>
              </p:ext>
            </p:extLst>
          </p:nvPr>
        </p:nvGraphicFramePr>
        <p:xfrm>
          <a:off x="1043607" y="2501900"/>
          <a:ext cx="6840762" cy="23926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97914">
                  <a:extLst>
                    <a:ext uri="{9D8B030D-6E8A-4147-A177-3AD203B41FA5}">
                      <a16:colId xmlns="" xmlns:a16="http://schemas.microsoft.com/office/drawing/2014/main" val="1373672320"/>
                    </a:ext>
                  </a:extLst>
                </a:gridCol>
                <a:gridCol w="2021424">
                  <a:extLst>
                    <a:ext uri="{9D8B030D-6E8A-4147-A177-3AD203B41FA5}">
                      <a16:colId xmlns="" xmlns:a16="http://schemas.microsoft.com/office/drawing/2014/main" val="712784903"/>
                    </a:ext>
                  </a:extLst>
                </a:gridCol>
                <a:gridCol w="2021424">
                  <a:extLst>
                    <a:ext uri="{9D8B030D-6E8A-4147-A177-3AD203B41FA5}">
                      <a16:colId xmlns="" xmlns:a16="http://schemas.microsoft.com/office/drawing/2014/main" val="4096420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>
                          <a:solidFill>
                            <a:schemeClr val="tx1"/>
                          </a:solidFill>
                        </a:rPr>
                        <a:t>Könyvek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>
                          <a:solidFill>
                            <a:schemeClr val="tx1"/>
                          </a:solidFill>
                        </a:rPr>
                        <a:t>Címek, egyéb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41355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Matematika és természettudományok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5 063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8 cím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425659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Élettudományok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 sorozat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3636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Bölcsészet- és társadalomtudományok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10 632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61 cím, 360 évf.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3254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b="1" dirty="0"/>
                        <a:t>15 749</a:t>
                      </a:r>
                      <a:endParaRPr lang="hu-HU" b="1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35544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22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011E8013-D803-459E-ACF1-9AD10ECDC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32656"/>
            <a:ext cx="8534400" cy="758825"/>
          </a:xfrm>
        </p:spPr>
        <p:txBody>
          <a:bodyPr/>
          <a:lstStyle/>
          <a:p>
            <a:r>
              <a:rPr lang="hu-HU" sz="2800" b="1" dirty="0"/>
              <a:t>Integrált könyvtári rendszer az intézeti könyvtárakban</a:t>
            </a:r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="" xmlns:a16="http://schemas.microsoft.com/office/drawing/2014/main" id="{83ED160C-3B4B-4308-BBCD-ED918F28B10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17692745"/>
              </p:ext>
            </p:extLst>
          </p:nvPr>
        </p:nvGraphicFramePr>
        <p:xfrm>
          <a:off x="1688505" y="2276872"/>
          <a:ext cx="576064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1230">
                  <a:extLst>
                    <a:ext uri="{9D8B030D-6E8A-4147-A177-3AD203B41FA5}">
                      <a16:colId xmlns="" xmlns:a16="http://schemas.microsoft.com/office/drawing/2014/main" val="4150300397"/>
                    </a:ext>
                  </a:extLst>
                </a:gridCol>
                <a:gridCol w="1629705">
                  <a:extLst>
                    <a:ext uri="{9D8B030D-6E8A-4147-A177-3AD203B41FA5}">
                      <a16:colId xmlns="" xmlns:a16="http://schemas.microsoft.com/office/drawing/2014/main" val="1807806215"/>
                    </a:ext>
                  </a:extLst>
                </a:gridCol>
                <a:gridCol w="1629705">
                  <a:extLst>
                    <a:ext uri="{9D8B030D-6E8A-4147-A177-3AD203B41FA5}">
                      <a16:colId xmlns="" xmlns:a16="http://schemas.microsoft.com/office/drawing/2014/main" val="21405354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2012 óta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55473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HunTéka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24 (+3)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8757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Corvina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12651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Aleph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26203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KisTéka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3950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TinLib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70772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/>
                        <a:t>TextLib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03966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Szikla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100410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nincs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796641910"/>
                  </a:ext>
                </a:extLst>
              </a:tr>
            </a:tbl>
          </a:graphicData>
        </a:graphic>
      </p:graphicFrame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22FBC5B8-1707-4183-8198-6ABE66E0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2813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="" xmlns:a16="http://schemas.microsoft.com/office/drawing/2014/main" id="{F5B8E643-20F6-42C6-97E4-050A450D7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632" y="3573016"/>
            <a:ext cx="6400800" cy="1752600"/>
          </a:xfrm>
        </p:spPr>
        <p:txBody>
          <a:bodyPr/>
          <a:lstStyle/>
          <a:p>
            <a:r>
              <a:rPr lang="hu-HU" sz="2000" dirty="0">
                <a:solidFill>
                  <a:schemeClr val="tx2">
                    <a:lumMod val="75000"/>
                  </a:schemeClr>
                </a:solidFill>
              </a:rPr>
              <a:t>Együttműködési lehetőségek</a:t>
            </a:r>
          </a:p>
        </p:txBody>
      </p:sp>
      <p:sp>
        <p:nvSpPr>
          <p:cNvPr id="3" name="Cím 2">
            <a:extLst>
              <a:ext uri="{FF2B5EF4-FFF2-40B4-BE49-F238E27FC236}">
                <a16:creationId xmlns="" xmlns:a16="http://schemas.microsoft.com/office/drawing/2014/main" id="{D8F25767-9804-4639-AF14-FA2A5960FD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Az akadémiai intézményi könyvtárak és az MTA KIK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0143165F-D5F5-4E93-8A72-F1CDD02C5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91FEF-D87B-4979-BFC8-E673279B35DA}" type="slidenum">
              <a:rPr lang="hu-HU" smtClean="0"/>
              <a:pPr>
                <a:defRPr/>
              </a:pPr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26236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4A07835B-D69F-40A2-B416-FE006DCA1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24557"/>
            <a:ext cx="8534400" cy="758825"/>
          </a:xfrm>
        </p:spPr>
        <p:txBody>
          <a:bodyPr/>
          <a:lstStyle/>
          <a:p>
            <a:r>
              <a:rPr lang="hu-HU" sz="2800" b="1" dirty="0"/>
              <a:t>Az MTA KIK és az intézeti könyvtárak együttműködésének szabályozási háttere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62B0F4AE-13FB-4D23-81E7-60839E1186A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1800" b="1" dirty="0">
                <a:solidFill>
                  <a:schemeClr val="tx2">
                    <a:lumMod val="75000"/>
                  </a:schemeClr>
                </a:solidFill>
              </a:rPr>
              <a:t>Alapszabály 42. §</a:t>
            </a:r>
          </a:p>
          <a:p>
            <a:pPr marL="0" indent="0">
              <a:buNone/>
            </a:pPr>
            <a:r>
              <a:rPr lang="hu-HU" sz="1800" dirty="0"/>
              <a:t>(9) A Könyvtári Bizottság, a Vezetői Kollégium által meghatározott feladatok mellett, </a:t>
            </a:r>
            <a:r>
              <a:rPr lang="hu-HU" sz="1800" b="1" dirty="0">
                <a:solidFill>
                  <a:schemeClr val="tx2">
                    <a:lumMod val="75000"/>
                  </a:schemeClr>
                </a:solidFill>
              </a:rPr>
              <a:t>ellátja az Akadémiai Könyvtár és 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– az AKT-</a:t>
            </a:r>
            <a:r>
              <a:rPr lang="hu-HU" sz="1800" dirty="0" err="1">
                <a:solidFill>
                  <a:schemeClr val="tx2">
                    <a:lumMod val="75000"/>
                  </a:schemeClr>
                </a:solidFill>
              </a:rPr>
              <a:t>val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 együttműködve – </a:t>
            </a:r>
            <a:br>
              <a:rPr lang="hu-HU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sz="1800" b="1" dirty="0">
                <a:solidFill>
                  <a:schemeClr val="tx2">
                    <a:lumMod val="75000"/>
                  </a:schemeClr>
                </a:solidFill>
              </a:rPr>
              <a:t>az akadémiai kutatóközpontok és kutatóintézetek szakkönyvtáraiban az egységes katalógusrendszer kialakításának szakmai felügyeletét.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hu-HU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hu-HU" sz="1800" dirty="0"/>
              <a:t>A könyvtárak vezetői kötelesek a felügyelet körében kért tájékoztatást megadni.</a:t>
            </a:r>
          </a:p>
          <a:p>
            <a:pPr marL="0" indent="0">
              <a:buNone/>
            </a:pPr>
            <a:r>
              <a:rPr lang="hu-HU" sz="1800" b="1" dirty="0">
                <a:solidFill>
                  <a:schemeClr val="tx2">
                    <a:lumMod val="75000"/>
                  </a:schemeClr>
                </a:solidFill>
              </a:rPr>
              <a:t>Alapszabály 59. §</a:t>
            </a:r>
          </a:p>
          <a:p>
            <a:pPr marL="0" indent="0">
              <a:buNone/>
            </a:pPr>
            <a:r>
              <a:rPr lang="hu-HU" sz="1800" dirty="0"/>
              <a:t>(3) A könyvtár </a:t>
            </a:r>
            <a:r>
              <a:rPr lang="hu-HU" sz="1800" b="1" dirty="0">
                <a:solidFill>
                  <a:schemeClr val="tx2">
                    <a:lumMod val="75000"/>
                  </a:schemeClr>
                </a:solidFill>
              </a:rPr>
              <a:t>az akadémiai kutatóközpontok és intézeteik, az önálló kutatóintézetek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1800" dirty="0"/>
              <a:t>és támogatott kutatóhelyek könyvtárai </a:t>
            </a:r>
            <a:r>
              <a:rPr lang="hu-HU" sz="1800" b="1" dirty="0">
                <a:solidFill>
                  <a:schemeClr val="tx2">
                    <a:lumMod val="75000"/>
                  </a:schemeClr>
                </a:solidFill>
              </a:rPr>
              <a:t>részére szakmai támogatást nyújt</a:t>
            </a:r>
            <a:r>
              <a:rPr lang="hu-HU" sz="1800" dirty="0"/>
              <a:t>, továbbá ezen könyvtárak vonatkozásában </a:t>
            </a:r>
            <a:r>
              <a:rPr lang="hu-HU" sz="1800" b="1" dirty="0">
                <a:solidFill>
                  <a:schemeClr val="tx2">
                    <a:lumMod val="75000"/>
                  </a:schemeClr>
                </a:solidFill>
              </a:rPr>
              <a:t>ellátja az alapító okiratában meghatározott feladatokat, az akadémiai intézmények vonatkozásában gyakorolja az ott meghatározott további hatásköröket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hu-HU" sz="1800" dirty="0"/>
          </a:p>
          <a:p>
            <a:pPr marL="0" indent="0">
              <a:buNone/>
            </a:pPr>
            <a:r>
              <a:rPr lang="hu-HU" sz="1800" b="1" dirty="0">
                <a:solidFill>
                  <a:schemeClr val="accent1">
                    <a:lumMod val="50000"/>
                  </a:schemeClr>
                </a:solidFill>
              </a:rPr>
              <a:t>Alapító okirat (MTA KIK)</a:t>
            </a:r>
          </a:p>
          <a:p>
            <a:pPr marL="0" indent="0">
              <a:buNone/>
            </a:pPr>
            <a:r>
              <a:rPr lang="hu-HU" sz="1800" dirty="0"/>
              <a:t>4.3 pont 2. francia bekezdés: </a:t>
            </a:r>
            <a:r>
              <a:rPr lang="hu-HU" sz="1800" b="1" dirty="0">
                <a:solidFill>
                  <a:schemeClr val="accent1">
                    <a:lumMod val="50000"/>
                  </a:schemeClr>
                </a:solidFill>
              </a:rPr>
              <a:t>„A könyvtár ellátja az akadémiai költségvetési szervek könyvtárainak akadémiai szakmai felügyeletét.”</a:t>
            </a:r>
          </a:p>
          <a:p>
            <a:endParaRPr lang="hu-HU" sz="1800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61B69A39-6C46-4360-8159-6CBCA381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9711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40C886D6-E1AD-4832-883A-0BDC8438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59506"/>
            <a:ext cx="8534400" cy="758825"/>
          </a:xfrm>
        </p:spPr>
        <p:txBody>
          <a:bodyPr/>
          <a:lstStyle/>
          <a:p>
            <a:r>
              <a:rPr lang="hu-HU" sz="2800" b="1" dirty="0"/>
              <a:t>Az új szabályozási környezet által kínált lehetőségek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F58C6C40-73F5-4CC0-8FA2-417A99ED851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u-HU" sz="2800" dirty="0"/>
          </a:p>
          <a:p>
            <a:r>
              <a:rPr lang="hu-HU" sz="2800" dirty="0"/>
              <a:t>Az MTA KIK 2014-ben stratégiai tervet dolgozott ki, amelyet az MTA Elnöksége 2014. januári ülésén elfogadott. </a:t>
            </a:r>
          </a:p>
          <a:p>
            <a:r>
              <a:rPr lang="hu-HU" sz="2800" dirty="0"/>
              <a:t>Kiemelt célkitűzés, hogy az MTA KIK ismét az egész Akadémia könyvtárává váljék. </a:t>
            </a:r>
          </a:p>
          <a:p>
            <a:r>
              <a:rPr lang="hu-HU" sz="2800" dirty="0"/>
              <a:t>Az </a:t>
            </a:r>
            <a:r>
              <a:rPr lang="hu-HU" sz="2800" dirty="0" err="1"/>
              <a:t>intézetekkel</a:t>
            </a:r>
            <a:r>
              <a:rPr lang="hu-HU" sz="2800" dirty="0"/>
              <a:t> való rendszeres kapcsolattartást eleve igényli a két országos közfeladat ellátása (EISZ, MTMT).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D89AD4D5-1A5A-4B88-B2DD-B433852A2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4124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AADD9AAB-9B1F-4529-859B-1D41BFF8D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1"/>
            <a:ext cx="8534400" cy="608112"/>
          </a:xfrm>
        </p:spPr>
        <p:txBody>
          <a:bodyPr/>
          <a:lstStyle/>
          <a:p>
            <a:r>
              <a:rPr lang="hu-HU" sz="2800" b="1" dirty="0"/>
              <a:t>Együttműködési formák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AC38A632-2566-400F-8ABF-01BAB0007B2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sz="3200" dirty="0"/>
              <a:t>Rendszeres konzultáció az intézeti könyvtárak vezetőivel, valamint az intézményvezetőkkel</a:t>
            </a:r>
          </a:p>
          <a:p>
            <a:r>
              <a:rPr lang="hu-HU" sz="3200" dirty="0"/>
              <a:t>Egységes és rendszeres adatgyűjtés a könyvtárakról</a:t>
            </a:r>
          </a:p>
          <a:p>
            <a:r>
              <a:rPr lang="hu-HU" sz="3200" dirty="0"/>
              <a:t>Szakmai tájékoztatók, továbbképzések (könyvtárszakmai témákban, MTMT, EISZ)</a:t>
            </a:r>
          </a:p>
          <a:p>
            <a:r>
              <a:rPr lang="hu-HU" sz="3200" dirty="0"/>
              <a:t>Könyvtárszakmai kérdésekben érdekképviselet az MTA vezetői előtt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121D203E-9EDF-43A4-A69B-03B248FC9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0852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F56F26D7-1748-40F1-885A-CAFAE9B13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KÖSZÖNÖM A FIGYELMET!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="" xmlns:a16="http://schemas.microsoft.com/office/drawing/2014/main" id="{4D5422C6-DCE6-4610-846A-4A0072F58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58E43-8F0D-4B73-9DB3-ED2816BEC52C}" type="slidenum">
              <a:rPr lang="hu-HU" smtClean="0"/>
              <a:pPr>
                <a:defRPr/>
              </a:pPr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873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Cím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63824"/>
          </a:xfrm>
        </p:spPr>
        <p:txBody>
          <a:bodyPr/>
          <a:lstStyle/>
          <a:p>
            <a:pPr eaLnBrk="1" hangingPunct="1"/>
            <a:r>
              <a:rPr lang="hu-HU" altLang="hu-HU" b="1" dirty="0">
                <a:solidFill>
                  <a:schemeClr val="accent1">
                    <a:lumMod val="75000"/>
                  </a:schemeClr>
                </a:solidFill>
              </a:rPr>
              <a:t>Az akadémiai könyvtári hálózat</a:t>
            </a:r>
          </a:p>
        </p:txBody>
      </p:sp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207604" y="3933056"/>
            <a:ext cx="6728792" cy="2016224"/>
          </a:xfrm>
        </p:spPr>
        <p:txBody>
          <a:bodyPr/>
          <a:lstStyle/>
          <a:p>
            <a:r>
              <a:rPr lang="hu-HU" sz="2000" dirty="0">
                <a:solidFill>
                  <a:schemeClr val="tx2">
                    <a:lumMod val="50000"/>
                  </a:schemeClr>
                </a:solidFill>
              </a:rPr>
              <a:t>A könyvtári hálózat kialakulása és működése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2D753C83-BD90-4815-90CD-7173B8321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201334"/>
            <a:ext cx="443089" cy="466944"/>
          </a:xfrm>
        </p:spPr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068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ím 6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968375"/>
          </a:xfrm>
        </p:spPr>
        <p:txBody>
          <a:bodyPr anchor="ctr"/>
          <a:lstStyle/>
          <a:p>
            <a:r>
              <a:rPr lang="hu-HU" sz="2800" b="1" dirty="0"/>
              <a:t>Intézethálózat</a:t>
            </a:r>
          </a:p>
        </p:txBody>
      </p:sp>
      <p:sp>
        <p:nvSpPr>
          <p:cNvPr id="41987" name="Tartalom helye 7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hu-HU" dirty="0"/>
              <a:t>1949-től fokozatosan létrejött az akadémiai kutatóintézet-hálózat az addig más keretben működő vagy újonnan alapított kutatóintézetekből - és velük könyvtáraik. </a:t>
            </a:r>
          </a:p>
          <a:p>
            <a:r>
              <a:rPr lang="hu-HU" dirty="0"/>
              <a:t>Az első összefoglaló igényű jelentés az intézeti könyvtárakról — egy 1952. évi felmérés alapján — 1953 januárjában készült (14 intézetről). </a:t>
            </a:r>
          </a:p>
          <a:p>
            <a:r>
              <a:rPr lang="hu-HU" dirty="0"/>
              <a:t>1949 és 1960 között kialakult egy csak igen lazán összefüggő akadémiai könyvtári hálózat. </a:t>
            </a:r>
          </a:p>
          <a:p>
            <a:pPr marL="0" indent="0" eaLnBrk="1" hangingPunct="1">
              <a:buNone/>
            </a:pPr>
            <a:endParaRPr lang="hu-HU" dirty="0"/>
          </a:p>
        </p:txBody>
      </p:sp>
      <p:sp>
        <p:nvSpPr>
          <p:cNvPr id="5" name="Dia számának helye 3">
            <a:extLst>
              <a:ext uri="{FF2B5EF4-FFF2-40B4-BE49-F238E27FC236}">
                <a16:creationId xmlns="" xmlns:a16="http://schemas.microsoft.com/office/drawing/2014/main" id="{213AAFAA-6AAF-4428-8028-F188FB4A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C4CD4EE-CA2F-4C18-8E9C-8BF739DA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1"/>
            <a:ext cx="8534400" cy="680120"/>
          </a:xfrm>
        </p:spPr>
        <p:txBody>
          <a:bodyPr/>
          <a:lstStyle/>
          <a:p>
            <a:r>
              <a:rPr lang="hu-HU" sz="2800" b="1" dirty="0"/>
              <a:t>Az akadémiai könyvtári hálózat kialakítása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ACBCB24D-2CDB-495C-A588-66CAE46E9A9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1960 végén az 1956. évi ún. könyvtári törvény végrehajtási utasításaként megjelent </a:t>
            </a:r>
            <a:r>
              <a:rPr lang="hu-HU" b="1" dirty="0"/>
              <a:t>13/1960. MTA. (A. K. 20.) sz. elnöki utasítás</a:t>
            </a:r>
            <a:r>
              <a:rPr lang="hu-HU" dirty="0"/>
              <a:t>. </a:t>
            </a:r>
          </a:p>
          <a:p>
            <a:pPr marL="0" indent="0">
              <a:buNone/>
            </a:pPr>
            <a:r>
              <a:rPr lang="hu-HU" dirty="0"/>
              <a:t>Ez az intézkedés </a:t>
            </a:r>
            <a:r>
              <a:rPr lang="hu-HU" b="1" dirty="0">
                <a:solidFill>
                  <a:schemeClr val="accent3">
                    <a:lumMod val="75000"/>
                  </a:schemeClr>
                </a:solidFill>
              </a:rPr>
              <a:t>az intézeti könyvtárak és az intézetekben folytatott dokumentációs tevékenység hálózati központjának mondta ki az Akadémiai Könyvtárat</a:t>
            </a:r>
            <a:r>
              <a:rPr lang="hu-HU" dirty="0"/>
              <a:t>, és megszilárdította a hálózat szervezeti kereteit.</a:t>
            </a:r>
          </a:p>
          <a:p>
            <a:endParaRPr lang="hu-HU" dirty="0"/>
          </a:p>
        </p:txBody>
      </p:sp>
      <p:sp>
        <p:nvSpPr>
          <p:cNvPr id="5" name="Dia számának helye 3">
            <a:extLst>
              <a:ext uri="{FF2B5EF4-FFF2-40B4-BE49-F238E27FC236}">
                <a16:creationId xmlns="" xmlns:a16="http://schemas.microsoft.com/office/drawing/2014/main" id="{1CC2EC15-B153-42C6-8D1F-7D2592007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657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79623"/>
            <a:ext cx="8619306" cy="557089"/>
          </a:xfrm>
        </p:spPr>
        <p:txBody>
          <a:bodyPr/>
          <a:lstStyle/>
          <a:p>
            <a:r>
              <a:rPr lang="hu-HU" sz="2800" b="1" dirty="0"/>
              <a:t>Könyvtári hálózatba tartoztak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u-HU" sz="2800" dirty="0"/>
          </a:p>
          <a:p>
            <a:r>
              <a:rPr lang="hu-HU" sz="2800" dirty="0"/>
              <a:t>a kutatóintézetek könyvtárai,</a:t>
            </a:r>
          </a:p>
          <a:p>
            <a:r>
              <a:rPr lang="hu-HU" sz="2800" dirty="0"/>
              <a:t>a kutatócsoportok (közülük több később intézetté alakult) könyvtárai,</a:t>
            </a:r>
          </a:p>
          <a:p>
            <a:r>
              <a:rPr lang="hu-HU" sz="2800" dirty="0"/>
              <a:t>a tudományos társaságok könyvtárai (pl. Magyar  Földrajzi Társaság).</a:t>
            </a:r>
          </a:p>
          <a:p>
            <a:pPr marL="0" indent="0">
              <a:buNone/>
            </a:pPr>
            <a:endParaRPr lang="hu-HU" sz="2800" dirty="0"/>
          </a:p>
        </p:txBody>
      </p:sp>
      <p:sp>
        <p:nvSpPr>
          <p:cNvPr id="5" name="Dia számának helye 3">
            <a:extLst>
              <a:ext uri="{FF2B5EF4-FFF2-40B4-BE49-F238E27FC236}">
                <a16:creationId xmlns="" xmlns:a16="http://schemas.microsoft.com/office/drawing/2014/main" id="{2DCDC7F3-BFB5-4CBE-83A7-548D44F40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6C02B95A-52A8-4989-AB26-0AEFF97FD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Hálózati és Módszertani Szolgálat 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F5B80A37-96C0-4CAE-A3F0-D10896A8B9F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/>
              <a:t>A könyvtári munka szakmai segítése, összehangolása</a:t>
            </a:r>
          </a:p>
          <a:p>
            <a:r>
              <a:rPr lang="hu-HU"/>
              <a:t>Tudományáganként összehangolt állományfejlesztés</a:t>
            </a:r>
          </a:p>
          <a:p>
            <a:r>
              <a:rPr lang="hu-HU"/>
              <a:t>Könyvtári módszertani tanácsadás</a:t>
            </a:r>
          </a:p>
          <a:p>
            <a:r>
              <a:rPr lang="hu-HU"/>
              <a:t>A könyvtárosok szakmai képzése és továbbképzése</a:t>
            </a:r>
          </a:p>
          <a:p>
            <a:r>
              <a:rPr lang="hu-HU"/>
              <a:t>Véleménynyilvánítás az Akadémia vezetőinek hivatalának, illetve az intézményvezetők számára a könyvtárak működési kérdéseiben</a:t>
            </a:r>
          </a:p>
          <a:p>
            <a:r>
              <a:rPr lang="hu-HU"/>
              <a:t>Központi szolgáltatások és nyilvántartások (pl. címjegyzék)</a:t>
            </a:r>
          </a:p>
          <a:p>
            <a:r>
              <a:rPr lang="hu-HU"/>
              <a:t>Összehangolt külföldi cserekapcsolatok</a:t>
            </a:r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FEE59478-70BF-47A0-9791-5734C88E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1CD65-FE17-485D-8DD4-2E250ED5187F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573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="" xmlns:a16="http://schemas.microsoft.com/office/drawing/2014/main" id="{F790DE7F-BE32-4BE1-B226-62E6E4758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632848" cy="1752600"/>
          </a:xfrm>
        </p:spPr>
        <p:txBody>
          <a:bodyPr/>
          <a:lstStyle/>
          <a:p>
            <a:r>
              <a:rPr lang="hu-HU" sz="2000" dirty="0">
                <a:solidFill>
                  <a:schemeClr val="tx2">
                    <a:lumMod val="75000"/>
                  </a:schemeClr>
                </a:solidFill>
              </a:rPr>
              <a:t>Működés hálózati szerveződés nélkül</a:t>
            </a:r>
          </a:p>
        </p:txBody>
      </p:sp>
      <p:sp>
        <p:nvSpPr>
          <p:cNvPr id="3" name="Cím 2">
            <a:extLst>
              <a:ext uri="{FF2B5EF4-FFF2-40B4-BE49-F238E27FC236}">
                <a16:creationId xmlns="" xmlns:a16="http://schemas.microsoft.com/office/drawing/2014/main" id="{22A8FB0C-2EF0-473E-BC08-905603130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440060"/>
            <a:ext cx="8351812" cy="1752600"/>
          </a:xfrm>
        </p:spPr>
        <p:txBody>
          <a:bodyPr/>
          <a:lstStyle/>
          <a:p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Az akadémiai intézetek könyvtárai </a:t>
            </a:r>
            <a:br>
              <a:rPr lang="hu-H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a rendszerváltás után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60EFAED1-E0F4-430F-B7D0-A53813CE4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91FEF-D87B-4979-BFC8-E673279B35DA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103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E99A96D0-9748-4C9C-ACC2-98DF5A37E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Rendszerváltás után</a:t>
            </a:r>
            <a:endParaRPr lang="hu-HU" sz="2800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26A56C3A-9C2D-4CB4-BE43-BA3BB45B86C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628800"/>
            <a:ext cx="8503920" cy="4572000"/>
          </a:xfrm>
        </p:spPr>
        <p:txBody>
          <a:bodyPr/>
          <a:lstStyle/>
          <a:p>
            <a:r>
              <a:rPr lang="hu-HU" sz="3200" dirty="0"/>
              <a:t>Az </a:t>
            </a:r>
            <a:r>
              <a:rPr lang="hu-HU" sz="3200" b="1" dirty="0">
                <a:solidFill>
                  <a:schemeClr val="accent5">
                    <a:lumMod val="50000"/>
                  </a:schemeClr>
                </a:solidFill>
              </a:rPr>
              <a:t>1994. évi XL. törvény </a:t>
            </a:r>
            <a:r>
              <a:rPr lang="hu-HU" sz="3200" dirty="0"/>
              <a:t>(Akadémiai törvény) hatályba lépésével megszűnt az Akadémiai Könyvtár koordinációs és szakmai felügyeleti szerepe az intézeti könyvtárak felett.</a:t>
            </a:r>
          </a:p>
          <a:p>
            <a:r>
              <a:rPr lang="hu-HU" sz="3200" dirty="0"/>
              <a:t>A korábbi intézeti struktúra kisebb változásokkal fennmaradt, továbbra is intézeti alapfeladat maradt a szakkönyvtár működtetése.</a:t>
            </a:r>
          </a:p>
          <a:p>
            <a:pPr marL="0" indent="0">
              <a:buNone/>
            </a:pPr>
            <a:endParaRPr lang="hu-HU" sz="2400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9B641838-19E5-4EDD-95EC-2B9D8F62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1CD65-FE17-485D-8DD4-2E250ED5187F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8449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lgári">
  <a:themeElements>
    <a:clrScheme name="Polgár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olgár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lgár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olgári">
  <a:themeElements>
    <a:clrScheme name="1_Polgári">
      <a:dk1>
        <a:sysClr val="windowText" lastClr="000000"/>
      </a:dk1>
      <a:lt1>
        <a:srgbClr val="595959"/>
      </a:lt1>
      <a:dk2>
        <a:srgbClr val="646B86"/>
      </a:dk2>
      <a:lt2>
        <a:srgbClr val="88A0AC"/>
      </a:lt2>
      <a:accent1>
        <a:srgbClr val="D16349"/>
      </a:accent1>
      <a:accent2>
        <a:srgbClr val="CCB400"/>
      </a:accent2>
      <a:accent3>
        <a:srgbClr val="A8422A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olgár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lgár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3635</TotalTime>
  <Words>1515</Words>
  <Application>Microsoft Office PowerPoint</Application>
  <PresentationFormat>Diavetítés a képernyőre (4:3 oldalarány)</PresentationFormat>
  <Paragraphs>303</Paragraphs>
  <Slides>27</Slides>
  <Notes>12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27</vt:i4>
      </vt:variant>
    </vt:vector>
  </HeadingPairs>
  <TitlesOfParts>
    <vt:vector size="29" baseType="lpstr">
      <vt:lpstr>Polgári</vt:lpstr>
      <vt:lpstr>1_Polgári</vt:lpstr>
      <vt:lpstr>Az MTA kutatóintézményeinek szakkönyvtár-hálózata</vt:lpstr>
      <vt:lpstr>Az Akadémiai Könyvtár működésének  első szakasza (1826-1949)</vt:lpstr>
      <vt:lpstr>Az akadémiai könyvtári hálózat</vt:lpstr>
      <vt:lpstr>Intézethálózat</vt:lpstr>
      <vt:lpstr>Az akadémiai könyvtári hálózat kialakítása</vt:lpstr>
      <vt:lpstr>Könyvtári hálózatba tartoztak </vt:lpstr>
      <vt:lpstr>Hálózati és Módszertani Szolgálat </vt:lpstr>
      <vt:lpstr>Az akadémiai intézetek könyvtárai  a rendszerváltás után</vt:lpstr>
      <vt:lpstr>Rendszerváltás után</vt:lpstr>
      <vt:lpstr>Újítási törekvések, változások az akadémiai konszolidáció után</vt:lpstr>
      <vt:lpstr>A 2011. évi intézetátalakítások hatása a könyvtárakra</vt:lpstr>
      <vt:lpstr>Az MTA intézethálózatának  jelenleg aktív szakkönyvtárai</vt:lpstr>
      <vt:lpstr>Az MTA intézethálózatának  jelenleg nem aktív szakkönyvtárai</vt:lpstr>
      <vt:lpstr>Az akadémiai intézmények könyvtárai jelenleg</vt:lpstr>
      <vt:lpstr>Költözések</vt:lpstr>
      <vt:lpstr>A könyvtárak munkatársainak száma </vt:lpstr>
      <vt:lpstr>MTMT-adminisztrátori és publikáció- és idézettséggyűjtési feladat kutató részére</vt:lpstr>
      <vt:lpstr>A könyvtárak állományának nagysága  és becsült értéke</vt:lpstr>
      <vt:lpstr>A könyvtárak állományának  gyarapodási értéke</vt:lpstr>
      <vt:lpstr>A könyvtárakban található hagyatékok</vt:lpstr>
      <vt:lpstr>1850 előtt kiadott állomány nagysága</vt:lpstr>
      <vt:lpstr>Integrált könyvtári rendszer az intézeti könyvtárakban</vt:lpstr>
      <vt:lpstr>Az akadémiai intézményi könyvtárak és az MTA KIK</vt:lpstr>
      <vt:lpstr>Az MTA KIK és az intézeti könyvtárak együttműködésének szabályozási háttere</vt:lpstr>
      <vt:lpstr>Az új szabályozási környezet által kínált lehetőségek</vt:lpstr>
      <vt:lpstr>Együttműködési formák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Gyuricza Andrea</dc:creator>
  <cp:lastModifiedBy>Molnár Andrea</cp:lastModifiedBy>
  <cp:revision>199</cp:revision>
  <cp:lastPrinted>2018-02-20T10:19:52Z</cp:lastPrinted>
  <dcterms:created xsi:type="dcterms:W3CDTF">2016-06-16T06:32:07Z</dcterms:created>
  <dcterms:modified xsi:type="dcterms:W3CDTF">2018-03-06T08:41:57Z</dcterms:modified>
</cp:coreProperties>
</file>