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1" r:id="rId12"/>
    <p:sldId id="267" r:id="rId13"/>
    <p:sldId id="268" r:id="rId14"/>
    <p:sldId id="269" r:id="rId15"/>
    <p:sldId id="270" r:id="rId16"/>
    <p:sldId id="272" r:id="rId17"/>
    <p:sldId id="273" r:id="rId18"/>
    <p:sldId id="283" r:id="rId19"/>
    <p:sldId id="284" r:id="rId20"/>
    <p:sldId id="285" r:id="rId21"/>
    <p:sldId id="274" r:id="rId22"/>
    <p:sldId id="275" r:id="rId23"/>
    <p:sldId id="281" r:id="rId24"/>
    <p:sldId id="282" r:id="rId25"/>
    <p:sldId id="276" r:id="rId26"/>
    <p:sldId id="279" r:id="rId27"/>
    <p:sldId id="280" r:id="rId2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kumentumok\FSZEK_Kozkonyvtari_Konferencia\Metlib_lak_gy&#252;jt_alloman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ppoldp\AppData\Local\Microsoft\Windows\Temporary%20Internet%20Files\Content.Outlook\JQ6N8QZZ\2%20%20sz%20%20mell&#233;klet%20EBSCO-EDS%20haszn&#225;lat%20&#246;sszehasonl&#237;t&#225;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ppoldp\AppData\Local\Microsoft\Windows\Temporary%20Internet%20Files\Content.Outlook\JQ6N8QZZ\6%20%20sz%20%20mell&#233;klet%20SO-TO-HU%20forgalma%202007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plotArea>
      <c:layout/>
      <c:barChart>
        <c:barDir val="col"/>
        <c:grouping val="clustered"/>
        <c:ser>
          <c:idx val="0"/>
          <c:order val="0"/>
          <c:tx>
            <c:strRef>
              <c:f>Munka1!$B$2</c:f>
              <c:strCache>
                <c:ptCount val="1"/>
                <c:pt idx="0">
                  <c:v>népesség</c:v>
                </c:pt>
              </c:strCache>
            </c:strRef>
          </c:tx>
          <c:cat>
            <c:strRef>
              <c:f>Munka1!$A$41:$A$58</c:f>
              <c:strCache>
                <c:ptCount val="17"/>
                <c:pt idx="0">
                  <c:v>Bécs  2009</c:v>
                </c:pt>
                <c:pt idx="1">
                  <c:v>2010</c:v>
                </c:pt>
                <c:pt idx="2">
                  <c:v>2011</c:v>
                </c:pt>
                <c:pt idx="4">
                  <c:v>Amsterdam  2009</c:v>
                </c:pt>
                <c:pt idx="5">
                  <c:v>2010</c:v>
                </c:pt>
                <c:pt idx="6">
                  <c:v>2011</c:v>
                </c:pt>
                <c:pt idx="8">
                  <c:v>Stockholm 2009</c:v>
                </c:pt>
                <c:pt idx="9">
                  <c:v>2010</c:v>
                </c:pt>
                <c:pt idx="10">
                  <c:v>2011</c:v>
                </c:pt>
                <c:pt idx="12">
                  <c:v>Budapest 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2014</c:v>
                </c:pt>
              </c:strCache>
            </c:strRef>
          </c:cat>
          <c:val>
            <c:numRef>
              <c:f>Munka1!$B$3:$B$19</c:f>
              <c:numCache>
                <c:formatCode>_-* #,##0\ _F_t_-;\-* #,##0\ _F_t_-;_-* "-"??\ _F_t_-;_-@_-</c:formatCode>
                <c:ptCount val="17"/>
                <c:pt idx="0">
                  <c:v>1800000</c:v>
                </c:pt>
                <c:pt idx="1">
                  <c:v>1700000</c:v>
                </c:pt>
                <c:pt idx="2">
                  <c:v>1731236</c:v>
                </c:pt>
                <c:pt idx="4">
                  <c:v>1600000</c:v>
                </c:pt>
                <c:pt idx="5">
                  <c:v>1555000</c:v>
                </c:pt>
                <c:pt idx="6">
                  <c:v>1498000</c:v>
                </c:pt>
                <c:pt idx="8">
                  <c:v>900000</c:v>
                </c:pt>
                <c:pt idx="9">
                  <c:v>700000</c:v>
                </c:pt>
                <c:pt idx="10">
                  <c:v>865000</c:v>
                </c:pt>
                <c:pt idx="12">
                  <c:v>2000000</c:v>
                </c:pt>
                <c:pt idx="13">
                  <c:v>1800000</c:v>
                </c:pt>
                <c:pt idx="14">
                  <c:v>1695023</c:v>
                </c:pt>
                <c:pt idx="15">
                  <c:v>1740041</c:v>
                </c:pt>
                <c:pt idx="16">
                  <c:v>1774665</c:v>
                </c:pt>
              </c:numCache>
            </c:numRef>
          </c:val>
        </c:ser>
        <c:ser>
          <c:idx val="1"/>
          <c:order val="1"/>
          <c:tx>
            <c:strRef>
              <c:f>Munka1!$B$21</c:f>
              <c:strCache>
                <c:ptCount val="1"/>
                <c:pt idx="0">
                  <c:v>állomány</c:v>
                </c:pt>
              </c:strCache>
            </c:strRef>
          </c:tx>
          <c:cat>
            <c:strRef>
              <c:f>Munka1!$A$41:$A$58</c:f>
              <c:strCache>
                <c:ptCount val="17"/>
                <c:pt idx="0">
                  <c:v>Bécs  2009</c:v>
                </c:pt>
                <c:pt idx="1">
                  <c:v>2010</c:v>
                </c:pt>
                <c:pt idx="2">
                  <c:v>2011</c:v>
                </c:pt>
                <c:pt idx="4">
                  <c:v>Amsterdam  2009</c:v>
                </c:pt>
                <c:pt idx="5">
                  <c:v>2010</c:v>
                </c:pt>
                <c:pt idx="6">
                  <c:v>2011</c:v>
                </c:pt>
                <c:pt idx="8">
                  <c:v>Stockholm 2009</c:v>
                </c:pt>
                <c:pt idx="9">
                  <c:v>2010</c:v>
                </c:pt>
                <c:pt idx="10">
                  <c:v>2011</c:v>
                </c:pt>
                <c:pt idx="12">
                  <c:v>Budapest 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2014</c:v>
                </c:pt>
              </c:strCache>
            </c:strRef>
          </c:cat>
          <c:val>
            <c:numRef>
              <c:f>Munka1!$B$22:$B$38</c:f>
              <c:numCache>
                <c:formatCode>_-* #,##0\ _F_t_-;\-* #,##0\ _F_t_-;_-* "-"??\ _F_t_-;_-@_-</c:formatCode>
                <c:ptCount val="17"/>
                <c:pt idx="0">
                  <c:v>1600000</c:v>
                </c:pt>
                <c:pt idx="1">
                  <c:v>1500000</c:v>
                </c:pt>
                <c:pt idx="2">
                  <c:v>1492471</c:v>
                </c:pt>
                <c:pt idx="4">
                  <c:v>1800000</c:v>
                </c:pt>
                <c:pt idx="5">
                  <c:v>1700000</c:v>
                </c:pt>
                <c:pt idx="6">
                  <c:v>1689994</c:v>
                </c:pt>
                <c:pt idx="8">
                  <c:v>2000000</c:v>
                </c:pt>
                <c:pt idx="9">
                  <c:v>1900000</c:v>
                </c:pt>
                <c:pt idx="10">
                  <c:v>1963135</c:v>
                </c:pt>
                <c:pt idx="12">
                  <c:v>3000000</c:v>
                </c:pt>
                <c:pt idx="13">
                  <c:v>3500000</c:v>
                </c:pt>
                <c:pt idx="14">
                  <c:v>3249927</c:v>
                </c:pt>
                <c:pt idx="15">
                  <c:v>3234548</c:v>
                </c:pt>
                <c:pt idx="16">
                  <c:v>3216172</c:v>
                </c:pt>
              </c:numCache>
            </c:numRef>
          </c:val>
        </c:ser>
        <c:ser>
          <c:idx val="2"/>
          <c:order val="2"/>
          <c:tx>
            <c:strRef>
              <c:f>Munka1!$B$40</c:f>
              <c:strCache>
                <c:ptCount val="1"/>
                <c:pt idx="0">
                  <c:v>regisztrált használó</c:v>
                </c:pt>
              </c:strCache>
            </c:strRef>
          </c:tx>
          <c:cat>
            <c:strRef>
              <c:f>Munka1!$A$41:$A$58</c:f>
              <c:strCache>
                <c:ptCount val="17"/>
                <c:pt idx="0">
                  <c:v>Bécs  2009</c:v>
                </c:pt>
                <c:pt idx="1">
                  <c:v>2010</c:v>
                </c:pt>
                <c:pt idx="2">
                  <c:v>2011</c:v>
                </c:pt>
                <c:pt idx="4">
                  <c:v>Amsterdam  2009</c:v>
                </c:pt>
                <c:pt idx="5">
                  <c:v>2010</c:v>
                </c:pt>
                <c:pt idx="6">
                  <c:v>2011</c:v>
                </c:pt>
                <c:pt idx="8">
                  <c:v>Stockholm 2009</c:v>
                </c:pt>
                <c:pt idx="9">
                  <c:v>2010</c:v>
                </c:pt>
                <c:pt idx="10">
                  <c:v>2011</c:v>
                </c:pt>
                <c:pt idx="12">
                  <c:v>Budapest 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2014</c:v>
                </c:pt>
              </c:strCache>
            </c:strRef>
          </c:cat>
          <c:val>
            <c:numRef>
              <c:f>Munka1!$B$41:$B$58</c:f>
              <c:numCache>
                <c:formatCode>_-* #,##0\ _F_t_-;\-* #,##0\ _F_t_-;_-* "-"??\ _F_t_-;_-@_-</c:formatCode>
                <c:ptCount val="18"/>
                <c:pt idx="0">
                  <c:v>163249</c:v>
                </c:pt>
                <c:pt idx="1">
                  <c:v>156528</c:v>
                </c:pt>
                <c:pt idx="2">
                  <c:v>179140</c:v>
                </c:pt>
                <c:pt idx="4">
                  <c:v>163480</c:v>
                </c:pt>
                <c:pt idx="5">
                  <c:v>152750</c:v>
                </c:pt>
                <c:pt idx="6">
                  <c:v>152513</c:v>
                </c:pt>
                <c:pt idx="8">
                  <c:v>775750</c:v>
                </c:pt>
                <c:pt idx="9">
                  <c:v>775738</c:v>
                </c:pt>
                <c:pt idx="10">
                  <c:v>876404</c:v>
                </c:pt>
                <c:pt idx="12">
                  <c:v>290343</c:v>
                </c:pt>
                <c:pt idx="13">
                  <c:v>292754</c:v>
                </c:pt>
                <c:pt idx="14">
                  <c:v>293561</c:v>
                </c:pt>
                <c:pt idx="15">
                  <c:v>294050</c:v>
                </c:pt>
                <c:pt idx="16">
                  <c:v>304220</c:v>
                </c:pt>
              </c:numCache>
            </c:numRef>
          </c:val>
        </c:ser>
        <c:axId val="113113728"/>
        <c:axId val="36856192"/>
      </c:barChart>
      <c:catAx>
        <c:axId val="113113728"/>
        <c:scaling>
          <c:orientation val="minMax"/>
        </c:scaling>
        <c:axPos val="b"/>
        <c:numFmt formatCode="General" sourceLinked="1"/>
        <c:majorTickMark val="none"/>
        <c:tickLblPos val="nextTo"/>
        <c:crossAx val="36856192"/>
        <c:crosses val="autoZero"/>
        <c:auto val="1"/>
        <c:lblAlgn val="ctr"/>
        <c:lblOffset val="100"/>
      </c:catAx>
      <c:valAx>
        <c:axId val="36856192"/>
        <c:scaling>
          <c:orientation val="minMax"/>
        </c:scaling>
        <c:axPos val="l"/>
        <c:majorGridlines/>
        <c:numFmt formatCode="_-* #,##0\ _F_t_-;\-* #,##0\ _F_t_-;_-* &quot;-&quot;??\ _F_t_-;_-@_-" sourceLinked="1"/>
        <c:majorTickMark val="none"/>
        <c:tickLblPos val="nextTo"/>
        <c:crossAx val="11311372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1800" b="0" i="0" baseline="0">
                <a:effectLst/>
              </a:rPr>
              <a:t>Sessions EBSCOhost/EDS</a:t>
            </a:r>
            <a:endParaRPr lang="hu-HU" b="0">
              <a:effectLst/>
            </a:endParaRPr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Munka1!$A$4</c:f>
              <c:strCache>
                <c:ptCount val="1"/>
                <c:pt idx="0">
                  <c:v>EDS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cat>
            <c:numRef>
              <c:f>Munka1!$B$3:$D$3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Munka1!$B$4:$D$4</c:f>
              <c:numCache>
                <c:formatCode>General</c:formatCode>
                <c:ptCount val="3"/>
                <c:pt idx="0">
                  <c:v>8843</c:v>
                </c:pt>
                <c:pt idx="1">
                  <c:v>9540</c:v>
                </c:pt>
                <c:pt idx="2">
                  <c:v>7759</c:v>
                </c:pt>
              </c:numCache>
            </c:numRef>
          </c:val>
        </c:ser>
        <c:ser>
          <c:idx val="1"/>
          <c:order val="1"/>
          <c:tx>
            <c:strRef>
              <c:f>Munka1!$A$5</c:f>
              <c:strCache>
                <c:ptCount val="1"/>
                <c:pt idx="0">
                  <c:v>EBSCOhost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cat>
            <c:numRef>
              <c:f>Munka1!$B$3:$D$3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Munka1!$B$5:$D$5</c:f>
              <c:numCache>
                <c:formatCode>General</c:formatCode>
                <c:ptCount val="3"/>
                <c:pt idx="0">
                  <c:v>3121</c:v>
                </c:pt>
                <c:pt idx="1">
                  <c:v>1973</c:v>
                </c:pt>
                <c:pt idx="2">
                  <c:v>1797</c:v>
                </c:pt>
              </c:numCache>
            </c:numRef>
          </c:val>
        </c:ser>
        <c:shape val="box"/>
        <c:axId val="108983808"/>
        <c:axId val="109012096"/>
        <c:axId val="0"/>
      </c:bar3DChart>
      <c:catAx>
        <c:axId val="1089838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012096"/>
        <c:crosses val="autoZero"/>
        <c:auto val="1"/>
        <c:lblAlgn val="ctr"/>
        <c:lblOffset val="100"/>
      </c:catAx>
      <c:valAx>
        <c:axId val="10901209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8983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SO olvasótermi stat. 2004-2016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Munka1!$B$9</c:f>
              <c:strCache>
                <c:ptCount val="1"/>
                <c:pt idx="0">
                  <c:v>Olvasók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numRef>
              <c:f>Munka1!$A$10:$A$22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Munka1!$B$10:$B$22</c:f>
              <c:numCache>
                <c:formatCode>General</c:formatCode>
                <c:ptCount val="13"/>
                <c:pt idx="0">
                  <c:v>44768</c:v>
                </c:pt>
                <c:pt idx="1">
                  <c:v>41923</c:v>
                </c:pt>
                <c:pt idx="2">
                  <c:v>41591</c:v>
                </c:pt>
                <c:pt idx="3">
                  <c:v>27803</c:v>
                </c:pt>
                <c:pt idx="4">
                  <c:v>44184</c:v>
                </c:pt>
                <c:pt idx="5">
                  <c:v>46162</c:v>
                </c:pt>
                <c:pt idx="6">
                  <c:v>47935</c:v>
                </c:pt>
                <c:pt idx="7">
                  <c:v>52438</c:v>
                </c:pt>
                <c:pt idx="8">
                  <c:v>50588</c:v>
                </c:pt>
                <c:pt idx="9">
                  <c:v>54235</c:v>
                </c:pt>
                <c:pt idx="10">
                  <c:v>59063</c:v>
                </c:pt>
                <c:pt idx="11">
                  <c:v>58004</c:v>
                </c:pt>
                <c:pt idx="12">
                  <c:v>60253</c:v>
                </c:pt>
              </c:numCache>
            </c:numRef>
          </c:val>
        </c:ser>
        <c:ser>
          <c:idx val="1"/>
          <c:order val="1"/>
          <c:tx>
            <c:strRef>
              <c:f>Munka1!$C$9</c:f>
              <c:strCache>
                <c:ptCount val="1"/>
                <c:pt idx="0">
                  <c:v>Könyvek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numRef>
              <c:f>Munka1!$A$10:$A$22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Munka1!$C$10:$C$22</c:f>
              <c:numCache>
                <c:formatCode>General</c:formatCode>
                <c:ptCount val="13"/>
                <c:pt idx="0">
                  <c:v>29531</c:v>
                </c:pt>
                <c:pt idx="1">
                  <c:v>28299</c:v>
                </c:pt>
                <c:pt idx="2">
                  <c:v>26171</c:v>
                </c:pt>
                <c:pt idx="3">
                  <c:v>26299</c:v>
                </c:pt>
                <c:pt idx="4">
                  <c:v>28517</c:v>
                </c:pt>
                <c:pt idx="5">
                  <c:v>33259</c:v>
                </c:pt>
                <c:pt idx="6">
                  <c:v>34730</c:v>
                </c:pt>
                <c:pt idx="7">
                  <c:v>33812</c:v>
                </c:pt>
                <c:pt idx="8">
                  <c:v>31133</c:v>
                </c:pt>
                <c:pt idx="9">
                  <c:v>27939</c:v>
                </c:pt>
                <c:pt idx="10">
                  <c:v>27812</c:v>
                </c:pt>
                <c:pt idx="11">
                  <c:v>28296</c:v>
                </c:pt>
                <c:pt idx="12">
                  <c:v>22421</c:v>
                </c:pt>
              </c:numCache>
            </c:numRef>
          </c:val>
        </c:ser>
        <c:ser>
          <c:idx val="2"/>
          <c:order val="2"/>
          <c:tx>
            <c:strRef>
              <c:f>Munka1!$D$9</c:f>
              <c:strCache>
                <c:ptCount val="1"/>
                <c:pt idx="0">
                  <c:v>Referensz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numRef>
              <c:f>Munka1!$A$10:$A$22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Munka1!$D$10:$D$22</c:f>
              <c:numCache>
                <c:formatCode>General</c:formatCode>
                <c:ptCount val="13"/>
                <c:pt idx="0">
                  <c:v>18876</c:v>
                </c:pt>
                <c:pt idx="1">
                  <c:v>5330</c:v>
                </c:pt>
                <c:pt idx="2">
                  <c:v>7507</c:v>
                </c:pt>
                <c:pt idx="3">
                  <c:v>6308</c:v>
                </c:pt>
                <c:pt idx="4">
                  <c:v>5774</c:v>
                </c:pt>
                <c:pt idx="5">
                  <c:v>5619</c:v>
                </c:pt>
                <c:pt idx="6">
                  <c:v>5328</c:v>
                </c:pt>
                <c:pt idx="7">
                  <c:v>4778</c:v>
                </c:pt>
                <c:pt idx="8">
                  <c:v>3839</c:v>
                </c:pt>
                <c:pt idx="9">
                  <c:v>3593</c:v>
                </c:pt>
                <c:pt idx="10">
                  <c:v>3725</c:v>
                </c:pt>
                <c:pt idx="11">
                  <c:v>3232</c:v>
                </c:pt>
                <c:pt idx="12">
                  <c:v>2500</c:v>
                </c:pt>
              </c:numCache>
            </c:numRef>
          </c:val>
        </c:ser>
        <c:gapWidth val="100"/>
        <c:overlap val="-24"/>
        <c:axId val="120916608"/>
        <c:axId val="120951168"/>
      </c:barChart>
      <c:catAx>
        <c:axId val="1209166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20951168"/>
        <c:crosses val="autoZero"/>
        <c:auto val="1"/>
        <c:lblAlgn val="ctr"/>
        <c:lblOffset val="100"/>
      </c:catAx>
      <c:valAx>
        <c:axId val="12095116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20916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2CDFC-9A4A-4C2B-ADB1-605499CC2E15}" type="datetimeFigureOut">
              <a:rPr lang="hu-HU" smtClean="0"/>
              <a:pPr/>
              <a:t>2017.03.20.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7719D-EABF-43E7-B6D5-B22331169179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7AB25-2B40-414D-9672-35DF0B87C29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munkalap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szociologia@fszek.hu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64296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Egy a három funkcióból. A Fővárosi Szabó Ervin Könyvtár szakkönyvtári tevékenysége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648072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tx1"/>
                </a:solidFill>
              </a:rPr>
              <a:t>Dippold Péter</a:t>
            </a:r>
          </a:p>
          <a:p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pic>
        <p:nvPicPr>
          <p:cNvPr id="14337" name="Picture 1" descr="C:\Users\dippoldp\AppData\Local\Microsoft\Windows\Temporary Internet Files\Content.Outlook\JQ6N8QZZ\seregszemle_2017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284984"/>
            <a:ext cx="2682245" cy="966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Gyűjtőköri szabályzat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dirty="0" smtClean="0"/>
          </a:p>
          <a:p>
            <a:r>
              <a:rPr lang="hu-HU" dirty="0" smtClean="0"/>
              <a:t>„A Fővárosi Szabó Ervin Könyvtár köz- és szakkönyvtári feladatait egységes szervezetben végzi. Közkönyvtári feladatait 49 tagkönyvtárból álló hálózata, szakkönyvtári feladatait a Központi Könyvtár, illetve annak Szociológiai Gyűjteménye révén látja el.”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Gyűjtőköri szabályzat a Szociológiai Gyűjteményre vonatkozóan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hu-HU" i="1" dirty="0" smtClean="0"/>
          </a:p>
          <a:p>
            <a:r>
              <a:rPr lang="hu-HU" i="1" dirty="0" smtClean="0"/>
              <a:t>A teljes körű gyűjtés elve</a:t>
            </a:r>
            <a:r>
              <a:rPr lang="hu-HU" dirty="0" smtClean="0"/>
              <a:t>. A magyar szak-irodalom gyűjtésében a könyvtár érdemi teljességre törekszik. </a:t>
            </a:r>
          </a:p>
          <a:p>
            <a:r>
              <a:rPr lang="hu-HU" i="1" dirty="0" err="1" smtClean="0"/>
              <a:t>Hungarika</a:t>
            </a:r>
            <a:r>
              <a:rPr lang="hu-HU" i="1" dirty="0" smtClean="0"/>
              <a:t> szempont</a:t>
            </a:r>
            <a:r>
              <a:rPr lang="hu-HU" dirty="0" smtClean="0"/>
              <a:t>. A könyvtár kiemelten kezeli a </a:t>
            </a:r>
            <a:r>
              <a:rPr lang="hu-HU" dirty="0" err="1" smtClean="0"/>
              <a:t>hungarika</a:t>
            </a:r>
            <a:r>
              <a:rPr lang="hu-HU" dirty="0" smtClean="0"/>
              <a:t> szociológiai  irodalmat, melyben a beszerzési lehetőségeket is figyelembe véve, ésszerű, érdemi teljességre törekszik. 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Megőrzés – összehasonlítás más európai nagykönyvtárakkal</a:t>
            </a:r>
            <a:endParaRPr lang="hu-HU" dirty="0"/>
          </a:p>
        </p:txBody>
      </p:sp>
      <p:graphicFrame>
        <p:nvGraphicFramePr>
          <p:cNvPr id="6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Harmadik funkció: egyetemisták inváziója</a:t>
            </a:r>
            <a:endParaRPr lang="hu-HU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026" name="Tartalom helye 3"/>
          <p:cNvGraphicFramePr>
            <a:graphicFrameLocks noGrp="1"/>
          </p:cNvGraphicFramePr>
          <p:nvPr>
            <p:ph idx="1"/>
          </p:nvPr>
        </p:nvGraphicFramePr>
        <p:xfrm>
          <a:off x="917575" y="1633538"/>
          <a:ext cx="7307263" cy="4459287"/>
        </p:xfrm>
        <a:graphic>
          <a:graphicData uri="http://schemas.openxmlformats.org/presentationml/2006/ole">
            <p:oleObj spid="_x0000_s1026" name="Worksheet" r:id="rId3" imgW="8458200" imgH="5162640" progId="Excel.Sheet.8">
              <p:embed/>
            </p:oleObj>
          </a:graphicData>
        </a:graphic>
      </p:graphicFrame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Az egyetemi könyvtári funkció</a:t>
            </a:r>
            <a:endParaRPr lang="hu-H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A hallgatók két alaptípusa: 1.) csak tanul 2.) intenzíven használja a könyvtárat</a:t>
            </a:r>
          </a:p>
          <a:p>
            <a:r>
              <a:rPr lang="hu-HU" dirty="0" smtClean="0"/>
              <a:t>Csoportos tanulásra alkalmas tanulótér kialakítása</a:t>
            </a:r>
          </a:p>
          <a:p>
            <a:r>
              <a:rPr lang="hu-HU" dirty="0" smtClean="0"/>
              <a:t>Egyetemi szakirodalom, adatbázisok  beszerzése, kölcsönzése</a:t>
            </a:r>
          </a:p>
          <a:p>
            <a:r>
              <a:rPr lang="hu-HU" dirty="0" smtClean="0"/>
              <a:t>Tanulási helyszín, közösségi térként funkcionáló környezet biztosítása</a:t>
            </a:r>
          </a:p>
          <a:p>
            <a:pPr>
              <a:buNone/>
            </a:pPr>
            <a:r>
              <a:rPr lang="hu-HU" b="1" dirty="0" smtClean="0"/>
              <a:t>Az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egyetemi könyvtári </a:t>
            </a:r>
            <a:r>
              <a:rPr lang="hu-HU" b="1" dirty="0" smtClean="0"/>
              <a:t>funkciók teljesítése a </a:t>
            </a:r>
            <a:r>
              <a:rPr lang="hu-HU" b="1" dirty="0" smtClean="0">
                <a:solidFill>
                  <a:srgbClr val="FF0000"/>
                </a:solidFill>
              </a:rPr>
              <a:t>köz</a:t>
            </a:r>
            <a:r>
              <a:rPr lang="hu-HU" b="1" dirty="0" smtClean="0"/>
              <a:t>- és </a:t>
            </a:r>
            <a:r>
              <a:rPr lang="hu-HU" b="1" dirty="0" smtClean="0">
                <a:solidFill>
                  <a:srgbClr val="92D050"/>
                </a:solidFill>
              </a:rPr>
              <a:t>szakkönyvtári</a:t>
            </a:r>
            <a:r>
              <a:rPr lang="hu-HU" b="1" dirty="0" smtClean="0"/>
              <a:t>  feladatok része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600" dirty="0" smtClean="0"/>
              <a:t>A Szociológiai Gyűjtemény jelenlegi helyzete – a 30/2014-es rendelet hatása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Erőteljesebb figyelem a szakkönyvtári feladatokra</a:t>
            </a:r>
          </a:p>
          <a:p>
            <a:r>
              <a:rPr lang="hu-HU" dirty="0" smtClean="0"/>
              <a:t>Kapcsolatfelvétel a </a:t>
            </a:r>
            <a:r>
              <a:rPr lang="hu-HU" dirty="0" err="1" smtClean="0"/>
              <a:t>MATARKA-val</a:t>
            </a:r>
            <a:r>
              <a:rPr lang="hu-HU" dirty="0" smtClean="0"/>
              <a:t> – a </a:t>
            </a:r>
            <a:r>
              <a:rPr lang="hu-HU" dirty="0" err="1" smtClean="0"/>
              <a:t>FSZEK</a:t>
            </a:r>
            <a:r>
              <a:rPr lang="hu-HU" dirty="0" smtClean="0"/>
              <a:t> 12 folyóirat feldolgozását vállalta</a:t>
            </a:r>
          </a:p>
          <a:p>
            <a:r>
              <a:rPr lang="hu-HU" dirty="0" smtClean="0"/>
              <a:t>Törekvés a nyomtatásban megjelent dokumentumok elektronikus változata elérhetőségének biztosítására </a:t>
            </a:r>
            <a:r>
              <a:rPr lang="hu-HU" i="1" dirty="0" smtClean="0"/>
              <a:t>– </a:t>
            </a:r>
            <a:r>
              <a:rPr lang="hu-HU" dirty="0" smtClean="0"/>
              <a:t>a párhuzamos megjelenések miatt ez egyre nehezebb feladat</a:t>
            </a:r>
          </a:p>
          <a:p>
            <a:r>
              <a:rPr lang="hu-HU" dirty="0" smtClean="0"/>
              <a:t>Rengeteg további megoldandó feladat (tervszerű digitalizálás, nemzetközi adatbázis építés stb.)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Szociológiai Gyűjtemény jelenlegi helyzete – bibliográfiai feldolgozás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Jelenleg 194.000 rekord a könyvtár online katalógusában, ahol lehet, linkkel a nyílt hozzáférésű elektronikus dokumentumokhoz</a:t>
            </a:r>
          </a:p>
          <a:p>
            <a:r>
              <a:rPr lang="hu-HU" dirty="0" smtClean="0"/>
              <a:t>A bibliográfia </a:t>
            </a:r>
            <a:r>
              <a:rPr lang="hu-HU" dirty="0" err="1" smtClean="0"/>
              <a:t>feldolgozottsági</a:t>
            </a:r>
            <a:r>
              <a:rPr lang="hu-HU" dirty="0" smtClean="0"/>
              <a:t> szintje egyenetlen, jelenleg 32.500 rekord nincs tárgyszavazva</a:t>
            </a:r>
          </a:p>
          <a:p>
            <a:r>
              <a:rPr lang="hu-HU" dirty="0" smtClean="0"/>
              <a:t>A feldolgozás szempontjából nehézséget okoz a szociológia tematikájának kiterjedése</a:t>
            </a:r>
            <a:endParaRPr lang="hu-HU" dirty="0" smtClean="0"/>
          </a:p>
          <a:p>
            <a:r>
              <a:rPr lang="hu-HU" dirty="0" smtClean="0"/>
              <a:t>Részlegesen </a:t>
            </a:r>
            <a:r>
              <a:rPr lang="hu-HU" dirty="0" smtClean="0"/>
              <a:t>betöltésre került a </a:t>
            </a:r>
            <a:r>
              <a:rPr lang="hu-HU" dirty="0" err="1" smtClean="0"/>
              <a:t>MOKKA-ba</a:t>
            </a:r>
            <a:r>
              <a:rPr lang="hu-HU" dirty="0" smtClean="0"/>
              <a:t>, az analitikus tételek feltöltése késik</a:t>
            </a:r>
          </a:p>
          <a:p>
            <a:r>
              <a:rPr lang="hu-HU" dirty="0" smtClean="0"/>
              <a:t>A bibliográfia szegmentált keresőfelülete nem készült el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Szociológiai Gyűjtemény jelenlegi helyzete – adatbázisok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 legfontosabb külföldi </a:t>
            </a:r>
            <a:r>
              <a:rPr lang="hu-HU" b="1" dirty="0" smtClean="0"/>
              <a:t>szociológiai és társadalomtudományi</a:t>
            </a:r>
            <a:r>
              <a:rPr lang="hu-HU" dirty="0" smtClean="0"/>
              <a:t> adatbázisok, online könyvcsomagok megrendelését a használók igényeihez igazítjuk </a:t>
            </a:r>
            <a:r>
              <a:rPr lang="hu-HU" dirty="0" smtClean="0"/>
              <a:t>(</a:t>
            </a:r>
            <a:r>
              <a:rPr lang="hu-HU" dirty="0" smtClean="0"/>
              <a:t>15</a:t>
            </a:r>
            <a:r>
              <a:rPr lang="hu-HU" dirty="0" smtClean="0"/>
              <a:t> </a:t>
            </a:r>
            <a:r>
              <a:rPr lang="hu-HU" dirty="0" smtClean="0"/>
              <a:t>külföldi adatbázis)</a:t>
            </a:r>
          </a:p>
          <a:p>
            <a:r>
              <a:rPr lang="hu-HU" dirty="0" smtClean="0"/>
              <a:t>Két forrás: </a:t>
            </a:r>
            <a:r>
              <a:rPr lang="hu-HU" dirty="0" err="1" smtClean="0"/>
              <a:t>EISZ</a:t>
            </a:r>
            <a:r>
              <a:rPr lang="hu-HU" dirty="0" smtClean="0"/>
              <a:t> és direkt megrendelés a kiadóktól</a:t>
            </a:r>
          </a:p>
          <a:p>
            <a:r>
              <a:rPr lang="hu-HU" dirty="0" smtClean="0"/>
              <a:t>Továbbra is megrendeljük az </a:t>
            </a:r>
            <a:r>
              <a:rPr lang="hu-HU" dirty="0" err="1" smtClean="0"/>
              <a:t>EBSCO</a:t>
            </a:r>
            <a:r>
              <a:rPr lang="hu-HU" dirty="0" smtClean="0"/>
              <a:t> </a:t>
            </a:r>
            <a:r>
              <a:rPr lang="hu-HU" dirty="0" err="1" smtClean="0"/>
              <a:t>EDS-t</a:t>
            </a:r>
            <a:r>
              <a:rPr lang="hu-HU" dirty="0" smtClean="0"/>
              <a:t>, nagy népszerűségnek örvend, a szociológiai bibliográfia is kereshető vele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611560" y="1628800"/>
          <a:ext cx="770485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600" dirty="0" smtClean="0"/>
              <a:t>A Szociológiai Gyűjtemény jelenlegi </a:t>
            </a:r>
            <a:r>
              <a:rPr lang="hu-HU" sz="3600" dirty="0" smtClean="0"/>
              <a:t>helyzete – honlap, online szolgáltatások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Naprakész információk a honlapon</a:t>
            </a:r>
          </a:p>
          <a:p>
            <a:r>
              <a:rPr lang="hu-HU" dirty="0" smtClean="0"/>
              <a:t>Interaktív </a:t>
            </a:r>
            <a:r>
              <a:rPr lang="hu-HU" dirty="0" smtClean="0"/>
              <a:t>tájékoztató </a:t>
            </a:r>
            <a:r>
              <a:rPr lang="hu-HU" dirty="0" smtClean="0"/>
              <a:t>szolgáltatások, </a:t>
            </a:r>
            <a:r>
              <a:rPr lang="hu-HU" dirty="0" smtClean="0"/>
              <a:t>a távoli elérés és az információ-megosztás </a:t>
            </a:r>
            <a:r>
              <a:rPr lang="hu-HU" dirty="0" smtClean="0"/>
              <a:t>preferálása</a:t>
            </a:r>
          </a:p>
          <a:p>
            <a:r>
              <a:rPr lang="hu-HU" dirty="0" err="1" smtClean="0"/>
              <a:t>Szocio-Poszt</a:t>
            </a:r>
            <a:r>
              <a:rPr lang="hu-HU" dirty="0" smtClean="0"/>
              <a:t> hírlevél</a:t>
            </a:r>
          </a:p>
          <a:p>
            <a:r>
              <a:rPr lang="hu-HU" dirty="0" smtClean="0"/>
              <a:t>Aktív </a:t>
            </a:r>
            <a:r>
              <a:rPr lang="hu-HU" dirty="0" err="1" smtClean="0"/>
              <a:t>Facebook</a:t>
            </a:r>
            <a:r>
              <a:rPr lang="hu-HU" dirty="0" smtClean="0"/>
              <a:t> tevékenység</a:t>
            </a:r>
          </a:p>
          <a:p>
            <a:r>
              <a:rPr lang="hu-HU" dirty="0" smtClean="0"/>
              <a:t>Életrajzi rovat</a:t>
            </a:r>
          </a:p>
          <a:p>
            <a:r>
              <a:rPr lang="hu-HU" dirty="0" smtClean="0"/>
              <a:t>Életrajzi bibliográfiák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Központi Könyvtár </a:t>
            </a:r>
            <a:r>
              <a:rPr lang="hu-HU" dirty="0" smtClean="0">
                <a:solidFill>
                  <a:srgbClr val="FF0000"/>
                </a:solidFill>
              </a:rPr>
              <a:t>há</a:t>
            </a:r>
            <a:r>
              <a:rPr lang="hu-HU" dirty="0" smtClean="0">
                <a:solidFill>
                  <a:srgbClr val="00B050"/>
                </a:solidFill>
              </a:rPr>
              <a:t>rm</a:t>
            </a:r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as</a:t>
            </a:r>
            <a:r>
              <a:rPr lang="hu-HU" dirty="0" smtClean="0"/>
              <a:t> funkciója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</a:rPr>
              <a:t>Közkönyvtárként feladatait a 1997. </a:t>
            </a:r>
            <a:r>
              <a:rPr lang="hu-HU" dirty="0" err="1" smtClean="0">
                <a:solidFill>
                  <a:srgbClr val="FF0000"/>
                </a:solidFill>
              </a:rPr>
              <a:t>CXL</a:t>
            </a:r>
            <a:r>
              <a:rPr lang="hu-HU" dirty="0" smtClean="0">
                <a:solidFill>
                  <a:srgbClr val="FF0000"/>
                </a:solidFill>
              </a:rPr>
              <a:t>. törvény határozza meg</a:t>
            </a:r>
          </a:p>
          <a:p>
            <a:r>
              <a:rPr lang="hu-HU" dirty="0" smtClean="0">
                <a:solidFill>
                  <a:srgbClr val="00B050"/>
                </a:solidFill>
              </a:rPr>
              <a:t>Országos szakkönyvtár –  feladatait a 30/2014. EMMI rendelet rögzíti</a:t>
            </a:r>
          </a:p>
          <a:p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Egyetemi </a:t>
            </a:r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könyvtári funkció </a:t>
            </a:r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– feladatait nem rögzíti jogszabály, de a fokozott használat miatt a </a:t>
            </a:r>
            <a:r>
              <a:rPr lang="hu-HU" dirty="0" err="1" smtClean="0">
                <a:solidFill>
                  <a:schemeClr val="accent6">
                    <a:lumMod val="75000"/>
                  </a:schemeClr>
                </a:solidFill>
              </a:rPr>
              <a:t>FSZEK</a:t>
            </a:r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 több alapdokumentuma igen (stratégiai terv, gyűjtőköri szabályzat stb.)</a:t>
            </a:r>
          </a:p>
          <a:p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8496944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Szociológiai Gyűjtemény jelenlegi helyzete – fizikai használat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Az új épületbe költözés (2000) új helyzetet teremtett – három olvasóterem</a:t>
            </a:r>
          </a:p>
          <a:p>
            <a:r>
              <a:rPr lang="hu-HU" dirty="0" smtClean="0"/>
              <a:t>Az olvasói telítettség folyamatosan nő</a:t>
            </a:r>
          </a:p>
          <a:p>
            <a:r>
              <a:rPr lang="hu-HU" dirty="0" smtClean="0"/>
              <a:t>A dokumentumforgalom és a </a:t>
            </a:r>
            <a:r>
              <a:rPr lang="hu-HU" dirty="0" smtClean="0"/>
              <a:t>helyben feltett </a:t>
            </a:r>
            <a:r>
              <a:rPr lang="hu-HU" dirty="0" err="1" smtClean="0"/>
              <a:t>referensz</a:t>
            </a:r>
            <a:r>
              <a:rPr lang="hu-HU" dirty="0" smtClean="0"/>
              <a:t> </a:t>
            </a:r>
            <a:r>
              <a:rPr lang="hu-HU" dirty="0" smtClean="0"/>
              <a:t>kérdések száma csökken</a:t>
            </a:r>
          </a:p>
          <a:p>
            <a:r>
              <a:rPr lang="hu-HU" dirty="0" smtClean="0"/>
              <a:t>„</a:t>
            </a:r>
            <a:r>
              <a:rPr lang="hu-HU" dirty="0" err="1" smtClean="0"/>
              <a:t>Távreferensz</a:t>
            </a:r>
            <a:r>
              <a:rPr lang="hu-HU" dirty="0" smtClean="0"/>
              <a:t>” - az e-mailben elküldött megválaszolt kérdések és teljes szövegű dokumentumok küldése rendszeres és folyamatosan nő (</a:t>
            </a:r>
            <a:r>
              <a:rPr lang="hu-HU" dirty="0" err="1" smtClean="0">
                <a:hlinkClick r:id="rId2"/>
              </a:rPr>
              <a:t>szociologia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fszek.hu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Forgalmi adatok a Szociológiai Gyűjtemény </a:t>
            </a:r>
            <a:r>
              <a:rPr lang="hu-HU" dirty="0" smtClean="0"/>
              <a:t>olvasótermében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92D050"/>
                </a:solidFill>
              </a:rPr>
              <a:t>Kölcsönzési adatok a Központi Könyvtárban</a:t>
            </a:r>
            <a:endParaRPr lang="hu-HU" dirty="0">
              <a:solidFill>
                <a:srgbClr val="92D050"/>
              </a:solidFill>
            </a:endParaRP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39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4107904"/>
                <a:gridCol w="1378496"/>
              </a:tblGrid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baseline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BABBIE</a:t>
                      </a:r>
                      <a:r>
                        <a:rPr lang="hu-HU" sz="1200" b="1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hu-HU" sz="1200" b="1" baseline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EARL</a:t>
                      </a:r>
                      <a:r>
                        <a:rPr lang="hu-HU" sz="1200" b="1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R.</a:t>
                      </a:r>
                      <a:endParaRPr lang="hu-HU" sz="1200" b="1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 TÁRSADALOMTUDOMÁNYI KUTATÁS GYAKORLATA</a:t>
                      </a:r>
                      <a:endParaRPr lang="hu-HU" sz="1200" b="1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 baseline="0" dirty="0">
                          <a:latin typeface="Calibri"/>
                          <a:ea typeface="Times New Roman"/>
                          <a:cs typeface="Times New Roman"/>
                        </a:rPr>
                        <a:t>864</a:t>
                      </a:r>
                      <a:endParaRPr lang="hu-HU" sz="1100" b="1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endParaRPr lang="hu-H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PSZICHOLÓGIA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 dirty="0">
                          <a:latin typeface="Calibri"/>
                          <a:ea typeface="Times New Roman"/>
                          <a:cs typeface="Times New Roman"/>
                        </a:rPr>
                        <a:t>629</a:t>
                      </a:r>
                      <a:endParaRPr lang="hu-H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ANDORKA RUDOLF</a:t>
                      </a:r>
                      <a:endParaRPr lang="hu-H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BEVEZETÉS A SZOCIOLÓGIÁBA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>
                          <a:latin typeface="Calibri"/>
                          <a:ea typeface="Times New Roman"/>
                          <a:cs typeface="Times New Roman"/>
                        </a:rPr>
                        <a:t>627</a:t>
                      </a:r>
                      <a:endParaRPr lang="hu-H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endParaRPr lang="hu-H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ÁLTALÁNOS PSZICHOLÓGIA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>
                          <a:latin typeface="Calibri"/>
                          <a:ea typeface="Times New Roman"/>
                          <a:cs typeface="Times New Roman"/>
                        </a:rPr>
                        <a:t>610</a:t>
                      </a:r>
                      <a:endParaRPr lang="hu-H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CSÍKSZENTMIHÁLYI MIHÁLY</a:t>
                      </a:r>
                      <a:endParaRPr lang="hu-H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FLOW : AZ ÁRAMLAT : A TÖKÉLETES ÉLMÉNY PSZICHOLÓGIÁJA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 dirty="0">
                          <a:latin typeface="Calibri"/>
                          <a:ea typeface="Times New Roman"/>
                          <a:cs typeface="Times New Roman"/>
                        </a:rPr>
                        <a:t>574</a:t>
                      </a:r>
                      <a:endParaRPr lang="hu-H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MÉREI FERENC</a:t>
                      </a:r>
                      <a:endParaRPr lang="hu-H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GYERMEKLÉLEKTAN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>
                          <a:latin typeface="Calibri"/>
                          <a:ea typeface="Times New Roman"/>
                          <a:cs typeface="Times New Roman"/>
                        </a:rPr>
                        <a:t>571</a:t>
                      </a:r>
                      <a:endParaRPr lang="hu-H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COLE, MICHAEL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FEJLŐDÉSLÉLEKTAN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>
                          <a:latin typeface="Calibri"/>
                          <a:ea typeface="Times New Roman"/>
                          <a:cs typeface="Times New Roman"/>
                        </a:rPr>
                        <a:t>559</a:t>
                      </a:r>
                      <a:endParaRPr lang="hu-H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SMITH, ELIOT R.</a:t>
                      </a:r>
                      <a:endParaRPr lang="hu-H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SZOCIÁLPSZICHOLÓGIA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>
                          <a:latin typeface="Calibri"/>
                          <a:ea typeface="Times New Roman"/>
                          <a:cs typeface="Times New Roman"/>
                        </a:rPr>
                        <a:t>542</a:t>
                      </a:r>
                      <a:endParaRPr lang="hu-H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endParaRPr lang="hu-H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EURÓPA EZER ÉVE: A KÖZÉPKOR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>
                          <a:latin typeface="Calibri"/>
                          <a:ea typeface="Times New Roman"/>
                          <a:cs typeface="Times New Roman"/>
                        </a:rPr>
                        <a:t>531</a:t>
                      </a:r>
                      <a:endParaRPr lang="hu-H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BERNE</a:t>
                      </a: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, ERIC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EMBERI JÁTSZMÁK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>
                          <a:latin typeface="Calibri"/>
                          <a:ea typeface="Times New Roman"/>
                          <a:cs typeface="Times New Roman"/>
                        </a:rPr>
                        <a:t>523</a:t>
                      </a:r>
                      <a:endParaRPr lang="hu-H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ECO, UMBERTO</a:t>
                      </a:r>
                      <a:endParaRPr lang="hu-H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HOGYAN ÍRJUNK SZAKDOLGOZATOT?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>
                          <a:latin typeface="Calibri"/>
                          <a:ea typeface="Times New Roman"/>
                          <a:cs typeface="Times New Roman"/>
                        </a:rPr>
                        <a:t>523</a:t>
                      </a:r>
                      <a:endParaRPr lang="hu-H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DOSTOEVSKIJ</a:t>
                      </a: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hu-HU" sz="12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FËDOR</a:t>
                      </a: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u-HU" sz="12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MIHAJLOVIC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u-HU" sz="12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KARAMAZOV</a:t>
                      </a: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TESTVÉREK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>
                          <a:latin typeface="Calibri"/>
                          <a:ea typeface="Times New Roman"/>
                          <a:cs typeface="Times New Roman"/>
                        </a:rPr>
                        <a:t>491</a:t>
                      </a:r>
                      <a:endParaRPr lang="hu-H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ARONSON</a:t>
                      </a: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, ELLIOT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 TÁRSAS LÉNY</a:t>
                      </a:r>
                      <a:endParaRPr lang="hu-H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000" b="1" dirty="0">
                          <a:latin typeface="Calibri"/>
                          <a:ea typeface="Times New Roman"/>
                          <a:cs typeface="Times New Roman"/>
                        </a:rPr>
                        <a:t>491</a:t>
                      </a:r>
                      <a:endParaRPr lang="hu-H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</a:rPr>
              <a:t>A hálózati könyvtárak kölcsönzései</a:t>
            </a:r>
            <a:endParaRPr lang="hu-HU" dirty="0">
              <a:solidFill>
                <a:srgbClr val="FF0000"/>
              </a:solidFill>
            </a:endParaRP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</p:nvPr>
        </p:nvGraphicFramePr>
        <p:xfrm>
          <a:off x="457200" y="1412777"/>
          <a:ext cx="8147247" cy="489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749"/>
                <a:gridCol w="2715749"/>
                <a:gridCol w="2715749"/>
              </a:tblGrid>
              <a:tr h="44596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Awdry</a:t>
                      </a:r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hu-HU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Wilbert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Thomas, a gőzmozdony : válogatott mesék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3047</a:t>
                      </a:r>
                    </a:p>
                  </a:txBody>
                  <a:tcPr marL="9525" marR="9525" marT="9525" marB="0" anchor="b"/>
                </a:tc>
              </a:tr>
              <a:tr h="417566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Maros Edit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Hűvösvölgyi suli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1751</a:t>
                      </a:r>
                    </a:p>
                  </a:txBody>
                  <a:tcPr marL="9525" marR="9525" marT="9525" marB="0" anchor="b"/>
                </a:tc>
              </a:tr>
              <a:tr h="417566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Molnár Ferenc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Pál utcai fiúk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1610</a:t>
                      </a:r>
                    </a:p>
                  </a:txBody>
                  <a:tcPr marL="9525" marR="9525" marT="9525" marB="0" anchor="b"/>
                </a:tc>
              </a:tr>
              <a:tr h="417566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Mikszáth Kálmán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Szent Péter esernyője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1259</a:t>
                      </a:r>
                    </a:p>
                  </a:txBody>
                  <a:tcPr marL="9525" marR="9525" marT="9525" marB="0" anchor="b"/>
                </a:tc>
              </a:tr>
              <a:tr h="417566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Berg Judit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Rumini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1183</a:t>
                      </a:r>
                    </a:p>
                  </a:txBody>
                  <a:tcPr marL="9525" marR="9525" marT="9525" marB="0" anchor="b"/>
                </a:tc>
              </a:tr>
              <a:tr h="417566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Rowling, Joanne Kathleen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Harry Potter és a bölcsek köve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1152</a:t>
                      </a:r>
                    </a:p>
                  </a:txBody>
                  <a:tcPr marL="9525" marR="9525" marT="9525" marB="0" anchor="b"/>
                </a:tc>
              </a:tr>
              <a:tr h="417566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Gárdonyi Géza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Egri csillagok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1052</a:t>
                      </a:r>
                    </a:p>
                  </a:txBody>
                  <a:tcPr marL="9525" marR="9525" marT="9525" marB="0" anchor="b"/>
                </a:tc>
              </a:tr>
              <a:tr h="664082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Frei Tamás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Agrárbárók : Magyarország az oroszok csapdájában : [André-sztori IV.]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989</a:t>
                      </a:r>
                    </a:p>
                  </a:txBody>
                  <a:tcPr marL="9525" marR="9525" marT="9525" marB="0" anchor="b"/>
                </a:tc>
              </a:tr>
              <a:tr h="44596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Kinney, Jeff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Egy ropi naplója : Greg Heffley feljegyzései : [képSregény]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920</a:t>
                      </a:r>
                    </a:p>
                  </a:txBody>
                  <a:tcPr marL="9525" marR="9525" marT="9525" marB="0" anchor="b"/>
                </a:tc>
              </a:tr>
              <a:tr h="417566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Kästner, Erich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Emil és a detektívek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913</a:t>
                      </a:r>
                    </a:p>
                  </a:txBody>
                  <a:tcPr marL="9525" marR="9525" marT="9525" marB="0" anchor="b"/>
                </a:tc>
              </a:tr>
              <a:tr h="417566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Dragomán György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Máglya : regény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881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Szociológiai Gyűjtemény jelenlegi helyzete - digitalizálás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Három irány: szociológiatörténeti és kurrens anyagok digitalizálása, valamint állományvédelmi célú digitalizálás</a:t>
            </a:r>
          </a:p>
          <a:p>
            <a:r>
              <a:rPr lang="hu-HU" dirty="0" smtClean="0"/>
              <a:t>Fejlesztés alatt van a könyvtár Digitális Archívum kezelője, jelenleg nem funkcionál</a:t>
            </a:r>
          </a:p>
          <a:p>
            <a:r>
              <a:rPr lang="hu-HU" dirty="0" smtClean="0"/>
              <a:t>A digitalizált, jogtiszta dokumentumok a honlapon és a katalógusban egyaránt hozzáférhetők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jövő lehetséges irányai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Az országos szakkönyvtári funkció kiteljesítése (a 30/2014 rendelet értelmében</a:t>
            </a:r>
            <a:r>
              <a:rPr lang="hu-HU" dirty="0" smtClean="0"/>
              <a:t>)</a:t>
            </a:r>
          </a:p>
          <a:p>
            <a:r>
              <a:rPr lang="hu-HU" dirty="0" smtClean="0"/>
              <a:t>Új, aktuális információk folyamatos közzététele a weblapon és a közösségi </a:t>
            </a:r>
            <a:r>
              <a:rPr lang="hu-HU" dirty="0" smtClean="0"/>
              <a:t>médiában</a:t>
            </a:r>
            <a:endParaRPr lang="hu-HU" dirty="0" smtClean="0"/>
          </a:p>
          <a:p>
            <a:r>
              <a:rPr lang="hu-HU" dirty="0" smtClean="0"/>
              <a:t>Szak</a:t>
            </a:r>
            <a:r>
              <a:rPr lang="hu-HU" dirty="0" smtClean="0"/>
              <a:t>gyűjteményként fokozottabb részvétel a </a:t>
            </a:r>
            <a:r>
              <a:rPr lang="hu-HU" dirty="0" smtClean="0"/>
              <a:t>szociológia </a:t>
            </a:r>
            <a:r>
              <a:rPr lang="hu-HU" dirty="0" smtClean="0"/>
              <a:t>tudományos eredményeinek népszerűsítésében</a:t>
            </a:r>
            <a:endParaRPr lang="hu-HU" dirty="0" smtClean="0"/>
          </a:p>
          <a:p>
            <a:r>
              <a:rPr lang="hu-HU" dirty="0" smtClean="0"/>
              <a:t>Szorosabb kapcsolat a felsőoktatással (személyre szabott szolgáltatások oktatók és hallgatók </a:t>
            </a:r>
            <a:r>
              <a:rPr lang="hu-HU" dirty="0" smtClean="0"/>
              <a:t>számára pl. használó képzések)</a:t>
            </a:r>
          </a:p>
          <a:p>
            <a:pPr algn="ctr">
              <a:buNone/>
            </a:pPr>
            <a:r>
              <a:rPr lang="hu-HU" b="1" dirty="0" smtClean="0"/>
              <a:t>Valamennyi </a:t>
            </a:r>
            <a:r>
              <a:rPr lang="hu-HU" b="1" dirty="0" smtClean="0"/>
              <a:t>irányhoz feltételek kapcsolódnak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hu-HU" sz="8000" dirty="0" smtClean="0"/>
          </a:p>
          <a:p>
            <a:pPr algn="ctr">
              <a:buNone/>
            </a:pPr>
            <a:r>
              <a:rPr lang="hu-HU" sz="8000" dirty="0" smtClean="0"/>
              <a:t>Köszönet a figyelemért!</a:t>
            </a:r>
          </a:p>
          <a:p>
            <a:pPr algn="ctr">
              <a:buNone/>
            </a:pPr>
            <a:endParaRPr lang="hu-HU" sz="800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31840" y="6165304"/>
            <a:ext cx="2895600" cy="365125"/>
          </a:xfrm>
        </p:spPr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pic>
        <p:nvPicPr>
          <p:cNvPr id="6" name="Picture 1" descr="C:\Users\dippoldp\AppData\Local\Microsoft\Windows\Temporary Internet Files\Content.Outlook\JQ6N8QZZ\seregszemle_2017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32656"/>
            <a:ext cx="2682245" cy="966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gyökerek: Szabó Ervin elképzelései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1904-ben </a:t>
            </a:r>
            <a:r>
              <a:rPr lang="hu-HU" dirty="0"/>
              <a:t>egy </a:t>
            </a:r>
            <a:r>
              <a:rPr lang="hu-HU" dirty="0" smtClean="0"/>
              <a:t>hivatali </a:t>
            </a:r>
            <a:r>
              <a:rPr lang="hu-HU" dirty="0"/>
              <a:t>célokat szolgáló </a:t>
            </a:r>
            <a:r>
              <a:rPr lang="hu-HU" dirty="0" err="1" smtClean="0"/>
              <a:t>közigaz-gatási</a:t>
            </a:r>
            <a:r>
              <a:rPr lang="hu-HU" dirty="0" smtClean="0"/>
              <a:t> gyűjtemény </a:t>
            </a:r>
            <a:r>
              <a:rPr lang="hu-HU" dirty="0"/>
              <a:t>helyett nemzetközi színvonalú, </a:t>
            </a:r>
            <a:r>
              <a:rPr lang="hu-HU" dirty="0" smtClean="0"/>
              <a:t>társadalomtudományi </a:t>
            </a:r>
            <a:r>
              <a:rPr lang="hu-HU" dirty="0"/>
              <a:t>alapkönyvtár létrehozását tűzte </a:t>
            </a:r>
            <a:r>
              <a:rPr lang="hu-HU" dirty="0" smtClean="0"/>
              <a:t>ki </a:t>
            </a:r>
            <a:r>
              <a:rPr lang="hu-HU" dirty="0"/>
              <a:t>célul</a:t>
            </a:r>
            <a:r>
              <a:rPr lang="hu-HU" dirty="0" smtClean="0"/>
              <a:t>.</a:t>
            </a:r>
          </a:p>
          <a:p>
            <a:r>
              <a:rPr lang="hu-HU" dirty="0" smtClean="0"/>
              <a:t>1907-től új koncepció: </a:t>
            </a:r>
          </a:p>
          <a:p>
            <a:pPr lvl="1"/>
            <a:r>
              <a:rPr lang="hu-HU" b="1" dirty="0" smtClean="0">
                <a:solidFill>
                  <a:srgbClr val="00B050"/>
                </a:solidFill>
              </a:rPr>
              <a:t>Városigazgatási szakkönyvtár</a:t>
            </a:r>
          </a:p>
          <a:p>
            <a:pPr lvl="1"/>
            <a:r>
              <a:rPr lang="hu-HU" b="1" dirty="0" smtClean="0">
                <a:solidFill>
                  <a:srgbClr val="FF0000"/>
                </a:solidFill>
              </a:rPr>
              <a:t>Aktív információszolgáltatást nyújtó </a:t>
            </a:r>
            <a:r>
              <a:rPr lang="hu-HU" b="1" dirty="0" err="1" smtClean="0">
                <a:solidFill>
                  <a:srgbClr val="FF0000"/>
                </a:solidFill>
              </a:rPr>
              <a:t>public</a:t>
            </a:r>
            <a:r>
              <a:rPr lang="hu-HU" b="1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library</a:t>
            </a:r>
            <a:endParaRPr lang="hu-HU" b="1" dirty="0" smtClean="0">
              <a:solidFill>
                <a:srgbClr val="FF0000"/>
              </a:solidFill>
            </a:endParaRPr>
          </a:p>
          <a:p>
            <a:pPr lvl="1"/>
            <a:r>
              <a:rPr lang="hu-HU" b="1" dirty="0" smtClean="0">
                <a:solidFill>
                  <a:srgbClr val="00B050"/>
                </a:solidFill>
              </a:rPr>
              <a:t>A városi életet a legszélesebben értelmező társadalomtudományi gyűjtemény (szociológiai alapok)</a:t>
            </a:r>
            <a:endParaRPr lang="hu-HU" b="1" dirty="0">
              <a:solidFill>
                <a:srgbClr val="00B050"/>
              </a:solidFill>
            </a:endParaRP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Társadalomtudományi közkönyvtár</a:t>
            </a:r>
            <a:r>
              <a:rPr lang="hu-HU" dirty="0" smtClean="0"/>
              <a:t>, vagy </a:t>
            </a:r>
            <a:r>
              <a:rPr lang="hu-HU" dirty="0" smtClean="0">
                <a:solidFill>
                  <a:srgbClr val="00B050"/>
                </a:solidFill>
              </a:rPr>
              <a:t>szociológiai szakkönyvtár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1960-as évek: a szociológia iránt nagyobb érdeklődés, több kutatóintézet létesült: országos szociológiai szakkönyvtár igénye</a:t>
            </a:r>
          </a:p>
          <a:p>
            <a:r>
              <a:rPr lang="hu-HU" dirty="0" smtClean="0"/>
              <a:t>1960 - Révész Ferenc: „Szabó Ervin koncepcióihoz ma már nem tarthatjuk magunkat. A szociológiát le kell adni.”</a:t>
            </a:r>
          </a:p>
          <a:p>
            <a:r>
              <a:rPr lang="hu-HU" dirty="0" smtClean="0"/>
              <a:t>1966 – Heller Ágnes, Szelényi Iván: részletes jelentés a szociológiai szerzeményezéséről: „A könyvtár alkalmas arra, hogy Magyarországon a szociológiai alapkönyvtár funkcióját ellássa”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1968-as országos szakkönyvtári gyűjtőköri utasítás – a </a:t>
            </a:r>
            <a:r>
              <a:rPr lang="hu-HU" dirty="0" err="1" smtClean="0"/>
              <a:t>FSZEK</a:t>
            </a:r>
            <a:r>
              <a:rPr lang="hu-HU" dirty="0" smtClean="0"/>
              <a:t> a szociológia országos gyűjteménye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  <p:pic>
        <p:nvPicPr>
          <p:cNvPr id="7" name="Tartalom helye 6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060848"/>
            <a:ext cx="7632848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Szociológiai Dokumentációs Osztály létrejötte - 1973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Első vezetője dr. Remete László</a:t>
            </a:r>
          </a:p>
          <a:p>
            <a:r>
              <a:rPr lang="hu-HU" dirty="0" smtClean="0"/>
              <a:t>Az osztály megalakulása beilleszkedett a szociológia intézményesülési folyamatába és következménye az országos szakkönyvtári rang elnyerésének</a:t>
            </a:r>
          </a:p>
          <a:p>
            <a:r>
              <a:rPr lang="hu-HU" dirty="0" smtClean="0"/>
              <a:t>a Központi Könyvtárban szükség volt egy szakmai irányító, koordináló és szakirodalmi információs tevékenységet végző szervezetre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szakbibliográfiák kora </a:t>
            </a:r>
            <a:br>
              <a:rPr lang="hu-HU" dirty="0" smtClean="0"/>
            </a:br>
            <a:r>
              <a:rPr lang="hu-HU" dirty="0" smtClean="0"/>
              <a:t>(1960-as évektől)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1965-től folyamatosan jelentek meg a szociológiai új szerzeményekből összeállított gyarapodási jegyzékek</a:t>
            </a:r>
          </a:p>
          <a:p>
            <a:r>
              <a:rPr lang="hu-HU" dirty="0" smtClean="0"/>
              <a:t>1969-1984 - Tematikus szociológiai kisbibliográfia sorozat (ajánló bibliográfia)</a:t>
            </a:r>
          </a:p>
          <a:p>
            <a:r>
              <a:rPr lang="hu-HU" dirty="0" smtClean="0"/>
              <a:t>Kurrens bibliográfia: Szociológiai </a:t>
            </a:r>
            <a:r>
              <a:rPr lang="hu-HU" dirty="0" smtClean="0"/>
              <a:t>Információ</a:t>
            </a:r>
            <a:r>
              <a:rPr lang="hu-HU" dirty="0" smtClean="0"/>
              <a:t> </a:t>
            </a:r>
            <a:r>
              <a:rPr lang="hu-HU" dirty="0" smtClean="0"/>
              <a:t>(1972-1989 </a:t>
            </a:r>
            <a:r>
              <a:rPr lang="hu-HU" dirty="0" smtClean="0"/>
              <a:t>nyomtatásban, utána </a:t>
            </a:r>
            <a:r>
              <a:rPr lang="hu-HU" dirty="0" err="1" smtClean="0"/>
              <a:t>CD-ROM-on</a:t>
            </a:r>
            <a:r>
              <a:rPr lang="hu-HU" dirty="0" smtClean="0"/>
              <a:t>, jelenleg online formában </a:t>
            </a:r>
            <a:r>
              <a:rPr lang="hu-HU" dirty="0" err="1" smtClean="0"/>
              <a:t>SzocioWeb</a:t>
            </a:r>
            <a:r>
              <a:rPr lang="hu-HU" dirty="0" smtClean="0"/>
              <a:t> néven)</a:t>
            </a:r>
          </a:p>
          <a:p>
            <a:r>
              <a:rPr lang="hu-HU" dirty="0" smtClean="0"/>
              <a:t>Retrospektív visszatekintés: 1972-től a Magyar szociológiai irodalom bibliográfiája (1-5. köt., az utolsó 1986-ban jelent meg)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Az informatikai fejlesztések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1992-től az adatbázisok floppyn történő szolgáltatása a </a:t>
            </a:r>
            <a:r>
              <a:rPr lang="hu-HU" dirty="0" err="1" smtClean="0"/>
              <a:t>TEXTAR</a:t>
            </a:r>
            <a:r>
              <a:rPr lang="hu-HU" dirty="0" smtClean="0"/>
              <a:t> </a:t>
            </a:r>
            <a:r>
              <a:rPr lang="hu-HU" dirty="0" err="1" smtClean="0"/>
              <a:t>adatbáziskezelő</a:t>
            </a:r>
            <a:r>
              <a:rPr lang="hu-HU" dirty="0" smtClean="0"/>
              <a:t> tulajdonosai számára</a:t>
            </a:r>
          </a:p>
          <a:p>
            <a:r>
              <a:rPr lang="hu-HU" dirty="0" smtClean="0"/>
              <a:t>A Szociológiai Információ CD-ROM változatának </a:t>
            </a:r>
            <a:r>
              <a:rPr lang="hu-HU" dirty="0" smtClean="0"/>
              <a:t>megjelenése. 1970-2000</a:t>
            </a:r>
            <a:r>
              <a:rPr lang="hu-HU" dirty="0" smtClean="0"/>
              <a:t>, 100 ezer rekord – hazai társadalomtudományi művek, </a:t>
            </a:r>
            <a:r>
              <a:rPr lang="hu-HU" dirty="0" err="1" smtClean="0"/>
              <a:t>hungarika</a:t>
            </a:r>
            <a:r>
              <a:rPr lang="hu-HU" dirty="0" smtClean="0"/>
              <a:t> irodalom, angol nyelvű keresőfelület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SzocioWeb</a:t>
            </a:r>
            <a:r>
              <a:rPr lang="hu-HU" dirty="0" smtClean="0"/>
              <a:t>. A magyar szociológiai irodalom bibliográfiája a katalógusban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Az </a:t>
            </a:r>
            <a:r>
              <a:rPr lang="hu-HU" dirty="0" smtClean="0"/>
              <a:t>1970-2016</a:t>
            </a:r>
            <a:r>
              <a:rPr lang="hu-HU" b="1" dirty="0" smtClean="0"/>
              <a:t> </a:t>
            </a:r>
            <a:r>
              <a:rPr lang="hu-HU" dirty="0" smtClean="0"/>
              <a:t>között megjelent magyar vonatkozású szociológiai irodalom válogatott bibliográfiai adatbázisa. Az adatbázis mintegy 194.000 bibliográfiai tételből áll</a:t>
            </a:r>
          </a:p>
          <a:p>
            <a:r>
              <a:rPr lang="hu-HU" dirty="0" smtClean="0"/>
              <a:t>2014-től a </a:t>
            </a:r>
            <a:r>
              <a:rPr lang="hu-HU" dirty="0" err="1" smtClean="0"/>
              <a:t>SzocioWeb</a:t>
            </a:r>
            <a:r>
              <a:rPr lang="hu-HU" dirty="0" smtClean="0"/>
              <a:t> teljes anyaga a könyvtár katalógusában </a:t>
            </a:r>
            <a:r>
              <a:rPr lang="hu-HU" dirty="0" smtClean="0"/>
              <a:t>kereshető, szegmentált felülete előkészületben</a:t>
            </a:r>
            <a:endParaRPr lang="hu-HU" dirty="0" smtClean="0"/>
          </a:p>
          <a:p>
            <a:r>
              <a:rPr lang="hu-HU" dirty="0" smtClean="0"/>
              <a:t>Az adatbázis folyóiratcikkek, cikksorozatok, </a:t>
            </a:r>
            <a:r>
              <a:rPr lang="hu-HU" dirty="0" err="1" smtClean="0"/>
              <a:t>tanul-mánykötetek</a:t>
            </a:r>
            <a:r>
              <a:rPr lang="hu-HU" dirty="0" smtClean="0"/>
              <a:t>, monográfiák, és többkötetes könyvek leírását tartalmazza a szociológia és határterületeinek köréből. Évente több mint 5000 tétellel bővül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2017.03.21.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Szakkönyvtári seregszemle 2017</a:t>
            </a:r>
            <a:endParaRPr lang="hu-H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3230</TotalTime>
  <Words>1258</Words>
  <Application>Microsoft Office PowerPoint</Application>
  <PresentationFormat>Diavetítés a képernyőre (4:3 oldalarány)</PresentationFormat>
  <Paragraphs>215</Paragraphs>
  <Slides>27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29" baseType="lpstr">
      <vt:lpstr>Office-téma</vt:lpstr>
      <vt:lpstr>Worksheet</vt:lpstr>
      <vt:lpstr>Egy a három funkcióból. A Fővárosi Szabó Ervin Könyvtár szakkönyvtári tevékenysége </vt:lpstr>
      <vt:lpstr>A Központi Könyvtár hármas funkciója</vt:lpstr>
      <vt:lpstr>A gyökerek: Szabó Ervin elképzelései</vt:lpstr>
      <vt:lpstr>Társadalomtudományi közkönyvtár, vagy szociológiai szakkönyvtár?</vt:lpstr>
      <vt:lpstr>Az 1968-as országos szakkönyvtári gyűjtőköri utasítás – a FSZEK a szociológia országos gyűjteménye</vt:lpstr>
      <vt:lpstr>A Szociológiai Dokumentációs Osztály létrejötte - 1973</vt:lpstr>
      <vt:lpstr>A szakbibliográfiák kora  (1960-as évektől)</vt:lpstr>
      <vt:lpstr>Az informatikai fejlesztések</vt:lpstr>
      <vt:lpstr>SzocioWeb. A magyar szociológiai irodalom bibliográfiája a katalógusban</vt:lpstr>
      <vt:lpstr>A Gyűjtőköri szabályzat</vt:lpstr>
      <vt:lpstr>Gyűjtőköri szabályzat a Szociológiai Gyűjteményre vonatkozóan</vt:lpstr>
      <vt:lpstr>Megőrzés – összehasonlítás más európai nagykönyvtárakkal</vt:lpstr>
      <vt:lpstr>Harmadik funkció: egyetemisták inváziója</vt:lpstr>
      <vt:lpstr>Az egyetemi könyvtári funkció</vt:lpstr>
      <vt:lpstr>A Szociológiai Gyűjtemény jelenlegi helyzete – a 30/2014-es rendelet hatása</vt:lpstr>
      <vt:lpstr>A Szociológiai Gyűjtemény jelenlegi helyzete – bibliográfiai feldolgozás</vt:lpstr>
      <vt:lpstr>A Szociológiai Gyűjtemény jelenlegi helyzete – adatbázisok</vt:lpstr>
      <vt:lpstr>18. dia</vt:lpstr>
      <vt:lpstr>A Szociológiai Gyűjtemény jelenlegi helyzete – honlap, online szolgáltatások</vt:lpstr>
      <vt:lpstr>20. dia</vt:lpstr>
      <vt:lpstr>A Szociológiai Gyűjtemény jelenlegi helyzete – fizikai használat</vt:lpstr>
      <vt:lpstr>Forgalmi adatok a Szociológiai Gyűjtemény olvasótermében</vt:lpstr>
      <vt:lpstr>Kölcsönzési adatok a Központi Könyvtárban</vt:lpstr>
      <vt:lpstr>A hálózati könyvtárak kölcsönzései</vt:lpstr>
      <vt:lpstr>A Szociológiai Gyűjtemény jelenlegi helyzete - digitalizálás</vt:lpstr>
      <vt:lpstr>A jövő lehetséges irányai</vt:lpstr>
      <vt:lpstr>27.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Egy a három funkcióból</dc:title>
  <dc:creator>dippoldp</dc:creator>
  <cp:lastModifiedBy>dippoldp</cp:lastModifiedBy>
  <cp:revision>124</cp:revision>
  <dcterms:created xsi:type="dcterms:W3CDTF">2017-03-16T12:57:37Z</dcterms:created>
  <dcterms:modified xsi:type="dcterms:W3CDTF">2017-03-20T15:15:14Z</dcterms:modified>
</cp:coreProperties>
</file>