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54" r:id="rId4"/>
    <p:sldId id="353" r:id="rId5"/>
    <p:sldId id="352" r:id="rId6"/>
    <p:sldId id="355" r:id="rId7"/>
    <p:sldId id="357" r:id="rId8"/>
    <p:sldId id="356" r:id="rId9"/>
    <p:sldId id="358" r:id="rId10"/>
    <p:sldId id="359" r:id="rId11"/>
    <p:sldId id="264" r:id="rId1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B5"/>
    <a:srgbClr val="F3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58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file1\eisz\EISZ\_&#193;kos\stat_mega_gr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-file1\eisz\EISZ\_&#193;kos\stat_mega_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Az összes teljes szövegű letöltések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száma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2016-ban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intézménycsoportok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szerint (db)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:rich>
      </c:tx>
      <c:layout>
        <c:manualLayout>
          <c:xMode val="edge"/>
          <c:yMode val="edge"/>
          <c:x val="0.1473994202807334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ft!$B$1</c:f>
              <c:strCache>
                <c:ptCount val="1"/>
                <c:pt idx="0">
                  <c:v>Az összes teljes szövegű letöltések száma 2016-ban intézménycsoportok szerint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F2-49B4-8533-1FF6AD27DF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F2-49B4-8533-1FF6AD27DF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F2-49B4-8533-1FF6AD27DF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F2-49B4-8533-1FF6AD27DF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F2-49B4-8533-1FF6AD27DF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F2-49B4-8533-1FF6AD27DF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F2-49B4-8533-1FF6AD27DF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F2-49B4-8533-1FF6AD27DF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4F2-49B4-8533-1FF6AD27DFD5}"/>
              </c:ext>
            </c:extLst>
          </c:dPt>
          <c:dLbls>
            <c:dLbl>
              <c:idx val="0"/>
              <c:layout>
                <c:manualLayout>
                  <c:x val="0.21648505502437751"/>
                  <c:y val="-1.0078672370613257E-2"/>
                </c:manualLayout>
              </c:layout>
              <c:tx>
                <c:rich>
                  <a:bodyPr/>
                  <a:lstStyle/>
                  <a:p>
                    <a:r>
                      <a:rPr lang="hu-HU" dirty="0">
                        <a:solidFill>
                          <a:schemeClr val="bg1"/>
                        </a:solidFill>
                      </a:rPr>
                      <a:t>Felsőoktatási </a:t>
                    </a:r>
                    <a:r>
                      <a:rPr lang="hu-HU" dirty="0" smtClean="0">
                        <a:solidFill>
                          <a:schemeClr val="bg1"/>
                        </a:solidFill>
                      </a:rPr>
                      <a:t>intézmények;</a:t>
                    </a:r>
                    <a:br>
                      <a:rPr lang="hu-HU" dirty="0" smtClean="0">
                        <a:solidFill>
                          <a:schemeClr val="bg1"/>
                        </a:solidFill>
                      </a:rPr>
                    </a:br>
                    <a:r>
                      <a:rPr lang="hu-H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hu-HU" dirty="0">
                        <a:solidFill>
                          <a:schemeClr val="bg1"/>
                        </a:solidFill>
                      </a:rPr>
                      <a:t>2 183 823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80842504062918E-2"/>
                  <c:y val="-3.6283220534207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977555683546653E-2"/>
                  <c:y val="4.031468948245303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Nonprofit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kutatóintézetek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;</a:t>
                    </a:r>
                    <a:r>
                      <a:rPr lang="hu-HU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hu-HU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34 518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2634827016836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Szakkönyvtárak</a:t>
                    </a:r>
                    <a:r>
                      <a:rPr lang="en-US" dirty="0"/>
                      <a:t>; </a:t>
                    </a:r>
                    <a:r>
                      <a:rPr lang="hu-HU" dirty="0" smtClean="0"/>
                      <a:t/>
                    </a:r>
                    <a:br>
                      <a:rPr lang="hu-HU" dirty="0" smtClean="0"/>
                    </a:br>
                    <a:r>
                      <a:rPr lang="en-US" dirty="0" smtClean="0"/>
                      <a:t>25 </a:t>
                    </a:r>
                    <a:r>
                      <a:rPr lang="en-US" dirty="0"/>
                      <a:t>329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69162866540985"/>
                  <c:y val="4.0314689482453033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>
                        <a:solidFill>
                          <a:schemeClr val="bg1"/>
                        </a:solidFill>
                      </a:rPr>
                      <a:t>Államigazgatási</a:t>
                    </a: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intézmények</a:t>
                    </a: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;</a:t>
                    </a:r>
                    <a:r>
                      <a:rPr lang="hu-HU" sz="140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hu-HU" sz="1400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23 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422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9985108730416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Egészségügyi intézmények; 23 399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465120741337839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Múzeumok; 8 604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896713179483735E-2"/>
                  <c:y val="3.62832205342077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ft!$A$2:$A$9</c:f>
              <c:strCache>
                <c:ptCount val="8"/>
                <c:pt idx="0">
                  <c:v>Felsőoktatási Intézmények</c:v>
                </c:pt>
                <c:pt idx="1">
                  <c:v>Magyar Tudományos Akadémia</c:v>
                </c:pt>
                <c:pt idx="2">
                  <c:v>Nonprofit kutatóintézetek</c:v>
                </c:pt>
                <c:pt idx="3">
                  <c:v>Szakkönyvtárak</c:v>
                </c:pt>
                <c:pt idx="4">
                  <c:v>Államigazgatási intézmények</c:v>
                </c:pt>
                <c:pt idx="5">
                  <c:v>Egészségügyi intézmények</c:v>
                </c:pt>
                <c:pt idx="6">
                  <c:v>Múzeumok</c:v>
                </c:pt>
                <c:pt idx="7">
                  <c:v>Közkönyvtárak</c:v>
                </c:pt>
              </c:strCache>
            </c:strRef>
          </c:cat>
          <c:val>
            <c:numRef>
              <c:f>ft!$B$2:$B$9</c:f>
              <c:numCache>
                <c:formatCode>#,##0</c:formatCode>
                <c:ptCount val="8"/>
                <c:pt idx="0">
                  <c:v>2183823</c:v>
                </c:pt>
                <c:pt idx="1">
                  <c:v>355897</c:v>
                </c:pt>
                <c:pt idx="2">
                  <c:v>34518</c:v>
                </c:pt>
                <c:pt idx="3">
                  <c:v>25329</c:v>
                </c:pt>
                <c:pt idx="4">
                  <c:v>23422</c:v>
                </c:pt>
                <c:pt idx="5">
                  <c:v>23399</c:v>
                </c:pt>
                <c:pt idx="6">
                  <c:v>8604</c:v>
                </c:pt>
                <c:pt idx="7">
                  <c:v>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6-4BBA-838D-756B5CE36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6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1800">
                <a:effectLst/>
              </a:rPr>
              <a:t>Az összes rekordmegtekintés 2016-ban (db)</a:t>
            </a:r>
            <a:endParaRPr lang="hu-HU" sz="14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rek!$B$1</c:f>
              <c:strCache>
                <c:ptCount val="1"/>
                <c:pt idx="0">
                  <c:v>össz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9-4BA9-9906-F274FFFCAE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F9-4BA9-9906-F274FFFCAE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F9-4BA9-9906-F274FFFCA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F9-4BA9-9906-F274FFFCA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F9-4BA9-9906-F274FFFCAE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F9-4BA9-9906-F274FFFCAE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F9-4BA9-9906-F274FFFCAE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EF9-4BA9-9906-F274FFFCAE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EF9-4BA9-9906-F274FFFCAE92}"/>
              </c:ext>
            </c:extLst>
          </c:dPt>
          <c:dLbls>
            <c:dLbl>
              <c:idx val="0"/>
              <c:layout>
                <c:manualLayout>
                  <c:x val="0.2"/>
                  <c:y val="-8.108932979349677E-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Felsőoktatási intézmények</a:t>
                    </a:r>
                    <a:r>
                      <a:rPr lang="hu-HU" dirty="0"/>
                      <a:t>; 1 365 783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666666666666667"/>
                  <c:y val="0.133797394159269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499999999999897E-2"/>
                  <c:y val="-4.257189814158580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Szakkönyvtárak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hu-HU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hu-HU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210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667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55555555555556"/>
                  <c:y val="-2.0272332448374192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Múzeumok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hu-HU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hu-HU" smtClean="0">
                        <a:solidFill>
                          <a:schemeClr val="bg1"/>
                        </a:solidFill>
                      </a:rPr>
                    </a:br>
                    <a:r>
                      <a:rPr lang="en-US" smtClean="0">
                        <a:solidFill>
                          <a:schemeClr val="bg1"/>
                        </a:solidFill>
                      </a:rPr>
                      <a:t>95 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682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2331583551952E-2"/>
                  <c:y val="8.108932979349677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Közkönyvtárak</a:t>
                    </a:r>
                    <a:r>
                      <a:rPr lang="en-US" dirty="0" smtClean="0"/>
                      <a:t>;</a:t>
                    </a:r>
                    <a:r>
                      <a:rPr lang="hu-HU" dirty="0" smtClean="0"/>
                      <a:t/>
                    </a:r>
                    <a:br>
                      <a:rPr lang="hu-HU" dirty="0" smtClean="0"/>
                    </a:br>
                    <a:r>
                      <a:rPr lang="en-US" dirty="0" smtClean="0"/>
                      <a:t> </a:t>
                    </a:r>
                    <a:r>
                      <a:rPr lang="en-US" dirty="0"/>
                      <a:t>70 439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9444444444444445"/>
                  <c:y val="0.101361662241870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500000000000001E-2"/>
                  <c:y val="7.9062096548659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61111111111112"/>
                  <c:y val="0.139879093893781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7499999999999999"/>
                  <c:y val="-1.01361662241871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rek!$A$2:$A$9</c:f>
              <c:strCache>
                <c:ptCount val="8"/>
                <c:pt idx="0">
                  <c:v>Felsőoktatási Intézmények</c:v>
                </c:pt>
                <c:pt idx="1">
                  <c:v>Magyar Tudományos Akadémia</c:v>
                </c:pt>
                <c:pt idx="2">
                  <c:v>Szakkönyvtárak</c:v>
                </c:pt>
                <c:pt idx="3">
                  <c:v>Múzeumok</c:v>
                </c:pt>
                <c:pt idx="4">
                  <c:v>Közkönyvtárak</c:v>
                </c:pt>
                <c:pt idx="5">
                  <c:v>Nonprofit kutatóintézetek</c:v>
                </c:pt>
                <c:pt idx="6">
                  <c:v>Államigazgatási intézmények</c:v>
                </c:pt>
                <c:pt idx="7">
                  <c:v>Egészségügyi intézmények</c:v>
                </c:pt>
              </c:strCache>
            </c:strRef>
          </c:cat>
          <c:val>
            <c:numRef>
              <c:f>rek!$B$2:$B$9</c:f>
              <c:numCache>
                <c:formatCode>#,##0</c:formatCode>
                <c:ptCount val="8"/>
                <c:pt idx="0">
                  <c:v>1365783</c:v>
                </c:pt>
                <c:pt idx="1">
                  <c:v>344763</c:v>
                </c:pt>
                <c:pt idx="2">
                  <c:v>210667</c:v>
                </c:pt>
                <c:pt idx="3">
                  <c:v>95682</c:v>
                </c:pt>
                <c:pt idx="4">
                  <c:v>70439</c:v>
                </c:pt>
                <c:pt idx="5">
                  <c:v>22915</c:v>
                </c:pt>
                <c:pt idx="6">
                  <c:v>16107</c:v>
                </c:pt>
                <c:pt idx="7">
                  <c:v>12241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EF9-4BA9-9906-F274FFFCA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6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475F-5458-4578-B189-65E85ACEDAE6}" type="datetimeFigureOut">
              <a:rPr lang="hu-HU" smtClean="0"/>
              <a:t>2017.03.18.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6C40-5F99-431D-B8F9-904AA1F7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6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AD0D-0BD3-4B1C-BED0-B26B9B22B612}" type="datetimeFigureOut">
              <a:rPr lang="hu-HU" smtClean="0"/>
              <a:t>2017.03.18.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005AB-39A6-4C40-9E26-EF29E6EE79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13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4F5B-FA2E-4198-B6D5-CE406FAE6E10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6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3934-F90B-4FE6-A6C7-5A7E79DE8ABC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1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61C8-476D-4ABD-86B2-94F7DD6EFEBE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1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462C-B36D-43B7-B006-E15689611601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8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ADAC-5C46-4385-A703-D2A99A00C7F1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2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FEAD-27E0-483B-A921-3C9184C5EBF3}" type="datetime1">
              <a:rPr lang="hu-HU" smtClean="0"/>
              <a:t>2017.03.18.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92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D-5FF3-4AB2-871D-0F552DD9E264}" type="datetime1">
              <a:rPr lang="hu-HU" smtClean="0"/>
              <a:t>2017.03.18.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52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587-E11C-42A2-9D09-1F86667B194F}" type="datetime1">
              <a:rPr lang="hu-HU" smtClean="0"/>
              <a:t>2017.03.18.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9959-8E1D-4F36-8B2A-574C77B13103}" type="datetime1">
              <a:rPr lang="hu-HU" smtClean="0"/>
              <a:t>2017.03.18.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11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EACAE77-D258-4E43-A7C3-70F93D7010F3}" type="datetime1">
              <a:rPr lang="hu-HU" smtClean="0"/>
              <a:t>2017.03.18.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9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476-345C-4DB1-A37F-ACBFEF19745D}" type="datetime1">
              <a:rPr lang="hu-HU" smtClean="0"/>
              <a:t>2017.03.18.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6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995AF1-48D5-4C3A-9F9D-E58E908CFCCB}" type="datetime1">
              <a:rPr lang="hu-HU" smtClean="0"/>
              <a:t>2017.03.18.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5D6530-88CE-4FD7-8D9A-83EFB659E50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4509120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Az EISZ Nemzeti Program szerepe a könyvtárak külföldi szakirodalommal való </a:t>
            </a:r>
            <a:r>
              <a:rPr lang="hu-HU" sz="4000" dirty="0" smtClean="0"/>
              <a:t>ellátásában</a:t>
            </a:r>
            <a:br>
              <a:rPr lang="hu-HU" sz="40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2400" dirty="0" smtClean="0"/>
              <a:t>Szakkönyvtári Seregszemle, 2017</a:t>
            </a:r>
            <a:r>
              <a:rPr lang="hu-HU" sz="2400" dirty="0"/>
              <a:t>. </a:t>
            </a:r>
            <a:r>
              <a:rPr lang="hu-HU" sz="2400" dirty="0" smtClean="0"/>
              <a:t>március 21.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91440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10</a:t>
            </a:fld>
            <a:endParaRPr lang="hu-HU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34151"/>
              </p:ext>
            </p:extLst>
          </p:nvPr>
        </p:nvGraphicFramePr>
        <p:xfrm>
          <a:off x="1" y="44624"/>
          <a:ext cx="914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0" y="6499291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Dér Ádám szerkesztése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7128792" cy="117480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http://eisz.mtak.hu</a:t>
            </a:r>
            <a:br>
              <a:rPr lang="hu-HU" sz="3600" dirty="0" smtClean="0"/>
            </a:br>
            <a:r>
              <a:rPr lang="hu-HU" sz="3600" dirty="0" err="1" smtClean="0"/>
              <a:t>Lencses.Akos</a:t>
            </a:r>
            <a:r>
              <a:rPr lang="hu-HU" sz="3600" dirty="0" smtClean="0"/>
              <a:t>@</a:t>
            </a:r>
            <a:r>
              <a:rPr lang="hu-HU" sz="3600" dirty="0" err="1" smtClean="0"/>
              <a:t>konyvtar.mta.hu</a:t>
            </a:r>
            <a:endParaRPr lang="hu-HU" sz="36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6388" y="274638"/>
            <a:ext cx="7931224" cy="77809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9144000" cy="4352544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11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67" y="5949280"/>
            <a:ext cx="2682245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580019"/>
              </p:ext>
            </p:extLst>
          </p:nvPr>
        </p:nvGraphicFramePr>
        <p:xfrm>
          <a:off x="107505" y="116631"/>
          <a:ext cx="8928992" cy="619268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584175">
                  <a:extLst>
                    <a:ext uri="{9D8B030D-6E8A-4147-A177-3AD203B41FA5}">
                      <a16:colId xmlns="" xmlns:a16="http://schemas.microsoft.com/office/drawing/2014/main" val="2474868039"/>
                    </a:ext>
                  </a:extLst>
                </a:gridCol>
                <a:gridCol w="899355">
                  <a:extLst>
                    <a:ext uri="{9D8B030D-6E8A-4147-A177-3AD203B41FA5}">
                      <a16:colId xmlns="" xmlns:a16="http://schemas.microsoft.com/office/drawing/2014/main" val="2921525143"/>
                    </a:ext>
                  </a:extLst>
                </a:gridCol>
                <a:gridCol w="897287">
                  <a:extLst>
                    <a:ext uri="{9D8B030D-6E8A-4147-A177-3AD203B41FA5}">
                      <a16:colId xmlns="" xmlns:a16="http://schemas.microsoft.com/office/drawing/2014/main" val="3278355240"/>
                    </a:ext>
                  </a:extLst>
                </a:gridCol>
                <a:gridCol w="897287">
                  <a:extLst>
                    <a:ext uri="{9D8B030D-6E8A-4147-A177-3AD203B41FA5}">
                      <a16:colId xmlns="" xmlns:a16="http://schemas.microsoft.com/office/drawing/2014/main" val="1686132649"/>
                    </a:ext>
                  </a:extLst>
                </a:gridCol>
                <a:gridCol w="897287">
                  <a:extLst>
                    <a:ext uri="{9D8B030D-6E8A-4147-A177-3AD203B41FA5}">
                      <a16:colId xmlns="" xmlns:a16="http://schemas.microsoft.com/office/drawing/2014/main" val="1931553303"/>
                    </a:ext>
                  </a:extLst>
                </a:gridCol>
                <a:gridCol w="897287">
                  <a:extLst>
                    <a:ext uri="{9D8B030D-6E8A-4147-A177-3AD203B41FA5}">
                      <a16:colId xmlns="" xmlns:a16="http://schemas.microsoft.com/office/drawing/2014/main" val="2499257532"/>
                    </a:ext>
                  </a:extLst>
                </a:gridCol>
                <a:gridCol w="897287">
                  <a:extLst>
                    <a:ext uri="{9D8B030D-6E8A-4147-A177-3AD203B41FA5}">
                      <a16:colId xmlns="" xmlns:a16="http://schemas.microsoft.com/office/drawing/2014/main" val="2009085465"/>
                    </a:ext>
                  </a:extLst>
                </a:gridCol>
                <a:gridCol w="1959027">
                  <a:extLst>
                    <a:ext uri="{9D8B030D-6E8A-4147-A177-3AD203B41FA5}">
                      <a16:colId xmlns="" xmlns:a16="http://schemas.microsoft.com/office/drawing/2014/main" val="3806918268"/>
                    </a:ext>
                  </a:extLst>
                </a:gridCol>
              </a:tblGrid>
              <a:tr h="552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PROJEKT INDIKÁTOROK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2012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2013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2014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2015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2016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2017*</a:t>
                      </a:r>
                      <a:endParaRPr lang="hu-H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Megjegyzés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7753055"/>
                  </a:ext>
                </a:extLst>
              </a:tr>
              <a:tr h="8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Előfizetett adatbázisok száma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19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23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26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 beszerzett adatbázisok száma 2012 óta </a:t>
                      </a:r>
                      <a:r>
                        <a:rPr lang="hu-HU" sz="1200" b="1" i="1" dirty="0" smtClean="0">
                          <a:effectLst/>
                        </a:rPr>
                        <a:t>több mint kétszeresére nőtt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7039405"/>
                  </a:ext>
                </a:extLst>
              </a:tr>
              <a:tr h="8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Tagintézmények száma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92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138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140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147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173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Az intézményi kör létszáma 2012 óta </a:t>
                      </a:r>
                      <a:r>
                        <a:rPr lang="hu-HU" sz="1200" b="1" i="1" dirty="0" smtClean="0">
                          <a:effectLst/>
                        </a:rPr>
                        <a:t>több mint kétszeresére nőtt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0503465"/>
                  </a:ext>
                </a:extLst>
              </a:tr>
              <a:tr h="567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Központi </a:t>
                      </a:r>
                      <a:r>
                        <a:rPr lang="hu-HU" sz="1200" b="0" dirty="0" smtClean="0">
                          <a:effectLst/>
                        </a:rPr>
                        <a:t>támogatás</a:t>
                      </a:r>
                      <a:br>
                        <a:rPr lang="hu-HU" sz="1200" b="0" dirty="0" smtClean="0">
                          <a:effectLst/>
                        </a:rPr>
                      </a:br>
                      <a:r>
                        <a:rPr lang="hu-HU" sz="1200" b="0" dirty="0" smtClean="0">
                          <a:effectLst/>
                        </a:rPr>
                        <a:t>(ezer </a:t>
                      </a:r>
                      <a:r>
                        <a:rPr lang="hu-HU" sz="1200" b="0" dirty="0">
                          <a:effectLst/>
                        </a:rPr>
                        <a:t>Ft)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1 426 000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1 426 000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1 426 000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1 426 000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1 426 000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1 426 000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 központi támogatás összege </a:t>
                      </a:r>
                      <a:r>
                        <a:rPr lang="hu-HU" sz="1200" b="1" i="1" dirty="0">
                          <a:effectLst/>
                        </a:rPr>
                        <a:t>nem </a:t>
                      </a:r>
                      <a:r>
                        <a:rPr lang="hu-HU" sz="1200" b="1" i="1" dirty="0" smtClean="0">
                          <a:effectLst/>
                        </a:rPr>
                        <a:t>változott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03823932"/>
                  </a:ext>
                </a:extLst>
              </a:tr>
              <a:tr h="104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Intézményi önrész </a:t>
                      </a:r>
                      <a:endParaRPr lang="hu-HU" sz="12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 smtClean="0">
                          <a:effectLst/>
                        </a:rPr>
                        <a:t>(</a:t>
                      </a:r>
                      <a:r>
                        <a:rPr lang="hu-HU" sz="1200" b="0" dirty="0">
                          <a:effectLst/>
                        </a:rPr>
                        <a:t>ezer Ft)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297 193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582 152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813 769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1 006 506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1 665 518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2 184 985</a:t>
                      </a:r>
                      <a:endParaRPr lang="hu-HU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 befizetett intézményi önrészek összege</a:t>
                      </a:r>
                      <a:br>
                        <a:rPr lang="hu-HU" sz="1200" i="1" dirty="0">
                          <a:effectLst/>
                        </a:rPr>
                      </a:br>
                      <a:r>
                        <a:rPr lang="hu-HU" sz="1200" i="1" dirty="0">
                          <a:effectLst/>
                        </a:rPr>
                        <a:t>(nettó Ft) 2012 óta </a:t>
                      </a:r>
                      <a:r>
                        <a:rPr lang="hu-HU" sz="1200" b="1" i="1" dirty="0" smtClean="0">
                          <a:effectLst/>
                        </a:rPr>
                        <a:t>több mint </a:t>
                      </a:r>
                      <a:r>
                        <a:rPr lang="hu-HU" sz="1200" b="1" i="1" u="sng" dirty="0" smtClean="0">
                          <a:effectLst/>
                        </a:rPr>
                        <a:t>hétszeresére</a:t>
                      </a:r>
                      <a:r>
                        <a:rPr lang="hu-HU" sz="1200" b="1" i="1" dirty="0" smtClean="0">
                          <a:effectLst/>
                        </a:rPr>
                        <a:t> nőtt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8158920"/>
                  </a:ext>
                </a:extLst>
              </a:tr>
              <a:tr h="8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 smtClean="0">
                          <a:effectLst/>
                        </a:rPr>
                        <a:t>Adatbázis-beszerzésre </a:t>
                      </a:r>
                      <a:r>
                        <a:rPr lang="hu-HU" sz="1200" b="0" dirty="0">
                          <a:effectLst/>
                        </a:rPr>
                        <a:t>fordított összeg </a:t>
                      </a:r>
                      <a:r>
                        <a:rPr lang="hu-HU" sz="1200" b="0" dirty="0" smtClean="0">
                          <a:effectLst/>
                        </a:rPr>
                        <a:t>(</a:t>
                      </a:r>
                      <a:r>
                        <a:rPr lang="hu-HU" sz="1200" b="0" dirty="0">
                          <a:effectLst/>
                        </a:rPr>
                        <a:t>ezer Ft)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1 605 417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2 121 543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2 291 382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2 527 798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2 955 164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3 287 874</a:t>
                      </a:r>
                      <a:endParaRPr lang="hu-HU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Az adatbázis beszerzésre fordított összeg 2012 óta </a:t>
                      </a:r>
                      <a:r>
                        <a:rPr lang="hu-HU" sz="1200" b="1" i="1" dirty="0" smtClean="0">
                          <a:effectLst/>
                        </a:rPr>
                        <a:t>több mint</a:t>
                      </a:r>
                      <a:r>
                        <a:rPr lang="hu-HU" sz="1200" b="1" i="1" baseline="0" dirty="0" smtClean="0">
                          <a:effectLst/>
                        </a:rPr>
                        <a:t> </a:t>
                      </a:r>
                      <a:r>
                        <a:rPr lang="hu-HU" sz="1200" b="1" i="1" dirty="0" smtClean="0">
                          <a:effectLst/>
                        </a:rPr>
                        <a:t>kétszeresére nőtt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36105983"/>
                  </a:ext>
                </a:extLst>
              </a:tr>
              <a:tr h="8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Teljes projekt költségvetés (ezer Ft)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1 723 193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2 008 152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2 239 769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2 432 506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3 091 518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3 610 985</a:t>
                      </a:r>
                      <a:endParaRPr lang="hu-HU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>
                          <a:effectLst/>
                        </a:rPr>
                        <a:t>A teljes projekt költségvetés 2012 óta </a:t>
                      </a:r>
                      <a:r>
                        <a:rPr lang="hu-HU" sz="1200" b="1" i="1" dirty="0" smtClean="0">
                          <a:effectLst/>
                        </a:rPr>
                        <a:t>több mint</a:t>
                      </a:r>
                      <a:r>
                        <a:rPr lang="hu-HU" sz="1200" b="1" i="1" baseline="0" dirty="0" smtClean="0">
                          <a:effectLst/>
                        </a:rPr>
                        <a:t> </a:t>
                      </a:r>
                      <a:r>
                        <a:rPr lang="hu-HU" sz="1200" b="1" i="1" dirty="0" smtClean="0">
                          <a:effectLst/>
                        </a:rPr>
                        <a:t>kétszeresére nőtt</a:t>
                      </a:r>
                      <a:endParaRPr lang="hu-H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25520116"/>
                  </a:ext>
                </a:extLst>
              </a:tr>
              <a:tr h="80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effectLst/>
                        </a:rPr>
                        <a:t>Támogatás intenzitása</a:t>
                      </a:r>
                      <a:endParaRPr lang="hu-H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9" marR="10339" marT="103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83%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71%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64%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59%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46%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hu-HU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projekt támogatási intenzitása 2012 </a:t>
                      </a:r>
                      <a:r>
                        <a:rPr kumimoji="0" lang="hu-H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óta közel a felére csökkent</a:t>
                      </a:r>
                      <a:endParaRPr kumimoji="0" lang="hu-H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9049932"/>
                  </a:ext>
                </a:extLst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107504" y="6453336"/>
            <a:ext cx="2520280" cy="358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800" dirty="0">
                <a:solidFill>
                  <a:schemeClr val="bg1"/>
                </a:solidFill>
              </a:rPr>
              <a:t>* Becsült értékek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3</a:t>
            </a:fld>
            <a:endParaRPr lang="hu-HU"/>
          </a:p>
        </p:txBody>
      </p:sp>
      <p:pic>
        <p:nvPicPr>
          <p:cNvPr id="2050" name="Picture 2" descr="C:\Users\lencses.akos\Desktop\seregszemle\adb\alexander_stre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54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cses.akos\Desktop\seregszemle\adb\AT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51" y="3213359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cses.akos\Desktop\seregszemle\adb\bm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92465"/>
            <a:ext cx="1756663" cy="8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cses.akos\Desktop\seregszemle\adb\clinicalk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82" y="560402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cses.akos\Desktop\seregszemle\adb\inci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71713"/>
            <a:ext cx="108012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cses.akos\Desktop\seregszemle\adb\iopscien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62" y="1839518"/>
            <a:ext cx="1990080" cy="9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encses.akos\Desktop\seregszemle\adb\legalsour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28" y="4863228"/>
            <a:ext cx="1630040" cy="8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encses.akos\Desktop\seregszemle\adb\not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97085"/>
            <a:ext cx="1570094" cy="7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lencses.akos\Desktop\seregszemle\adb\philosophersindex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6743"/>
            <a:ext cx="1810060" cy="9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lencses.akos\Desktop\seregszemle\adb\proques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31" y="3776351"/>
            <a:ext cx="1558032" cy="7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lencses.akos\Desktop\seregszemle\adb\PsycARTICLES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1" y="455536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lencses.akos\Desktop\seregszemle\adb\rs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34" y="311770"/>
            <a:ext cx="1823132" cy="9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lencses.akos\Desktop\seregszemle\adb\sciva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0" y="5399693"/>
            <a:ext cx="1291716" cy="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lencses.akos\Desktop\seregszemle\adb\uptoda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47" y="2130554"/>
            <a:ext cx="866801" cy="4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81488" cy="1450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Állománygyarapításra és adatbázis-előfizetésre fordított összegek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371225"/>
              </p:ext>
            </p:extLst>
          </p:nvPr>
        </p:nvGraphicFramePr>
        <p:xfrm>
          <a:off x="-15391" y="1844826"/>
          <a:ext cx="9118312" cy="4468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568"/>
                <a:gridCol w="2016224"/>
                <a:gridCol w="2376264"/>
                <a:gridCol w="2304256"/>
              </a:tblGrid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Intézménytípus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Állománygyarapításra fordított </a:t>
                      </a:r>
                      <a:r>
                        <a:rPr lang="hu-HU" sz="1600" dirty="0" smtClean="0">
                          <a:effectLst/>
                        </a:rPr>
                        <a:t>összeg</a:t>
                      </a:r>
                      <a:br>
                        <a:rPr lang="hu-HU" sz="1600" dirty="0" smtClean="0">
                          <a:effectLst/>
                        </a:rPr>
                      </a:br>
                      <a:r>
                        <a:rPr lang="hu-HU" sz="1600" dirty="0" smtClean="0">
                          <a:effectLst/>
                        </a:rPr>
                        <a:t>2015-ben </a:t>
                      </a:r>
                      <a:br>
                        <a:rPr lang="hu-HU" sz="1600" dirty="0" smtClean="0">
                          <a:effectLst/>
                        </a:rPr>
                      </a:br>
                      <a:r>
                        <a:rPr lang="hu-H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(OSZK KI statisztika)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EISZ-en</a:t>
                      </a:r>
                      <a:r>
                        <a:rPr lang="hu-HU" sz="1600" dirty="0">
                          <a:effectLst/>
                        </a:rPr>
                        <a:t> keresztül adatbázisok beszerzésére fordított összeg </a:t>
                      </a:r>
                      <a:r>
                        <a:rPr lang="hu-HU" sz="1600" dirty="0" smtClean="0">
                          <a:effectLst/>
                        </a:rPr>
                        <a:t>2015-ben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(önrész, nettó Ft)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EISZ-en</a:t>
                      </a:r>
                      <a:r>
                        <a:rPr lang="hu-HU" sz="1600" dirty="0">
                          <a:effectLst/>
                        </a:rPr>
                        <a:t> keresztül adatbázisok beszerzésére fordított összeg </a:t>
                      </a:r>
                      <a:r>
                        <a:rPr lang="hu-HU" sz="1600" dirty="0" smtClean="0">
                          <a:effectLst/>
                        </a:rPr>
                        <a:t>2016-ban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(önrész, nettó Ft)</a:t>
                      </a:r>
                      <a:endParaRPr lang="hu-H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45" marR="67045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Felsőoktatási intézmények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2 483 826 000 Ft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866 970 682 Ft 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1 455 333 156 Ft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Országos szakkönyvtárak </a:t>
                      </a:r>
                      <a:endParaRPr lang="hu-H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(</a:t>
                      </a:r>
                      <a:r>
                        <a:rPr lang="hu-HU" sz="1400" dirty="0">
                          <a:effectLst/>
                        </a:rPr>
                        <a:t>BME </a:t>
                      </a:r>
                      <a:r>
                        <a:rPr lang="hu-HU" sz="1400" dirty="0" smtClean="0">
                          <a:effectLst/>
                        </a:rPr>
                        <a:t>OMIKK és </a:t>
                      </a:r>
                      <a:r>
                        <a:rPr lang="hu-HU" sz="1400" dirty="0">
                          <a:effectLst/>
                        </a:rPr>
                        <a:t>FSZEK nélkül)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140 446 </a:t>
                      </a:r>
                      <a:r>
                        <a:rPr lang="hu-HU" sz="1600" dirty="0">
                          <a:effectLst/>
                        </a:rPr>
                        <a:t>000 Ft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20 871 486 Ft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45 066 025 Ft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</a:tr>
              <a:tr h="10120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MTA kutatóintézeti könyvtárai </a:t>
                      </a:r>
                      <a:r>
                        <a:rPr lang="hu-HU" sz="1400" dirty="0" smtClean="0">
                          <a:effectLst/>
                        </a:rPr>
                        <a:t>(</a:t>
                      </a:r>
                      <a:r>
                        <a:rPr lang="hu-HU" sz="1400" dirty="0">
                          <a:effectLst/>
                        </a:rPr>
                        <a:t>MTA KIK nélkül)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218 800 000 Ft 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105 937 156 Ft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123 451 016 Ft 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45" marR="67045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online szakirodalom és az adatbázisok előnyei (?)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 numCol="2">
            <a:noAutofit/>
          </a:bodyPr>
          <a:lstStyle/>
          <a:p>
            <a:r>
              <a:rPr lang="hu-HU" sz="3200" dirty="0" smtClean="0"/>
              <a:t>Hozzáférhető folyóiratok száma</a:t>
            </a:r>
            <a:endParaRPr lang="hu-HU" sz="3200" dirty="0"/>
          </a:p>
          <a:p>
            <a:r>
              <a:rPr lang="hu-HU" sz="3200" dirty="0" smtClean="0"/>
              <a:t>Raktározási kérdések</a:t>
            </a:r>
            <a:endParaRPr lang="hu-HU" sz="3200" dirty="0"/>
          </a:p>
          <a:p>
            <a:r>
              <a:rPr lang="hu-HU" sz="3200" dirty="0"/>
              <a:t>Párhuzamos használhatóság</a:t>
            </a:r>
          </a:p>
          <a:p>
            <a:r>
              <a:rPr lang="hu-HU" sz="3200" dirty="0" smtClean="0"/>
              <a:t>Távoli hozzáférés lehetősége</a:t>
            </a:r>
            <a:endParaRPr lang="hu-HU" sz="3200" dirty="0"/>
          </a:p>
          <a:p>
            <a:r>
              <a:rPr lang="hu-HU" sz="3200" dirty="0"/>
              <a:t>Keresés a teljes szövegben</a:t>
            </a:r>
          </a:p>
          <a:p>
            <a:r>
              <a:rPr lang="hu-HU" sz="3200" dirty="0" smtClean="0"/>
              <a:t>Használat nyomon követése</a:t>
            </a:r>
          </a:p>
          <a:p>
            <a:r>
              <a:rPr lang="hu-HU" sz="3200" dirty="0" smtClean="0"/>
              <a:t>Integrálás az online munkafolyamatokba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Letöltések száma a teljes szövegű adatbázisokból 2016-ban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376902"/>
              </p:ext>
            </p:extLst>
          </p:nvPr>
        </p:nvGraphicFramePr>
        <p:xfrm>
          <a:off x="107504" y="1772816"/>
          <a:ext cx="8784974" cy="441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1296144"/>
                <a:gridCol w="792088"/>
                <a:gridCol w="3240360"/>
                <a:gridCol w="1008110"/>
              </a:tblGrid>
              <a:tr h="491069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ScienceDirect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1 716 115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LWW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33 152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9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SpringerLink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294 840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Science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Magazine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24 893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82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JSTOR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195 158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Business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Source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Premier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23 332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9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Nature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132 805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Project MUSE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14 580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82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Academic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Search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Complete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124 481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ACM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6 792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82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Cambridge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Journals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47 778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Econlit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with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Full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 Text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4 065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82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Akadémiai Kiadó folyóiratai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36 156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LRC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1 660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283744"/>
              </p:ext>
            </p:extLst>
          </p:nvPr>
        </p:nvGraphicFramePr>
        <p:xfrm>
          <a:off x="0" y="0"/>
          <a:ext cx="9144004" cy="6499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4"/>
              </a:tblGrid>
              <a:tr h="517983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Intézmény típusa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Felsőoktatási Intézmények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Magyar Tudományos Akadémia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Nonprofit kutatóintézetek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Szakkönyvtárak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Államigazgatási intézmények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Egészségügyi intézmények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Múzeumok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Közkönyvtárak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</a:tr>
              <a:tr h="1156392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Az összes teljes szövegű </a:t>
                      </a:r>
                      <a:r>
                        <a:rPr lang="hu-HU" sz="1000" u="none" strike="noStrike" dirty="0" smtClean="0">
                          <a:effectLst/>
                        </a:rPr>
                        <a:t>letöltés 2016-ban (db)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2 183 823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355 897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2 655 807</a:t>
                      </a:r>
                    </a:p>
                  </a:txBody>
                  <a:tcPr marL="9525" marR="9525" marT="9525" marB="0" anchor="ctr"/>
                </a:tc>
              </a:tr>
              <a:tr h="390301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>
                          <a:effectLst/>
                        </a:rPr>
                        <a:t>Academic</a:t>
                      </a:r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 err="1">
                          <a:effectLst/>
                        </a:rPr>
                        <a:t>Search</a:t>
                      </a:r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 err="1">
                          <a:effectLst/>
                        </a:rPr>
                        <a:t>Complete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107 605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124 481</a:t>
                      </a:r>
                    </a:p>
                  </a:txBody>
                  <a:tcPr marL="9525" marR="9525" marT="9525" marB="0" anchor="ctr"/>
                </a:tc>
              </a:tr>
              <a:tr h="390301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ACM Digital </a:t>
                      </a:r>
                      <a:r>
                        <a:rPr lang="hu-HU" sz="1000" u="none" strike="noStrike" dirty="0" err="1">
                          <a:effectLst/>
                        </a:rPr>
                        <a:t>Library</a:t>
                      </a:r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6 792</a:t>
                      </a:r>
                    </a:p>
                  </a:txBody>
                  <a:tcPr marL="9525" marR="9525" marT="9525" marB="0" anchor="ctr"/>
                </a:tc>
              </a:tr>
              <a:tr h="517983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Akadémiai Kiadó Folyóiratai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36 156</a:t>
                      </a:r>
                    </a:p>
                  </a:txBody>
                  <a:tcPr marL="9525" marR="9525" marT="9525" marB="0" anchor="ctr"/>
                </a:tc>
              </a:tr>
              <a:tr h="390301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Business Source Premier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23 332</a:t>
                      </a:r>
                    </a:p>
                  </a:txBody>
                  <a:tcPr marL="9525" marR="9525" marT="9525" marB="0" anchor="ctr"/>
                </a:tc>
              </a:tr>
              <a:tr h="645664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Cambridge University Press </a:t>
                      </a:r>
                      <a:r>
                        <a:rPr lang="hu-HU" sz="1000" u="none" strike="noStrike" dirty="0" err="1">
                          <a:effectLst/>
                        </a:rPr>
                        <a:t>Journals</a:t>
                      </a:r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47 778</a:t>
                      </a:r>
                    </a:p>
                  </a:txBody>
                  <a:tcPr marL="9525" marR="9525" marT="9525" marB="0" anchor="ctr"/>
                </a:tc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ECONLIT </a:t>
                      </a:r>
                      <a:r>
                        <a:rPr lang="hu-HU" sz="1000" u="none" strike="noStrike" dirty="0" err="1">
                          <a:effectLst/>
                        </a:rPr>
                        <a:t>fulltext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4 065</a:t>
                      </a:r>
                    </a:p>
                  </a:txBody>
                  <a:tcPr marL="9525" marR="9525" marT="9525" marB="0" anchor="ctr"/>
                </a:tc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JSTOR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157 990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195 158</a:t>
                      </a:r>
                    </a:p>
                  </a:txBody>
                  <a:tcPr marL="9525" marR="9525" marT="9525" marB="0" anchor="ctr"/>
                </a:tc>
              </a:tr>
              <a:tr h="46186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Lippincott Williams &amp; Wilkins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33 152</a:t>
                      </a:r>
                    </a:p>
                  </a:txBody>
                  <a:tcPr marL="9525" marR="9525" marT="9525" marB="0" anchor="ctr"/>
                </a:tc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MLA-LRC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1 660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46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Nature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93 635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36 620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132 805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Project MUSE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12 991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1 348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14 580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9493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Science </a:t>
                      </a:r>
                      <a:r>
                        <a:rPr lang="hu-HU" sz="1000" u="none" strike="noStrike" dirty="0" err="1">
                          <a:effectLst/>
                        </a:rPr>
                        <a:t>Magazine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17 400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6 973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24 893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>
                          <a:effectLst/>
                        </a:rPr>
                        <a:t>ScienceDirect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1 420 734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230 425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25 893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20 733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14 755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1 445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1 716 115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617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 err="1">
                          <a:effectLst/>
                        </a:rPr>
                        <a:t>SpringerLink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229 297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48 380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5 161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8 116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294 840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6499291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Dér Ádám szerkesztése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181197"/>
              </p:ext>
            </p:extLst>
          </p:nvPr>
        </p:nvGraphicFramePr>
        <p:xfrm>
          <a:off x="-7671" y="8157"/>
          <a:ext cx="9151671" cy="630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0" y="6499291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Dér Ádám szerkesztése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Az összes </a:t>
            </a:r>
            <a:r>
              <a:rPr lang="hu-HU" dirty="0" smtClean="0"/>
              <a:t>rekordmegtekintés 2016-ban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6530-88CE-4FD7-8D9A-83EFB659E50A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86142"/>
              </p:ext>
            </p:extLst>
          </p:nvPr>
        </p:nvGraphicFramePr>
        <p:xfrm>
          <a:off x="0" y="1124744"/>
          <a:ext cx="9108500" cy="5154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850"/>
                <a:gridCol w="910850"/>
                <a:gridCol w="910850"/>
                <a:gridCol w="910850"/>
                <a:gridCol w="910850"/>
                <a:gridCol w="881846"/>
                <a:gridCol w="939854"/>
                <a:gridCol w="910850"/>
                <a:gridCol w="910850"/>
                <a:gridCol w="910850"/>
              </a:tblGrid>
              <a:tr h="51807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Intézmény típusa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Felsőoktatási Intézmények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Magyar Tudományos Akadémia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Szakkönyvtárak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Múzeumok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Közkönyvtárak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Nonprofit kutatóintézetek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Államigazgatási intézmények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Egészségügyi intézmények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6671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Az összes </a:t>
                      </a:r>
                      <a:r>
                        <a:rPr lang="hu-HU" sz="1100" u="none" strike="noStrike" dirty="0" smtClean="0">
                          <a:effectLst/>
                        </a:rPr>
                        <a:t>rekord-megtekintés 2016-ban (db)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7" marR="4747" marT="47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1 365 783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2 138 597</a:t>
                      </a:r>
                    </a:p>
                  </a:txBody>
                  <a:tcPr marL="9525" marR="9525" marT="9525" marB="0" anchor="ctr"/>
                </a:tc>
              </a:tr>
              <a:tr h="390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MeRSZ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5 820</a:t>
                      </a:r>
                    </a:p>
                  </a:txBody>
                  <a:tcPr marL="9525" marR="9525" marT="9525" marB="0" anchor="ctr"/>
                </a:tc>
              </a:tr>
              <a:tr h="390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Akadémiai Kiadó Szótárai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234 881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325 356</a:t>
                      </a:r>
                    </a:p>
                  </a:txBody>
                  <a:tcPr marL="9525" marR="9525" marT="9525" marB="0" anchor="ctr"/>
                </a:tc>
              </a:tr>
              <a:tr h="39753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ADT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351 092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174 422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811 178</a:t>
                      </a:r>
                    </a:p>
                  </a:txBody>
                  <a:tcPr marL="9525" marR="9525" marT="9525" marB="0" anchor="ctr"/>
                </a:tc>
              </a:tr>
              <a:tr h="390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Abstracts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16 477</a:t>
                      </a:r>
                    </a:p>
                  </a:txBody>
                  <a:tcPr marL="9525" marR="9525" marT="9525" marB="0" anchor="ctr"/>
                </a:tc>
              </a:tr>
              <a:tr h="49720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Econlit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Index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5 323</a:t>
                      </a:r>
                    </a:p>
                  </a:txBody>
                  <a:tcPr marL="9525" marR="9525" marT="9525" marB="0" anchor="ctr"/>
                </a:tc>
              </a:tr>
              <a:tr h="262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FSTA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2 387</a:t>
                      </a:r>
                    </a:p>
                  </a:txBody>
                  <a:tcPr marL="9525" marR="9525" marT="9525" marB="0" anchor="ctr"/>
                </a:tc>
              </a:tr>
              <a:tr h="22271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MathSciNet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90 814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37 782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128 596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71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MLA-LRC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SciFinder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930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Scopus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321 180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93 760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1 467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1 541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417 948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 of Science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292 252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68 782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1 683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1 519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364 542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6499291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Dér Ádám szerkesztése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2. egyéni sém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5A74BE"/>
      </a:accent1>
      <a:accent2>
        <a:srgbClr val="324D8A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blon" id="{6F8B6DA5-ED6C-4182-9918-C04C977E7C9C}" vid="{FA11A204-5278-443E-A95C-769FF1663B1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848</Words>
  <Application>Microsoft Office PowerPoint</Application>
  <PresentationFormat>Diavetítés a képernyőre (4:3 oldalarány)</PresentationFormat>
  <Paragraphs>341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Retrospektív</vt:lpstr>
      <vt:lpstr>Az EISZ Nemzeti Program szerepe a könyvtárak külföldi szakirodalommal való ellátásában  Szakkönyvtári Seregszemle, 2017. március 21.</vt:lpstr>
      <vt:lpstr>PowerPoint bemutató</vt:lpstr>
      <vt:lpstr>PowerPoint bemutató</vt:lpstr>
      <vt:lpstr>Állománygyarapításra és adatbázis-előfizetésre fordított összegek</vt:lpstr>
      <vt:lpstr>Az online szakirodalom és az adatbázisok előnyei (?)</vt:lpstr>
      <vt:lpstr>Letöltések száma a teljes szövegű adatbázisokból 2016-ban</vt:lpstr>
      <vt:lpstr>PowerPoint bemutató</vt:lpstr>
      <vt:lpstr>PowerPoint bemutató</vt:lpstr>
      <vt:lpstr>Az összes rekordmegtekintés 2016-ban</vt:lpstr>
      <vt:lpstr>PowerPoint bemutató</vt:lpstr>
      <vt:lpstr>http://eisz.mtak.hu Lencses.Akos@konyvtar.mta.hu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Seregszemle - EISZ</dc:title>
  <dc:creator>EISZ;Lencsés Ákos</dc:creator>
  <cp:lastModifiedBy>Lencsés Ákos</cp:lastModifiedBy>
  <cp:revision>339</cp:revision>
  <cp:lastPrinted>2017-03-17T11:21:13Z</cp:lastPrinted>
  <dcterms:created xsi:type="dcterms:W3CDTF">2016-01-18T11:35:02Z</dcterms:created>
  <dcterms:modified xsi:type="dcterms:W3CDTF">2017-03-18T08:59:05Z</dcterms:modified>
</cp:coreProperties>
</file>