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4"/>
  </p:notesMasterIdLst>
  <p:sldIdLst>
    <p:sldId id="28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7" r:id="rId31"/>
    <p:sldId id="284" r:id="rId32"/>
    <p:sldId id="285" r:id="rId33"/>
  </p:sldIdLst>
  <p:sldSz cx="12192000" cy="6858000"/>
  <p:notesSz cx="6662738" cy="9906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09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1D2D"/>
    <a:srgbClr val="007C58"/>
    <a:srgbClr val="C3C3C3"/>
    <a:srgbClr val="C02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Világos stílus 1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Világos stílus 2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5" autoAdjust="0"/>
    <p:restoredTop sz="65643" autoAdjust="0"/>
  </p:normalViewPr>
  <p:slideViewPr>
    <p:cSldViewPr snapToGrid="0">
      <p:cViewPr varScale="1">
        <p:scale>
          <a:sx n="52" d="100"/>
          <a:sy n="52" d="100"/>
        </p:scale>
        <p:origin x="1380" y="72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2802" y="72"/>
      </p:cViewPr>
      <p:guideLst>
        <p:guide orient="horz" pos="3120"/>
        <p:guide pos="209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zdor.ESKI\Desktop\MOKSZ%20k&#233;rd&#337;&#237;v%20rendbe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zdor.ESKI\Documents\_K&#214;NYVT&#193;R\MOKSZ\MOKSZ%20k&#233;rd&#337;&#237;v%20rendbe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zdor.ESKI\Desktop\MOKSZ%20k&#233;rd&#337;&#237;v%20rendbe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zdor.ESKI\Documents\_K&#214;NYVT&#193;R\MOKSZ\MOKSZ%20k&#233;rd&#337;&#237;v%20rendbe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zdor.ESKI\Documents\_K&#214;NYVT&#193;R\MOKSZ\MOKSZ%20k&#233;rd&#337;&#237;v%20rendbe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zdor.ESKI\Desktop\MOKSZ\MOKSZ%20k&#233;rd&#337;&#237;v%20rendben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zdor.ESKI\Documents\_K&#214;NYVT&#193;R\MOKSZ\2015%20k&#233;rd&#337;&#237;v\MOKSZ%20k&#233;rd&#337;&#237;v%20rendben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2800"/>
              <a:t>Nyilvános-e a könyvtár?</a:t>
            </a:r>
          </a:p>
        </c:rich>
      </c:tx>
      <c:layout>
        <c:manualLayout>
          <c:xMode val="edge"/>
          <c:yMode val="edge"/>
          <c:x val="0.28089010989010993"/>
          <c:y val="2.13969273226125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0"/>
          <c:order val="0"/>
          <c:explosion val="6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3914852620006304"/>
                  <c:y val="5.756034682563688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db -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5323181322925984E-2"/>
                  <c:y val="-0.1750853906671353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db -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0899834404288979"/>
                  <c:y val="0.1655899529006313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db -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eparator> db -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statisztika!$A$11:$A$13</c:f>
              <c:strCache>
                <c:ptCount val="3"/>
                <c:pt idx="0">
                  <c:v>Nem, nem nyilvános</c:v>
                </c:pt>
                <c:pt idx="1">
                  <c:v>Igen, részben nyilvános</c:v>
                </c:pt>
                <c:pt idx="2">
                  <c:v>Igen, nyilvános</c:v>
                </c:pt>
              </c:strCache>
            </c:strRef>
          </c:cat>
          <c:val>
            <c:numRef>
              <c:f>statisztika!$B$11:$B$13</c:f>
              <c:numCache>
                <c:formatCode>General</c:formatCode>
                <c:ptCount val="3"/>
                <c:pt idx="0">
                  <c:v>21</c:v>
                </c:pt>
                <c:pt idx="1">
                  <c:v>16</c:v>
                </c:pt>
                <c:pt idx="2">
                  <c:v>14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05492697593785"/>
          <c:y val="0.37210644452904285"/>
          <c:w val="0.27812631919682707"/>
          <c:h val="0.389351614231048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2400" b="1" dirty="0" smtClean="0"/>
              <a:t>Könyvtárra </a:t>
            </a:r>
            <a:r>
              <a:rPr lang="hu-HU" sz="2400" b="1" dirty="0"/>
              <a:t>fordított éves keret összegnek változása</a:t>
            </a:r>
          </a:p>
        </c:rich>
      </c:tx>
      <c:layout>
        <c:manualLayout>
          <c:xMode val="edge"/>
          <c:yMode val="edge"/>
          <c:x val="0.1912973686810159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statisztika1!$N$30:$N$36</c:f>
              <c:strCache>
                <c:ptCount val="5"/>
                <c:pt idx="0">
                  <c:v>növekvő</c:v>
                </c:pt>
                <c:pt idx="1">
                  <c:v>korábban stagnáló, ebben az évben növekvő</c:v>
                </c:pt>
                <c:pt idx="2">
                  <c:v>stagnáló</c:v>
                </c:pt>
                <c:pt idx="3">
                  <c:v>csökkenő</c:v>
                </c:pt>
                <c:pt idx="4">
                  <c:v>külön kerete nincs</c:v>
                </c:pt>
              </c:strCache>
              <c:extLst/>
            </c:strRef>
          </c:cat>
          <c:val>
            <c:numRef>
              <c:f>statisztika1!$O$30:$O$36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22</c:v>
                </c:pt>
                <c:pt idx="3">
                  <c:v>23</c:v>
                </c:pt>
                <c:pt idx="4">
                  <c:v>1</c:v>
                </c:pt>
              </c:numCache>
              <c:extLst/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2770688"/>
        <c:axId val="185543680"/>
      </c:barChart>
      <c:catAx>
        <c:axId val="122770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5543680"/>
        <c:crosses val="autoZero"/>
        <c:auto val="1"/>
        <c:lblAlgn val="ctr"/>
        <c:lblOffset val="100"/>
        <c:noMultiLvlLbl val="0"/>
      </c:catAx>
      <c:valAx>
        <c:axId val="185543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helyen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2770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2800"/>
              <a:t>Van-e olvasóterem?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7784546028968601"/>
                  <c:y val="-0.2146378571808917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 db -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625862739379795E-2"/>
                  <c:y val="0.1402810849315383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 db -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eparator> db -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statisztika!$E$2:$E$3</c:f>
              <c:strCache>
                <c:ptCount val="2"/>
                <c:pt idx="0">
                  <c:v>igen, van</c:v>
                </c:pt>
                <c:pt idx="1">
                  <c:v>nincs</c:v>
                </c:pt>
              </c:strCache>
            </c:strRef>
          </c:cat>
          <c:val>
            <c:numRef>
              <c:f>statisztika!$F$2:$F$3</c:f>
              <c:numCache>
                <c:formatCode>General</c:formatCode>
                <c:ptCount val="2"/>
                <c:pt idx="0">
                  <c:v>43</c:v>
                </c:pt>
                <c:pt idx="1">
                  <c:v>8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687493924370564"/>
          <c:y val="0.34769860027578653"/>
          <c:w val="0.23312506075629436"/>
          <c:h val="0.251038729216301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2800" b="1">
                <a:latin typeface="+mn-lt"/>
              </a:rPr>
              <a:t>A könyvtárosok legmagasabb iskolai végzettsége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statisztika1!$L$19:$L$27</c:f>
              <c:strCache>
                <c:ptCount val="8"/>
                <c:pt idx="0">
                  <c:v>PhD</c:v>
                </c:pt>
                <c:pt idx="1">
                  <c:v>felsőfokú - szakirányú</c:v>
                </c:pt>
                <c:pt idx="2">
                  <c:v>felsőfokú - nem szakirányú</c:v>
                </c:pt>
                <c:pt idx="3">
                  <c:v>érettségi</c:v>
                </c:pt>
                <c:pt idx="4">
                  <c:v>könyvtáros asszisztensi</c:v>
                </c:pt>
                <c:pt idx="5">
                  <c:v>emeltszintű akreditált</c:v>
                </c:pt>
                <c:pt idx="6">
                  <c:v>képzettség nélkül</c:v>
                </c:pt>
                <c:pt idx="7">
                  <c:v>számítástechnikai szoftverüzemeltető</c:v>
                </c:pt>
              </c:strCache>
              <c:extLst/>
            </c:strRef>
          </c:cat>
          <c:val>
            <c:numRef>
              <c:f>statisztika1!$M$19:$M$27</c:f>
              <c:numCache>
                <c:formatCode>General</c:formatCode>
                <c:ptCount val="8"/>
                <c:pt idx="0">
                  <c:v>5</c:v>
                </c:pt>
                <c:pt idx="1">
                  <c:v>39</c:v>
                </c:pt>
                <c:pt idx="2">
                  <c:v>14</c:v>
                </c:pt>
                <c:pt idx="3">
                  <c:v>8</c:v>
                </c:pt>
                <c:pt idx="4">
                  <c:v>9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</c:numCache>
              <c:extLst/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85635408"/>
        <c:axId val="185694600"/>
      </c:barChart>
      <c:catAx>
        <c:axId val="185635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5694600"/>
        <c:crosses val="autoZero"/>
        <c:auto val="1"/>
        <c:lblAlgn val="ctr"/>
        <c:lblOffset val="100"/>
        <c:noMultiLvlLbl val="0"/>
      </c:catAx>
      <c:valAx>
        <c:axId val="185694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2000"/>
                  <a:t>helyen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563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2800"/>
              <a:t>A munkaidejéből mennyit fordíthat a könyvtári munkákra (%-ban)?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(statisztika1!$P$7,statisztika1!$P$13,statisztika1!$P$24:$P$26)</c:f>
              <c:strCache>
                <c:ptCount val="3"/>
                <c:pt idx="0">
                  <c:v>0-40%</c:v>
                </c:pt>
                <c:pt idx="1">
                  <c:v>50-97%</c:v>
                </c:pt>
                <c:pt idx="2">
                  <c:v>100%</c:v>
                </c:pt>
              </c:strCache>
              <c:extLst/>
            </c:strRef>
          </c:cat>
          <c:val>
            <c:numRef>
              <c:f>(statisztika1!$Q$7,statisztika1!$Q$13,statisztika1!$Q$24:$Q$26)</c:f>
              <c:numCache>
                <c:formatCode>General</c:formatCode>
                <c:ptCount val="3"/>
                <c:pt idx="0">
                  <c:v>5</c:v>
                </c:pt>
                <c:pt idx="1">
                  <c:v>20</c:v>
                </c:pt>
                <c:pt idx="2">
                  <c:v>23</c:v>
                </c:pt>
              </c:numCache>
              <c:extLst/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85522384"/>
        <c:axId val="185595008"/>
      </c:barChart>
      <c:catAx>
        <c:axId val="185522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5595008"/>
        <c:crosses val="autoZero"/>
        <c:auto val="1"/>
        <c:lblAlgn val="ctr"/>
        <c:lblOffset val="100"/>
        <c:noMultiLvlLbl val="0"/>
      </c:catAx>
      <c:valAx>
        <c:axId val="185595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552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Helyen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Munka1!$A$2:$A$10</c:f>
              <c:strCache>
                <c:ptCount val="9"/>
                <c:pt idx="0">
                  <c:v>Science Direct</c:v>
                </c:pt>
                <c:pt idx="1">
                  <c:v>EBSCO Host</c:v>
                </c:pt>
                <c:pt idx="2">
                  <c:v>SpringerLink</c:v>
                </c:pt>
                <c:pt idx="3">
                  <c:v>UpToDate</c:v>
                </c:pt>
                <c:pt idx="4">
                  <c:v>WoS</c:v>
                </c:pt>
                <c:pt idx="5">
                  <c:v>JSTOR</c:v>
                </c:pt>
                <c:pt idx="6">
                  <c:v>Akadémia Journals</c:v>
                </c:pt>
                <c:pt idx="7">
                  <c:v>Akadémiai Kiadó nagyszótárai</c:v>
                </c:pt>
                <c:pt idx="8">
                  <c:v>LWW</c:v>
                </c:pt>
              </c:strCache>
            </c:strRef>
          </c:cat>
          <c:val>
            <c:numRef>
              <c:f>Munka1!$B$2:$B$10</c:f>
              <c:numCache>
                <c:formatCode>General</c:formatCode>
                <c:ptCount val="9"/>
                <c:pt idx="0">
                  <c:v>14</c:v>
                </c:pt>
                <c:pt idx="1">
                  <c:v>10</c:v>
                </c:pt>
                <c:pt idx="2">
                  <c:v>7</c:v>
                </c:pt>
                <c:pt idx="3">
                  <c:v>6</c:v>
                </c:pt>
                <c:pt idx="4">
                  <c:v>6</c:v>
                </c:pt>
                <c:pt idx="5">
                  <c:v>4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2991600"/>
        <c:axId val="212991992"/>
      </c:barChart>
      <c:catAx>
        <c:axId val="212991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12991992"/>
        <c:crosses val="autoZero"/>
        <c:auto val="1"/>
        <c:lblAlgn val="ctr"/>
        <c:lblOffset val="100"/>
        <c:noMultiLvlLbl val="0"/>
      </c:catAx>
      <c:valAx>
        <c:axId val="2129919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2991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legendEntry>
      <c:layout>
        <c:manualLayout>
          <c:xMode val="edge"/>
          <c:yMode val="edge"/>
          <c:x val="0.87175399890591032"/>
          <c:y val="0.88626534778767685"/>
          <c:w val="0.12303409611819779"/>
          <c:h val="9.22604507499537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2400" b="1" dirty="0"/>
              <a:t>Van-e megjelenési lehetősége a könyvtárnak az intézmény honlapján/</a:t>
            </a:r>
            <a:r>
              <a:rPr lang="hu-HU" sz="2400" b="1" dirty="0" err="1"/>
              <a:t>intranetjén</a:t>
            </a:r>
            <a:r>
              <a:rPr lang="hu-HU" sz="2400" b="1" dirty="0"/>
              <a:t>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statisztika!$W$31:$W$34</c:f>
              <c:strCache>
                <c:ptCount val="4"/>
                <c:pt idx="0">
                  <c:v>van</c:v>
                </c:pt>
                <c:pt idx="1">
                  <c:v>korlátozott</c:v>
                </c:pt>
                <c:pt idx="2">
                  <c:v>folyamatban</c:v>
                </c:pt>
                <c:pt idx="3">
                  <c:v>nincs</c:v>
                </c:pt>
              </c:strCache>
            </c:strRef>
          </c:cat>
          <c:val>
            <c:numRef>
              <c:f>statisztika!$X$31:$X$34</c:f>
              <c:numCache>
                <c:formatCode>General</c:formatCode>
                <c:ptCount val="4"/>
                <c:pt idx="0">
                  <c:v>33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86472816"/>
        <c:axId val="186390664"/>
      </c:barChart>
      <c:valAx>
        <c:axId val="1863906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6472816"/>
        <c:crosses val="autoZero"/>
        <c:crossBetween val="between"/>
      </c:valAx>
      <c:catAx>
        <c:axId val="186472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63906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statisztika2!$P$28:$P$57</c:f>
              <c:strCache>
                <c:ptCount val="14"/>
                <c:pt idx="0">
                  <c:v>cikkbeszerzés</c:v>
                </c:pt>
                <c:pt idx="1">
                  <c:v>könyvbeszerzés</c:v>
                </c:pt>
                <c:pt idx="2">
                  <c:v>könyvtárközi kölcsönzés</c:v>
                </c:pt>
                <c:pt idx="3">
                  <c:v>könyv- és folyóiratkölcsönzés</c:v>
                </c:pt>
                <c:pt idx="4">
                  <c:v>helyben olvasás</c:v>
                </c:pt>
                <c:pt idx="5">
                  <c:v>internet használat</c:v>
                </c:pt>
                <c:pt idx="6">
                  <c:v>adatbázis használat</c:v>
                </c:pt>
                <c:pt idx="7">
                  <c:v>reprográfia</c:v>
                </c:pt>
                <c:pt idx="8">
                  <c:v>irodalomkutatás</c:v>
                </c:pt>
                <c:pt idx="9">
                  <c:v>témafigyelés</c:v>
                </c:pt>
                <c:pt idx="10">
                  <c:v>szakdolgozat</c:v>
                </c:pt>
                <c:pt idx="11">
                  <c:v>jogszabályfigyelés</c:v>
                </c:pt>
                <c:pt idx="12">
                  <c:v>bibliometria</c:v>
                </c:pt>
                <c:pt idx="13">
                  <c:v>MTMT</c:v>
                </c:pt>
              </c:strCache>
              <c:extLst/>
            </c:strRef>
          </c:cat>
          <c:val>
            <c:numRef>
              <c:f>statisztika2!$Q$28:$Q$57</c:f>
              <c:numCache>
                <c:formatCode>General</c:formatCode>
                <c:ptCount val="14"/>
                <c:pt idx="0">
                  <c:v>35</c:v>
                </c:pt>
                <c:pt idx="1">
                  <c:v>9</c:v>
                </c:pt>
                <c:pt idx="2">
                  <c:v>10</c:v>
                </c:pt>
                <c:pt idx="3">
                  <c:v>4</c:v>
                </c:pt>
                <c:pt idx="4">
                  <c:v>11</c:v>
                </c:pt>
                <c:pt idx="5">
                  <c:v>3</c:v>
                </c:pt>
                <c:pt idx="6">
                  <c:v>3</c:v>
                </c:pt>
                <c:pt idx="7">
                  <c:v>8</c:v>
                </c:pt>
                <c:pt idx="8">
                  <c:v>38</c:v>
                </c:pt>
                <c:pt idx="9">
                  <c:v>9</c:v>
                </c:pt>
                <c:pt idx="10">
                  <c:v>3</c:v>
                </c:pt>
                <c:pt idx="11">
                  <c:v>3</c:v>
                </c:pt>
                <c:pt idx="12">
                  <c:v>5</c:v>
                </c:pt>
                <c:pt idx="13">
                  <c:v>10</c:v>
                </c:pt>
              </c:numCache>
              <c:extLst/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85486264"/>
        <c:axId val="185486656"/>
      </c:barChart>
      <c:catAx>
        <c:axId val="185486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5486656"/>
        <c:crosses val="autoZero"/>
        <c:auto val="1"/>
        <c:lblAlgn val="ctr"/>
        <c:lblOffset val="100"/>
        <c:noMultiLvlLbl val="0"/>
      </c:catAx>
      <c:valAx>
        <c:axId val="185486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5486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ABB08-9759-4C92-A376-834E50DB41FA}" type="datetimeFigureOut">
              <a:rPr lang="hu-HU" smtClean="0"/>
              <a:t>2016.03.25.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60363" y="1238250"/>
            <a:ext cx="5942012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66274" y="4767262"/>
            <a:ext cx="533019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88718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774010" y="9408981"/>
            <a:ext cx="288718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7C655-1593-436D-AF1E-F8542B90CF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1337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7C655-1593-436D-AF1E-F8542B90CFE6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6655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7C655-1593-436D-AF1E-F8542B90CFE6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8162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7C655-1593-436D-AF1E-F8542B90CFE6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9255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7C655-1593-436D-AF1E-F8542B90CFE6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3655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7C655-1593-436D-AF1E-F8542B90CFE6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2207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7C655-1593-436D-AF1E-F8542B90CFE6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29503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7C655-1593-436D-AF1E-F8542B90CFE6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743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7C655-1593-436D-AF1E-F8542B90CFE6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44198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7C655-1593-436D-AF1E-F8542B90CFE6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90847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7C655-1593-436D-AF1E-F8542B90CFE6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30595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7C655-1593-436D-AF1E-F8542B90CFE6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2620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7C655-1593-436D-AF1E-F8542B90CFE6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09763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7C655-1593-436D-AF1E-F8542B90CFE6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23297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7C655-1593-436D-AF1E-F8542B90CFE6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70081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7C655-1593-436D-AF1E-F8542B90CFE6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76246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7C655-1593-436D-AF1E-F8542B90CFE6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90197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7C655-1593-436D-AF1E-F8542B90CFE6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79288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7C655-1593-436D-AF1E-F8542B90CFE6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21714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7C655-1593-436D-AF1E-F8542B90CFE6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69008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7C655-1593-436D-AF1E-F8542B90CFE6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54832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7C655-1593-436D-AF1E-F8542B90CFE6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97850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7C655-1593-436D-AF1E-F8542B90CFE6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6034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7C655-1593-436D-AF1E-F8542B90CFE6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2981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7C655-1593-436D-AF1E-F8542B90CFE6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94294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7C655-1593-436D-AF1E-F8542B90CFE6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4528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7C655-1593-436D-AF1E-F8542B90CFE6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3693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7C655-1593-436D-AF1E-F8542B90CFE6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5548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7C655-1593-436D-AF1E-F8542B90CFE6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9584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7C655-1593-436D-AF1E-F8542B90CFE6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1925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7C655-1593-436D-AF1E-F8542B90CFE6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7580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7C655-1593-436D-AF1E-F8542B90CFE6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7233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3BA5-6613-4FA4-8501-69FE10917B0A}" type="datetimeFigureOut">
              <a:rPr lang="hu-HU" smtClean="0"/>
              <a:t>2016.03.25.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235C-6A6C-43F1-9C5E-31704261FA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3648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3BA5-6613-4FA4-8501-69FE10917B0A}" type="datetimeFigureOut">
              <a:rPr lang="hu-HU" smtClean="0"/>
              <a:t>2016.03.25.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235C-6A6C-43F1-9C5E-31704261FA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3786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3BA5-6613-4FA4-8501-69FE10917B0A}" type="datetimeFigureOut">
              <a:rPr lang="hu-HU" smtClean="0"/>
              <a:t>2016.03.25.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235C-6A6C-43F1-9C5E-31704261FA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195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3BA5-6613-4FA4-8501-69FE10917B0A}" type="datetimeFigureOut">
              <a:rPr lang="hu-HU" smtClean="0"/>
              <a:t>2016.03.25.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235C-6A6C-43F1-9C5E-31704261FA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2213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3BA5-6613-4FA4-8501-69FE10917B0A}" type="datetimeFigureOut">
              <a:rPr lang="hu-HU" smtClean="0"/>
              <a:t>2016.03.25.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235C-6A6C-43F1-9C5E-31704261FA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6872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3BA5-6613-4FA4-8501-69FE10917B0A}" type="datetimeFigureOut">
              <a:rPr lang="hu-HU" smtClean="0"/>
              <a:t>2016.03.25.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235C-6A6C-43F1-9C5E-31704261FA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9511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3BA5-6613-4FA4-8501-69FE10917B0A}" type="datetimeFigureOut">
              <a:rPr lang="hu-HU" smtClean="0"/>
              <a:t>2016.03.25.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235C-6A6C-43F1-9C5E-31704261FA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582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3BA5-6613-4FA4-8501-69FE10917B0A}" type="datetimeFigureOut">
              <a:rPr lang="hu-HU" smtClean="0"/>
              <a:t>2016.03.25.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235C-6A6C-43F1-9C5E-31704261FA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5193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3BA5-6613-4FA4-8501-69FE10917B0A}" type="datetimeFigureOut">
              <a:rPr lang="hu-HU" smtClean="0"/>
              <a:t>2016.03.25.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235C-6A6C-43F1-9C5E-31704261FA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9100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3BA5-6613-4FA4-8501-69FE10917B0A}" type="datetimeFigureOut">
              <a:rPr lang="hu-HU" smtClean="0"/>
              <a:t>2016.03.25.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235C-6A6C-43F1-9C5E-31704261FA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6601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3BA5-6613-4FA4-8501-69FE10917B0A}" type="datetimeFigureOut">
              <a:rPr lang="hu-HU" smtClean="0"/>
              <a:t>2016.03.25.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235C-6A6C-43F1-9C5E-31704261FA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400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hu-HU" smtClean="0"/>
              <a:t>2016. március 30.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0235C-6A6C-43F1-9C5E-31704261FA24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Kép 6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474" y="-3027"/>
            <a:ext cx="6296526" cy="1613234"/>
          </a:xfrm>
          <a:prstGeom prst="rect">
            <a:avLst/>
          </a:prstGeom>
        </p:spPr>
      </p:pic>
      <p:cxnSp>
        <p:nvCxnSpPr>
          <p:cNvPr id="8" name="Egyenes összekötő 7"/>
          <p:cNvCxnSpPr/>
          <p:nvPr userDrawn="1"/>
        </p:nvCxnSpPr>
        <p:spPr>
          <a:xfrm>
            <a:off x="0" y="6244933"/>
            <a:ext cx="12192000" cy="0"/>
          </a:xfrm>
          <a:prstGeom prst="line">
            <a:avLst/>
          </a:prstGeom>
          <a:ln w="381000">
            <a:solidFill>
              <a:srgbClr val="007C58">
                <a:alpha val="6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ép 8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" y="5744553"/>
            <a:ext cx="3239770" cy="1000760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346056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konyvtar.ksh.hu/inc/seregszemle_2016/seregszemle_2016_logo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395" y="1403027"/>
            <a:ext cx="8265210" cy="361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63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4162" y="357981"/>
            <a:ext cx="10515600" cy="996685"/>
          </a:xfrm>
        </p:spPr>
        <p:txBody>
          <a:bodyPr/>
          <a:lstStyle/>
          <a:p>
            <a:pPr algn="ctr"/>
            <a:r>
              <a:rPr lang="hu-HU" altLang="hu-HU" b="1" dirty="0" smtClean="0">
                <a:latin typeface="+mn-lt"/>
              </a:rPr>
              <a:t>Könyvtárosok végzettsége</a:t>
            </a:r>
            <a:endParaRPr lang="hu-HU" b="1" dirty="0">
              <a:latin typeface="+mn-lt"/>
            </a:endParaRPr>
          </a:p>
        </p:txBody>
      </p:sp>
      <p:graphicFrame>
        <p:nvGraphicFramePr>
          <p:cNvPr id="3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172905"/>
              </p:ext>
            </p:extLst>
          </p:nvPr>
        </p:nvGraphicFramePr>
        <p:xfrm>
          <a:off x="312821" y="1354666"/>
          <a:ext cx="11538283" cy="4480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558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9542"/>
          </a:xfrm>
        </p:spPr>
        <p:txBody>
          <a:bodyPr/>
          <a:lstStyle/>
          <a:p>
            <a:pPr algn="ctr"/>
            <a:r>
              <a:rPr lang="hu-HU" altLang="hu-HU" b="1" dirty="0" smtClean="0">
                <a:latin typeface="+mn-lt"/>
              </a:rPr>
              <a:t>A könyvtári munkaidő</a:t>
            </a:r>
            <a:endParaRPr lang="hu-HU" b="1" dirty="0">
              <a:latin typeface="+mn-lt"/>
            </a:endParaRPr>
          </a:p>
        </p:txBody>
      </p:sp>
      <p:graphicFrame>
        <p:nvGraphicFramePr>
          <p:cNvPr id="3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5265832"/>
              </p:ext>
            </p:extLst>
          </p:nvPr>
        </p:nvGraphicFramePr>
        <p:xfrm>
          <a:off x="529390" y="1474120"/>
          <a:ext cx="10431378" cy="3867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11117179" y="4948625"/>
            <a:ext cx="938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válasz</a:t>
            </a:r>
          </a:p>
        </p:txBody>
      </p:sp>
    </p:spTree>
    <p:extLst>
      <p:ext uri="{BB962C8B-B14F-4D97-AF65-F5344CB8AC3E}">
        <p14:creationId xmlns:p14="http://schemas.microsoft.com/office/powerpoint/2010/main" val="375164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35468"/>
            <a:ext cx="10515600" cy="1151466"/>
          </a:xfrm>
        </p:spPr>
        <p:txBody>
          <a:bodyPr/>
          <a:lstStyle/>
          <a:p>
            <a:pPr algn="ctr"/>
            <a:r>
              <a:rPr lang="hu-HU" altLang="hu-HU" b="1" dirty="0" smtClean="0">
                <a:latin typeface="+mn-lt"/>
              </a:rPr>
              <a:t>Könyvtárosok által végzett egyéb feladatok</a:t>
            </a:r>
            <a:endParaRPr lang="hu-HU" b="1" dirty="0">
              <a:latin typeface="+mn-lt"/>
            </a:endParaRPr>
          </a:p>
        </p:txBody>
      </p:sp>
      <p:sp>
        <p:nvSpPr>
          <p:cNvPr id="3" name="Tartalom helye 2"/>
          <p:cNvSpPr txBox="1">
            <a:spLocks/>
          </p:cNvSpPr>
          <p:nvPr/>
        </p:nvSpPr>
        <p:spPr>
          <a:xfrm>
            <a:off x="838200" y="1864895"/>
            <a:ext cx="10676467" cy="4135188"/>
          </a:xfrm>
          <a:prstGeom prst="rect">
            <a:avLst/>
          </a:prstGeom>
        </p:spPr>
        <p:txBody>
          <a:bodyPr numCol="2" spcCol="72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altLang="hu-HU" dirty="0" smtClean="0"/>
              <a:t>oktatás, </a:t>
            </a:r>
          </a:p>
          <a:p>
            <a:r>
              <a:rPr lang="hu-HU" altLang="hu-HU" dirty="0" smtClean="0"/>
              <a:t>prezentáció készítés, </a:t>
            </a:r>
          </a:p>
          <a:p>
            <a:r>
              <a:rPr lang="hu-HU" altLang="hu-HU" dirty="0" smtClean="0"/>
              <a:t>másolás, </a:t>
            </a:r>
          </a:p>
          <a:p>
            <a:r>
              <a:rPr lang="hu-HU" altLang="hu-HU" dirty="0" smtClean="0"/>
              <a:t>kiállítás, múzeumi feladatok, rendezvényszervezés, </a:t>
            </a:r>
          </a:p>
          <a:p>
            <a:r>
              <a:rPr lang="hu-HU" altLang="hu-HU" dirty="0" smtClean="0"/>
              <a:t>pályázatfigyelés, </a:t>
            </a:r>
          </a:p>
          <a:p>
            <a:endParaRPr lang="hu-HU" altLang="hu-HU" dirty="0"/>
          </a:p>
          <a:p>
            <a:endParaRPr lang="hu-HU" altLang="hu-HU" dirty="0" smtClean="0"/>
          </a:p>
          <a:p>
            <a:pPr marL="0" indent="0">
              <a:buNone/>
            </a:pPr>
            <a:endParaRPr lang="hu-HU" altLang="hu-HU" dirty="0" smtClean="0"/>
          </a:p>
          <a:p>
            <a:r>
              <a:rPr lang="hu-HU" altLang="hu-HU" dirty="0" smtClean="0"/>
              <a:t>beteglátogatás, betegek lelki gondozása, </a:t>
            </a:r>
          </a:p>
          <a:p>
            <a:r>
              <a:rPr lang="hu-HU" altLang="hu-HU" dirty="0" smtClean="0"/>
              <a:t>irattár, kórlaptár, levéltár, </a:t>
            </a:r>
          </a:p>
          <a:p>
            <a:r>
              <a:rPr lang="hu-HU" altLang="hu-HU" dirty="0" smtClean="0"/>
              <a:t>titkársági tevékenység, </a:t>
            </a:r>
          </a:p>
          <a:p>
            <a:r>
              <a:rPr lang="hu-HU" altLang="hu-HU" dirty="0" smtClean="0"/>
              <a:t>munkaügyi feladatok, </a:t>
            </a:r>
          </a:p>
          <a:p>
            <a:r>
              <a:rPr lang="hu-HU" altLang="hu-HU" dirty="0" smtClean="0"/>
              <a:t>számlázás, </a:t>
            </a:r>
          </a:p>
          <a:p>
            <a:r>
              <a:rPr lang="hu-HU" altLang="hu-HU" dirty="0" smtClean="0"/>
              <a:t>statisztika, </a:t>
            </a:r>
          </a:p>
          <a:p>
            <a:r>
              <a:rPr lang="hu-HU" altLang="hu-HU" dirty="0" smtClean="0"/>
              <a:t>minőségirányítási vezető, stb.</a:t>
            </a:r>
          </a:p>
          <a:p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154018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7091"/>
          </a:xfrm>
        </p:spPr>
        <p:txBody>
          <a:bodyPr/>
          <a:lstStyle/>
          <a:p>
            <a:pPr algn="ctr"/>
            <a:r>
              <a:rPr lang="hu-HU" altLang="hu-HU" b="1" dirty="0" smtClean="0">
                <a:latin typeface="+mn-lt"/>
              </a:rPr>
              <a:t>Állomány adatok</a:t>
            </a:r>
            <a:endParaRPr lang="hu-HU" b="1" dirty="0">
              <a:latin typeface="+mn-lt"/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590539"/>
              </p:ext>
            </p:extLst>
          </p:nvPr>
        </p:nvGraphicFramePr>
        <p:xfrm>
          <a:off x="838200" y="2167466"/>
          <a:ext cx="10515601" cy="2895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03119"/>
                <a:gridCol w="2525913"/>
                <a:gridCol w="2113961"/>
                <a:gridCol w="1712850"/>
                <a:gridCol w="2059758"/>
              </a:tblGrid>
              <a:tr h="579120">
                <a:tc>
                  <a:txBody>
                    <a:bodyPr/>
                    <a:lstStyle/>
                    <a:p>
                      <a:pPr algn="l" fontAlgn="b">
                        <a:spcAft>
                          <a:spcPts val="1800"/>
                        </a:spcAft>
                      </a:pPr>
                      <a:endParaRPr lang="hu-HU" sz="2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1800"/>
                        </a:spcAft>
                      </a:pPr>
                      <a:r>
                        <a:rPr lang="hu-HU" sz="2800" b="1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Összesen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1800"/>
                        </a:spcAft>
                      </a:pPr>
                      <a:r>
                        <a:rPr lang="hu-HU" sz="2800" u="none" strike="noStrike" dirty="0">
                          <a:effectLst/>
                          <a:latin typeface="+mn-lt"/>
                        </a:rPr>
                        <a:t>egyetem</a:t>
                      </a:r>
                      <a:endParaRPr lang="hu-HU" sz="2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1800"/>
                        </a:spcAft>
                      </a:pPr>
                      <a:r>
                        <a:rPr lang="hu-HU" sz="2800" u="none" strike="noStrike" dirty="0">
                          <a:effectLst/>
                          <a:latin typeface="+mn-lt"/>
                        </a:rPr>
                        <a:t>intézet</a:t>
                      </a:r>
                      <a:endParaRPr lang="hu-HU" sz="2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1800"/>
                        </a:spcAft>
                      </a:pPr>
                      <a:r>
                        <a:rPr lang="hu-HU" sz="2800" u="none" strike="noStrike" dirty="0">
                          <a:effectLst/>
                          <a:latin typeface="+mn-lt"/>
                        </a:rPr>
                        <a:t>kórház</a:t>
                      </a:r>
                      <a:endParaRPr lang="hu-HU" sz="2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l" fontAlgn="b"/>
                      <a:r>
                        <a:rPr lang="hu-HU" sz="2800" u="none" strike="noStrike" dirty="0">
                          <a:effectLst/>
                          <a:latin typeface="+mn-lt"/>
                        </a:rPr>
                        <a:t>könyv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800" u="none" strike="noStrike" dirty="0">
                          <a:effectLst/>
                          <a:latin typeface="+mn-lt"/>
                        </a:rPr>
                        <a:t>19 464 </a:t>
                      </a:r>
                      <a:r>
                        <a:rPr lang="hu-HU" sz="2800" u="none" strike="noStrike" dirty="0" smtClean="0">
                          <a:effectLst/>
                          <a:latin typeface="+mn-lt"/>
                        </a:rPr>
                        <a:t>085 kötet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800" u="none" strike="noStrike" dirty="0">
                          <a:effectLst/>
                          <a:latin typeface="+mn-lt"/>
                        </a:rPr>
                        <a:t>1 412 035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800" u="none" strike="noStrike" dirty="0">
                          <a:effectLst/>
                          <a:latin typeface="+mn-lt"/>
                        </a:rPr>
                        <a:t>149 493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800" u="none" strike="noStrike">
                          <a:effectLst/>
                          <a:latin typeface="+mn-lt"/>
                        </a:rPr>
                        <a:t>17 902 557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l" fontAlgn="b"/>
                      <a:r>
                        <a:rPr lang="hu-HU" sz="2800" u="none" strike="noStrike">
                          <a:effectLst/>
                          <a:latin typeface="+mn-lt"/>
                        </a:rPr>
                        <a:t>folyóirat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800" u="none" strike="noStrike" dirty="0">
                          <a:effectLst/>
                          <a:latin typeface="+mn-lt"/>
                        </a:rPr>
                        <a:t>973 </a:t>
                      </a:r>
                      <a:r>
                        <a:rPr lang="hu-HU" sz="2800" u="none" strike="noStrike" dirty="0" smtClean="0">
                          <a:effectLst/>
                          <a:latin typeface="+mn-lt"/>
                        </a:rPr>
                        <a:t>400 kötet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800" u="none" strike="noStrike" dirty="0">
                          <a:effectLst/>
                          <a:latin typeface="+mn-lt"/>
                        </a:rPr>
                        <a:t>783 232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800" u="none" strike="noStrike">
                          <a:effectLst/>
                          <a:latin typeface="+mn-lt"/>
                        </a:rPr>
                        <a:t>70 289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800" u="none" strike="noStrike">
                          <a:effectLst/>
                          <a:latin typeface="+mn-lt"/>
                        </a:rPr>
                        <a:t>119 879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l" fontAlgn="b"/>
                      <a:r>
                        <a:rPr lang="hu-HU" sz="2800" u="none" strike="noStrike">
                          <a:effectLst/>
                          <a:latin typeface="+mn-lt"/>
                        </a:rPr>
                        <a:t>digitális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800" u="none" strike="noStrike" dirty="0">
                          <a:effectLst/>
                          <a:latin typeface="+mn-lt"/>
                        </a:rPr>
                        <a:t>56 </a:t>
                      </a:r>
                      <a:r>
                        <a:rPr lang="hu-HU" sz="2800" u="none" strike="noStrike" dirty="0" smtClean="0">
                          <a:effectLst/>
                          <a:latin typeface="+mn-lt"/>
                        </a:rPr>
                        <a:t>070 db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800" u="none" strike="noStrike" dirty="0">
                          <a:effectLst/>
                          <a:latin typeface="+mn-lt"/>
                        </a:rPr>
                        <a:t>20 771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800" u="none" strike="noStrike">
                          <a:effectLst/>
                          <a:latin typeface="+mn-lt"/>
                        </a:rPr>
                        <a:t>34 404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800" u="none" strike="noStrike">
                          <a:effectLst/>
                          <a:latin typeface="+mn-lt"/>
                        </a:rPr>
                        <a:t>895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l" fontAlgn="b"/>
                      <a:r>
                        <a:rPr lang="hu-HU" sz="2800" u="none" strike="noStrike" dirty="0">
                          <a:effectLst/>
                          <a:latin typeface="+mn-lt"/>
                        </a:rPr>
                        <a:t>leltározatlan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800" u="none" strike="noStrike" dirty="0">
                          <a:effectLst/>
                          <a:latin typeface="+mn-lt"/>
                        </a:rPr>
                        <a:t>61 </a:t>
                      </a:r>
                      <a:r>
                        <a:rPr lang="hu-HU" sz="2800" u="none" strike="noStrike" dirty="0" smtClean="0">
                          <a:effectLst/>
                          <a:latin typeface="+mn-lt"/>
                        </a:rPr>
                        <a:t>362 kötet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800" u="none" strike="noStrike" dirty="0">
                          <a:effectLst/>
                          <a:latin typeface="+mn-lt"/>
                        </a:rPr>
                        <a:t>30 000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800" u="none" strike="noStrike" dirty="0">
                          <a:effectLst/>
                          <a:latin typeface="+mn-lt"/>
                        </a:rPr>
                        <a:t>13 200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800" u="none" strike="noStrike" dirty="0">
                          <a:effectLst/>
                          <a:latin typeface="+mn-lt"/>
                        </a:rPr>
                        <a:t>18 162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2420770" y="1347536"/>
            <a:ext cx="7423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/>
              <a:t>Állomány (beleltározott) nagysága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418356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b="1" dirty="0" smtClean="0">
                <a:latin typeface="+mn-lt"/>
              </a:rPr>
              <a:t>Kurrens folyóiratok</a:t>
            </a:r>
            <a:endParaRPr lang="hu-HU" b="1" dirty="0">
              <a:latin typeface="+mn-lt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262845"/>
              </p:ext>
            </p:extLst>
          </p:nvPr>
        </p:nvGraphicFramePr>
        <p:xfrm>
          <a:off x="411496" y="2306956"/>
          <a:ext cx="11442033" cy="266141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76771"/>
                <a:gridCol w="1388533"/>
                <a:gridCol w="1761067"/>
                <a:gridCol w="1998133"/>
                <a:gridCol w="1337733"/>
                <a:gridCol w="1879796"/>
              </a:tblGrid>
              <a:tr h="5191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altLang="hu-HU" sz="2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előfizetés</a:t>
                      </a:r>
                    </a:p>
                  </a:txBody>
                  <a:tcPr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altLang="hu-HU" sz="2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átlag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altLang="hu-HU" sz="2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intézet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altLang="hu-HU" sz="28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átlag (db)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altLang="hu-HU" sz="2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kórház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altLang="hu-HU" sz="28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átlag (db)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1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magyar</a:t>
                      </a:r>
                      <a:endParaRPr kumimoji="0" lang="hu-HU" altLang="hu-H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70,39</a:t>
                      </a:r>
                      <a:endParaRPr kumimoji="0" lang="hu-HU" alt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400</a:t>
                      </a:r>
                      <a:endParaRPr kumimoji="0" lang="hu-HU" altLang="hu-H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</a:t>
                      </a:r>
                      <a:endParaRPr kumimoji="0" lang="hu-HU" altLang="hu-HU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656</a:t>
                      </a:r>
                      <a:endParaRPr kumimoji="0" lang="hu-HU" altLang="hu-H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  <a:endParaRPr kumimoji="0" lang="hu-HU" altLang="hu-HU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1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külföldi</a:t>
                      </a:r>
                      <a:endParaRPr kumimoji="0" lang="hu-HU" altLang="hu-H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</a:t>
                      </a:r>
                      <a:endParaRPr kumimoji="0" lang="hu-HU" altLang="hu-H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223</a:t>
                      </a:r>
                      <a:endParaRPr kumimoji="0" lang="hu-HU" altLang="hu-H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  <a:endParaRPr kumimoji="0" lang="hu-HU" altLang="hu-HU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145</a:t>
                      </a:r>
                      <a:endParaRPr kumimoji="0" lang="hu-HU" altLang="hu-H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kumimoji="0" lang="hu-HU" altLang="hu-HU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9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csak online rendelt</a:t>
                      </a:r>
                      <a:endParaRPr kumimoji="0" lang="hu-HU" altLang="hu-H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57,98</a:t>
                      </a:r>
                      <a:endParaRPr kumimoji="0" lang="hu-HU" alt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93</a:t>
                      </a:r>
                      <a:endParaRPr kumimoji="0" lang="hu-HU" alt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kumimoji="0" lang="hu-HU" altLang="hu-HU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  <a:endParaRPr kumimoji="0" lang="hu-HU" altLang="hu-H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hu-HU" altLang="hu-HU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817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559"/>
          </a:xfrm>
        </p:spPr>
        <p:txBody>
          <a:bodyPr/>
          <a:lstStyle/>
          <a:p>
            <a:pPr algn="ctr"/>
            <a:r>
              <a:rPr lang="hu-HU" altLang="hu-HU" b="1" dirty="0" smtClean="0">
                <a:latin typeface="+mn-lt"/>
              </a:rPr>
              <a:t>Adatbázisok</a:t>
            </a:r>
            <a:endParaRPr lang="hu-HU" b="1" dirty="0">
              <a:latin typeface="+mn-lt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371599" y="1353349"/>
            <a:ext cx="103676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sz="3200" dirty="0" smtClean="0"/>
              <a:t>Saját építésű adatbázis 9 helyen</a:t>
            </a:r>
          </a:p>
          <a:p>
            <a:endParaRPr lang="hu-HU" altLang="hu-HU" sz="3200" dirty="0" smtClean="0"/>
          </a:p>
          <a:p>
            <a:r>
              <a:rPr lang="hu-HU" altLang="hu-HU" sz="2800" b="1" dirty="0" smtClean="0"/>
              <a:t>Példák</a:t>
            </a:r>
            <a:r>
              <a:rPr lang="hu-HU" altLang="hu-HU" sz="2800" dirty="0" smtClean="0"/>
              <a:t>:</a:t>
            </a:r>
          </a:p>
          <a:p>
            <a:pPr marL="914400" lvl="1" indent="-457200">
              <a:buFont typeface="Symbol" panose="05050102010706020507" pitchFamily="18" charset="2"/>
              <a:buChar char=""/>
            </a:pPr>
            <a:r>
              <a:rPr lang="hu-HU" altLang="hu-HU" sz="2800" dirty="0" smtClean="0"/>
              <a:t>Megye egészségügyére vonatkozó cikkek</a:t>
            </a:r>
          </a:p>
          <a:p>
            <a:pPr marL="914400" lvl="1" indent="-457200">
              <a:buFont typeface="Symbol" panose="05050102010706020507" pitchFamily="18" charset="2"/>
              <a:buChar char=""/>
            </a:pPr>
            <a:r>
              <a:rPr lang="hu-HU" altLang="hu-HU" sz="2800" dirty="0" smtClean="0"/>
              <a:t>Dolgozók tudományos munkái</a:t>
            </a:r>
          </a:p>
          <a:p>
            <a:pPr marL="914400" lvl="1" indent="-457200">
              <a:buFont typeface="Symbol" panose="05050102010706020507" pitchFamily="18" charset="2"/>
              <a:buChar char=""/>
            </a:pPr>
            <a:r>
              <a:rPr lang="hu-HU" altLang="hu-HU" sz="2800" dirty="0" smtClean="0"/>
              <a:t>MOB</a:t>
            </a:r>
          </a:p>
          <a:p>
            <a:pPr marL="914400" lvl="1" indent="-457200">
              <a:buFont typeface="Symbol" panose="05050102010706020507" pitchFamily="18" charset="2"/>
              <a:buChar char=""/>
            </a:pPr>
            <a:r>
              <a:rPr lang="hu-HU" altLang="hu-HU" sz="2800" dirty="0" smtClean="0"/>
              <a:t>Magyar Állatorvosi Bibliográfia</a:t>
            </a:r>
          </a:p>
          <a:p>
            <a:pPr marL="914400" lvl="1" indent="-457200">
              <a:buFont typeface="Symbol" panose="05050102010706020507" pitchFamily="18" charset="2"/>
              <a:buChar char=""/>
            </a:pPr>
            <a:r>
              <a:rPr lang="hu-HU" altLang="hu-HU" sz="2800" dirty="0" smtClean="0"/>
              <a:t>SZTE Diplomamunka, Doktori </a:t>
            </a:r>
            <a:r>
              <a:rPr lang="hu-HU" altLang="hu-HU" sz="2800" dirty="0" err="1" smtClean="0"/>
              <a:t>repozitórium</a:t>
            </a:r>
            <a:endParaRPr lang="hu-HU" altLang="hu-HU" sz="2800" dirty="0" smtClean="0"/>
          </a:p>
          <a:p>
            <a:pPr marL="914400" lvl="1" indent="-457200">
              <a:buFont typeface="Symbol" panose="05050102010706020507" pitchFamily="18" charset="2"/>
              <a:buChar char=""/>
            </a:pPr>
            <a:r>
              <a:rPr lang="hu-HU" altLang="hu-HU" sz="2800" dirty="0" smtClean="0"/>
              <a:t>TEKA (tudományos előadások és közlemények adattára)</a:t>
            </a:r>
          </a:p>
        </p:txBody>
      </p:sp>
    </p:spTree>
    <p:extLst>
      <p:ext uri="{BB962C8B-B14F-4D97-AF65-F5344CB8AC3E}">
        <p14:creationId xmlns:p14="http://schemas.microsoft.com/office/powerpoint/2010/main" val="290065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59910"/>
          </a:xfrm>
        </p:spPr>
        <p:txBody>
          <a:bodyPr/>
          <a:lstStyle/>
          <a:p>
            <a:pPr algn="ctr"/>
            <a:r>
              <a:rPr lang="hu-HU" altLang="hu-HU" b="1" dirty="0" smtClean="0">
                <a:latin typeface="+mn-lt"/>
              </a:rPr>
              <a:t>Vásárolt adatbázisok</a:t>
            </a:r>
            <a:endParaRPr lang="hu-HU" b="1" dirty="0">
              <a:latin typeface="+mn-lt"/>
            </a:endParaRPr>
          </a:p>
        </p:txBody>
      </p:sp>
      <p:sp>
        <p:nvSpPr>
          <p:cNvPr id="3" name="Tartalom helye 2"/>
          <p:cNvSpPr txBox="1">
            <a:spLocks/>
          </p:cNvSpPr>
          <p:nvPr/>
        </p:nvSpPr>
        <p:spPr>
          <a:xfrm>
            <a:off x="4233332" y="1300622"/>
            <a:ext cx="4826001" cy="7768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hu-HU" sz="3200" dirty="0" smtClean="0"/>
              <a:t>23 helyről érkezett „igen”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22942646"/>
              </p:ext>
            </p:extLst>
          </p:nvPr>
        </p:nvGraphicFramePr>
        <p:xfrm>
          <a:off x="2075225" y="1834593"/>
          <a:ext cx="9746916" cy="4153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34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35467"/>
            <a:ext cx="10515600" cy="1069077"/>
          </a:xfrm>
        </p:spPr>
        <p:txBody>
          <a:bodyPr/>
          <a:lstStyle/>
          <a:p>
            <a:pPr algn="ctr"/>
            <a:r>
              <a:rPr lang="hu-HU" altLang="hu-HU" b="1" dirty="0" smtClean="0">
                <a:latin typeface="+mn-lt"/>
              </a:rPr>
              <a:t>Könyvtári informatika</a:t>
            </a:r>
            <a:endParaRPr lang="hu-HU" b="1" dirty="0">
              <a:latin typeface="+mn-lt"/>
            </a:endParaRPr>
          </a:p>
        </p:txBody>
      </p:sp>
      <p:sp>
        <p:nvSpPr>
          <p:cNvPr id="3" name="Tartalom helye 3"/>
          <p:cNvSpPr txBox="1">
            <a:spLocks/>
          </p:cNvSpPr>
          <p:nvPr/>
        </p:nvSpPr>
        <p:spPr>
          <a:xfrm>
            <a:off x="6797843" y="1735139"/>
            <a:ext cx="5394157" cy="42931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65113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Symbol" panose="05050102010706020507" pitchFamily="18" charset="2"/>
              <a:buChar char="-"/>
              <a:defRPr/>
            </a:pPr>
            <a:r>
              <a:rPr lang="hu-HU" sz="2600" dirty="0" smtClean="0"/>
              <a:t>SZIKLA	29 </a:t>
            </a:r>
            <a:r>
              <a:rPr lang="hu-HU" sz="2600" smtClean="0"/>
              <a:t>könyvtárban            </a:t>
            </a:r>
            <a:endParaRPr lang="hu-HU" sz="2600" dirty="0" smtClean="0"/>
          </a:p>
          <a:p>
            <a:pPr marL="0" indent="265113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Symbol" panose="05050102010706020507" pitchFamily="18" charset="2"/>
              <a:buChar char="-"/>
              <a:defRPr/>
            </a:pPr>
            <a:r>
              <a:rPr lang="hu-HU" sz="2600" dirty="0" smtClean="0"/>
              <a:t>Corvina	  3 könyvtárban</a:t>
            </a:r>
          </a:p>
          <a:p>
            <a:pPr marL="0" indent="265113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Symbol" panose="05050102010706020507" pitchFamily="18" charset="2"/>
              <a:buChar char="-"/>
              <a:defRPr/>
            </a:pPr>
            <a:r>
              <a:rPr lang="hu-HU" sz="2600" dirty="0" smtClean="0"/>
              <a:t>Huntéka	  2 könyvtárban</a:t>
            </a:r>
          </a:p>
          <a:p>
            <a:pPr marL="0" indent="265113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Symbol" panose="05050102010706020507" pitchFamily="18" charset="2"/>
              <a:buChar char="-"/>
              <a:defRPr/>
            </a:pPr>
            <a:r>
              <a:rPr lang="hu-HU" sz="2600" dirty="0" err="1" smtClean="0"/>
              <a:t>Olib</a:t>
            </a:r>
            <a:r>
              <a:rPr lang="hu-HU" sz="2600" dirty="0" smtClean="0"/>
              <a:t>		  2 könyvtárban</a:t>
            </a:r>
          </a:p>
          <a:p>
            <a:pPr marL="271463" indent="-271463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Symbol" panose="05050102010706020507" pitchFamily="18" charset="2"/>
              <a:buChar char="-"/>
              <a:tabLst>
                <a:tab pos="2065338" algn="dec"/>
              </a:tabLst>
              <a:defRPr/>
            </a:pPr>
            <a:r>
              <a:rPr lang="hu-HU" sz="2600" dirty="0" err="1" smtClean="0"/>
              <a:t>KisTéka</a:t>
            </a:r>
            <a:r>
              <a:rPr lang="hu-HU" sz="2600" dirty="0" smtClean="0"/>
              <a:t>, Köztéka, </a:t>
            </a:r>
            <a:r>
              <a:rPr lang="hu-HU" sz="2600" dirty="0" err="1" smtClean="0"/>
              <a:t>Pclib</a:t>
            </a:r>
            <a:r>
              <a:rPr lang="hu-HU" sz="2600" smtClean="0"/>
              <a:t>, </a:t>
            </a:r>
            <a:br>
              <a:rPr lang="hu-HU" sz="2600" smtClean="0"/>
            </a:br>
            <a:r>
              <a:rPr lang="hu-HU" sz="2600" smtClean="0"/>
              <a:t>Textlib 	1-1 könyvtárban</a:t>
            </a:r>
            <a:endParaRPr lang="hu-HU" sz="2600" dirty="0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5768670" y="1540932"/>
            <a:ext cx="900834" cy="4145259"/>
            <a:chOff x="5196014" y="1773238"/>
            <a:chExt cx="910327" cy="4188944"/>
          </a:xfrm>
        </p:grpSpPr>
        <p:pic>
          <p:nvPicPr>
            <p:cNvPr id="13314" name="Picture 2" descr="http://medinfo.aeek.hu/wordpress/wp-content/uploads/2015/12/882463697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6014" y="1773238"/>
              <a:ext cx="864644" cy="864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6" name="Picture 4" descr="http://attala.hu/images/e-corvina%20log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244" y="2637882"/>
              <a:ext cx="662185" cy="639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8" name="Picture 6" descr="http://hunteka.asp.hunteka.hu/beregi/images/hunteka_logo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244" y="3614927"/>
              <a:ext cx="763414" cy="513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0" name="Picture 8" descr="OLIB7_WebView_Logo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23" t="11346" r="32013" b="12422"/>
            <a:stretch/>
          </p:blipFill>
          <p:spPr bwMode="auto">
            <a:xfrm>
              <a:off x="5294742" y="4420850"/>
              <a:ext cx="765916" cy="485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2" name="Picture 10" descr="http://library.kfghost.eu/kisteka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8424" y="5164166"/>
              <a:ext cx="638552" cy="490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6" name="Picture 14" descr="http://www.textlib.hu/textlib.gi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123" y="5685540"/>
              <a:ext cx="833218" cy="276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Szöveg helye 2"/>
          <p:cNvSpPr txBox="1">
            <a:spLocks/>
          </p:cNvSpPr>
          <p:nvPr/>
        </p:nvSpPr>
        <p:spPr>
          <a:xfrm>
            <a:off x="6797843" y="1086507"/>
            <a:ext cx="4444148" cy="580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altLang="hu-HU" sz="3200" b="1" dirty="0" smtClean="0"/>
              <a:t>IKR: 41 könyvtárban van </a:t>
            </a:r>
          </a:p>
          <a:p>
            <a:pPr marL="0" indent="0">
              <a:buNone/>
            </a:pPr>
            <a:endParaRPr lang="hu-HU" altLang="hu-HU" sz="3200" b="1" dirty="0"/>
          </a:p>
        </p:txBody>
      </p:sp>
      <p:sp>
        <p:nvSpPr>
          <p:cNvPr id="14" name="Szöveg helye 2"/>
          <p:cNvSpPr txBox="1">
            <a:spLocks/>
          </p:cNvSpPr>
          <p:nvPr/>
        </p:nvSpPr>
        <p:spPr>
          <a:xfrm>
            <a:off x="987767" y="1255839"/>
            <a:ext cx="4085944" cy="639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altLang="hu-HU" b="1" dirty="0" smtClean="0"/>
              <a:t>Állomány feldolgozottsága</a:t>
            </a:r>
          </a:p>
          <a:p>
            <a:pPr marL="0" indent="0">
              <a:buNone/>
            </a:pPr>
            <a:endParaRPr lang="hu-HU" altLang="hu-HU" b="1" dirty="0"/>
          </a:p>
        </p:txBody>
      </p:sp>
      <p:sp>
        <p:nvSpPr>
          <p:cNvPr id="15" name="Tartalom helye 5"/>
          <p:cNvSpPr txBox="1">
            <a:spLocks/>
          </p:cNvSpPr>
          <p:nvPr/>
        </p:nvSpPr>
        <p:spPr>
          <a:xfrm>
            <a:off x="987767" y="1735139"/>
            <a:ext cx="3356422" cy="34452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Symbol" panose="05050102010706020507" pitchFamily="18" charset="2"/>
              <a:buChar char="-"/>
              <a:defRPr/>
            </a:pPr>
            <a:r>
              <a:rPr lang="pt-BR" dirty="0" smtClean="0"/>
              <a:t>Nincs feldolgozva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i="1" dirty="0" smtClean="0"/>
              <a:t>21 helyen</a:t>
            </a:r>
          </a:p>
          <a:p>
            <a:pPr marL="360363" indent="-360363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Symbol" panose="05050102010706020507" pitchFamily="18" charset="2"/>
              <a:buChar char="-"/>
              <a:defRPr/>
            </a:pPr>
            <a:r>
              <a:rPr lang="pt-BR" dirty="0" smtClean="0"/>
              <a:t>10-30 %-os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pt-BR" i="1" dirty="0" smtClean="0"/>
              <a:t>7</a:t>
            </a:r>
            <a:r>
              <a:rPr lang="hu-HU" i="1" dirty="0" smtClean="0"/>
              <a:t> helyen</a:t>
            </a:r>
          </a:p>
          <a:p>
            <a:pPr marL="360363" indent="-360363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Symbol" panose="05050102010706020507" pitchFamily="18" charset="2"/>
              <a:buChar char="-"/>
              <a:defRPr/>
            </a:pPr>
            <a:r>
              <a:rPr lang="pt-BR" dirty="0" smtClean="0"/>
              <a:t>80-</a:t>
            </a:r>
            <a:r>
              <a:rPr lang="hu-HU" dirty="0" smtClean="0"/>
              <a:t>1</a:t>
            </a:r>
            <a:r>
              <a:rPr lang="pt-BR" dirty="0" smtClean="0"/>
              <a:t>00 %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i="1" dirty="0" smtClean="0"/>
              <a:t>1</a:t>
            </a:r>
            <a:r>
              <a:rPr lang="pt-BR" i="1" dirty="0" smtClean="0"/>
              <a:t>9</a:t>
            </a:r>
            <a:r>
              <a:rPr lang="hu-HU" i="1" dirty="0" smtClean="0"/>
              <a:t> helyen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6156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1007"/>
          </a:xfrm>
        </p:spPr>
        <p:txBody>
          <a:bodyPr/>
          <a:lstStyle/>
          <a:p>
            <a:pPr algn="ctr"/>
            <a:r>
              <a:rPr lang="hu-HU" altLang="hu-HU" b="1" dirty="0" smtClean="0">
                <a:latin typeface="+mn-lt"/>
              </a:rPr>
              <a:t>OPAC/Intézeti honlap</a:t>
            </a:r>
            <a:endParaRPr lang="hu-HU" b="1" dirty="0">
              <a:latin typeface="+mn-lt"/>
            </a:endParaRPr>
          </a:p>
        </p:txBody>
      </p:sp>
      <p:graphicFrame>
        <p:nvGraphicFramePr>
          <p:cNvPr id="3" name="Tartalom hely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1038819"/>
              </p:ext>
            </p:extLst>
          </p:nvPr>
        </p:nvGraphicFramePr>
        <p:xfrm>
          <a:off x="4138863" y="1720514"/>
          <a:ext cx="7341937" cy="3833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artalom helye 3"/>
          <p:cNvSpPr txBox="1">
            <a:spLocks/>
          </p:cNvSpPr>
          <p:nvPr/>
        </p:nvSpPr>
        <p:spPr>
          <a:xfrm>
            <a:off x="661653" y="1927726"/>
            <a:ext cx="3477209" cy="16215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>
              <a:buFont typeface="Symbol" panose="05050102010706020507" pitchFamily="18" charset="2"/>
              <a:buChar char="-"/>
            </a:pPr>
            <a:r>
              <a:rPr lang="hu-HU" altLang="hu-HU" dirty="0" smtClean="0"/>
              <a:t>Nem válaszolt:	  4</a:t>
            </a:r>
          </a:p>
          <a:p>
            <a:pPr marL="360363" indent="-360363">
              <a:buFont typeface="Symbol" panose="05050102010706020507" pitchFamily="18" charset="2"/>
              <a:buChar char="-"/>
            </a:pPr>
            <a:r>
              <a:rPr lang="hu-HU" altLang="hu-HU" dirty="0" smtClean="0"/>
              <a:t>Van:		11</a:t>
            </a:r>
          </a:p>
          <a:p>
            <a:pPr marL="360363" indent="-360363">
              <a:buFont typeface="Symbol" panose="05050102010706020507" pitchFamily="18" charset="2"/>
              <a:buChar char="-"/>
            </a:pPr>
            <a:r>
              <a:rPr lang="hu-HU" altLang="hu-HU" dirty="0" smtClean="0"/>
              <a:t>Nincs:		36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397142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9371"/>
            <a:ext cx="10515600" cy="1182090"/>
          </a:xfrm>
        </p:spPr>
        <p:txBody>
          <a:bodyPr/>
          <a:lstStyle/>
          <a:p>
            <a:pPr algn="ctr"/>
            <a:r>
              <a:rPr lang="hu-HU" altLang="hu-HU" b="1" kern="0" dirty="0" smtClean="0">
                <a:latin typeface="+mn-lt"/>
              </a:rPr>
              <a:t>Problémák</a:t>
            </a:r>
            <a:endParaRPr lang="hu-HU" b="1" dirty="0">
              <a:latin typeface="+mn-lt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937715"/>
              </p:ext>
            </p:extLst>
          </p:nvPr>
        </p:nvGraphicFramePr>
        <p:xfrm>
          <a:off x="573509" y="1221460"/>
          <a:ext cx="11144359" cy="3518726"/>
        </p:xfrm>
        <a:graphic>
          <a:graphicData uri="http://schemas.openxmlformats.org/drawingml/2006/table">
            <a:tbl>
              <a:tblPr/>
              <a:tblGrid>
                <a:gridCol w="2767179"/>
                <a:gridCol w="1675436"/>
                <a:gridCol w="1675436"/>
                <a:gridCol w="1675436"/>
                <a:gridCol w="1675436"/>
                <a:gridCol w="1675436"/>
              </a:tblGrid>
              <a:tr h="920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52 válaszból</a:t>
                      </a: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[Forráshiány]</a:t>
                      </a:r>
                      <a:endParaRPr kumimoji="0" lang="hu-HU" alt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[Humán erőforráshiány]</a:t>
                      </a:r>
                      <a:endParaRPr kumimoji="0" lang="hu-HU" alt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[Raktározási gondok]</a:t>
                      </a:r>
                      <a:endParaRPr kumimoji="0" lang="hu-HU" alt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[Fenntartói érdektelenség]</a:t>
                      </a:r>
                      <a:endParaRPr kumimoji="0" lang="hu-HU" alt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[Elavult géppark]</a:t>
                      </a:r>
                      <a:endParaRPr kumimoji="0" lang="hu-HU" alt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329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összpontszám</a:t>
                      </a:r>
                      <a:endParaRPr kumimoji="0" lang="hu-HU" altLang="hu-H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121</a:t>
                      </a:r>
                      <a:endParaRPr kumimoji="0" lang="hu-HU" altLang="hu-H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151</a:t>
                      </a:r>
                      <a:endParaRPr kumimoji="0" lang="hu-HU" altLang="hu-H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BA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155</a:t>
                      </a:r>
                      <a:endParaRPr kumimoji="0" lang="hu-HU" altLang="hu-H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0A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175</a:t>
                      </a:r>
                      <a:endParaRPr kumimoji="0" lang="hu-HU" altLang="hu-H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143</a:t>
                      </a:r>
                      <a:endParaRPr kumimoji="0" lang="hu-HU" altLang="hu-H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1C3"/>
                    </a:solidFill>
                  </a:tcPr>
                </a:tc>
              </a:tr>
              <a:tr h="4329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legnagyobb probléma (5)</a:t>
                      </a:r>
                      <a:endParaRPr kumimoji="0" lang="hu-HU" alt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hu-HU" alt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E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hu-HU" alt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E9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hu-HU" alt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ED"/>
                    </a:solidFill>
                  </a:tcPr>
                </a:tc>
              </a:tr>
              <a:tr h="4329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nagy probléma (4)</a:t>
                      </a:r>
                      <a:endParaRPr kumimoji="0" lang="hu-HU" alt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hu-HU" alt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hu-HU" alt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8D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hu-HU" alt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hu-HU" alt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CD9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hu-HU" alt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BDA"/>
                    </a:solidFill>
                  </a:tcPr>
                </a:tc>
              </a:tr>
              <a:tr h="4329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közepes probléma (3)</a:t>
                      </a:r>
                      <a:endParaRPr kumimoji="0" lang="hu-HU" alt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E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hu-HU" alt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E9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hu-HU" alt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0C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hu-HU" alt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C78E"/>
                    </a:solidFill>
                  </a:tcPr>
                </a:tc>
              </a:tr>
              <a:tr h="4329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kis probléma (2)</a:t>
                      </a:r>
                      <a:endParaRPr kumimoji="0" lang="hu-HU" alt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hu-HU" alt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7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hu-HU" alt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hu-HU" alt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CFF"/>
                    </a:solidFill>
                  </a:tcPr>
                </a:tc>
              </a:tr>
              <a:tr h="4329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legkisebb probléma (1)</a:t>
                      </a:r>
                      <a:endParaRPr kumimoji="0" lang="hu-HU" alt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kumimoji="0" lang="hu-HU" alt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kumimoji="0" lang="hu-HU" alt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hu-HU" alt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hu-HU" alt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DBB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kumimoji="0" lang="hu-HU" alt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BE7B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73509" y="5335623"/>
            <a:ext cx="11421973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24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altLang="hu-HU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legjellemzőbb </a:t>
            </a:r>
            <a:r>
              <a:rPr lang="hu-HU" altLang="hu-HU" sz="24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probléma, könyvtártípustól függetlenül a </a:t>
            </a:r>
            <a:r>
              <a:rPr lang="hu-HU" altLang="hu-HU" sz="24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hu-HU" altLang="hu-HU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enntartói érdektelenség.</a:t>
            </a:r>
            <a:endParaRPr lang="hu-HU" altLang="hu-HU" sz="2400" dirty="0"/>
          </a:p>
        </p:txBody>
      </p:sp>
      <p:sp>
        <p:nvSpPr>
          <p:cNvPr id="6" name="Téglalap 5"/>
          <p:cNvSpPr/>
          <p:nvPr/>
        </p:nvSpPr>
        <p:spPr>
          <a:xfrm>
            <a:off x="2084626" y="2220501"/>
            <a:ext cx="22079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hu-HU" sz="16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(súlyozott pontszámítás)</a:t>
            </a:r>
            <a:endParaRPr lang="hu-HU" altLang="hu-HU" sz="1600" dirty="0"/>
          </a:p>
        </p:txBody>
      </p:sp>
      <p:sp>
        <p:nvSpPr>
          <p:cNvPr id="7" name="Téglalap 6"/>
          <p:cNvSpPr/>
          <p:nvPr/>
        </p:nvSpPr>
        <p:spPr>
          <a:xfrm rot="16200000">
            <a:off x="-259059" y="3476605"/>
            <a:ext cx="13265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hu-HU" sz="16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(darab válasz)</a:t>
            </a:r>
            <a:endParaRPr lang="hu-HU" altLang="hu-HU" sz="1600" dirty="0"/>
          </a:p>
        </p:txBody>
      </p:sp>
    </p:spTree>
    <p:extLst>
      <p:ext uri="{BB962C8B-B14F-4D97-AF65-F5344CB8AC3E}">
        <p14:creationId xmlns:p14="http://schemas.microsoft.com/office/powerpoint/2010/main" val="302776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3289" y="1873624"/>
            <a:ext cx="10676710" cy="2312894"/>
          </a:xfrm>
        </p:spPr>
        <p:txBody>
          <a:bodyPr>
            <a:normAutofit fontScale="90000"/>
          </a:bodyPr>
          <a:lstStyle/>
          <a:p>
            <a:pPr>
              <a:spcAft>
                <a:spcPts val="2400"/>
              </a:spcAft>
            </a:pPr>
            <a:r>
              <a:rPr lang="hu-HU" altLang="hu-HU" sz="4900" b="1" dirty="0" smtClean="0">
                <a:latin typeface="+mn-lt"/>
              </a:rPr>
              <a:t>Orvosi szakkönyvtárak </a:t>
            </a:r>
            <a:r>
              <a:rPr lang="hu-HU" altLang="hu-HU" sz="4900" b="1" smtClean="0">
                <a:latin typeface="+mn-lt"/>
              </a:rPr>
              <a:t>helyzete </a:t>
            </a:r>
            <a:br>
              <a:rPr lang="hu-HU" altLang="hu-HU" sz="4900" b="1" smtClean="0">
                <a:latin typeface="+mn-lt"/>
              </a:rPr>
            </a:br>
            <a:r>
              <a:rPr lang="hu-HU" altLang="hu-HU" sz="4900" b="1" smtClean="0">
                <a:latin typeface="+mn-lt"/>
              </a:rPr>
              <a:t>a mai Magyarországon</a:t>
            </a:r>
            <a:br>
              <a:rPr lang="hu-HU" altLang="hu-HU" sz="4900" b="1" smtClean="0">
                <a:latin typeface="+mn-lt"/>
              </a:rPr>
            </a:br>
            <a:r>
              <a:rPr lang="hu-HU" altLang="hu-HU" sz="5300" smtClean="0">
                <a:solidFill>
                  <a:srgbClr val="C00000"/>
                </a:solidFill>
                <a:latin typeface="+mn-lt"/>
              </a:rPr>
              <a:t>––––––––––––</a:t>
            </a:r>
            <a:r>
              <a:rPr lang="hu-HU" altLang="hu-HU" sz="4900" b="1" smtClean="0">
                <a:latin typeface="+mn-lt"/>
              </a:rPr>
              <a:t/>
            </a:r>
            <a:br>
              <a:rPr lang="hu-HU" altLang="hu-HU" sz="4900" b="1" smtClean="0">
                <a:latin typeface="+mn-lt"/>
              </a:rPr>
            </a:br>
            <a:r>
              <a:rPr lang="hu-HU" altLang="hu-HU" sz="3600" b="1" smtClean="0"/>
              <a:t>Egy </a:t>
            </a:r>
            <a:r>
              <a:rPr lang="hu-HU" altLang="hu-HU" sz="3600" b="1" dirty="0" smtClean="0"/>
              <a:t>kérdőív tanulságai</a:t>
            </a:r>
            <a:endParaRPr lang="hu-HU" sz="36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343654" y="4620603"/>
            <a:ext cx="3495981" cy="800012"/>
          </a:xfrm>
        </p:spPr>
        <p:txBody>
          <a:bodyPr>
            <a:normAutofit/>
          </a:bodyPr>
          <a:lstStyle/>
          <a:p>
            <a:r>
              <a:rPr lang="hu-HU" altLang="hu-HU" sz="3200" i="1" dirty="0" smtClean="0">
                <a:cs typeface="Arial" panose="020B0604020202020204" pitchFamily="34" charset="0"/>
              </a:rPr>
              <a:t>Dr. Palotai Mária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951912" y="5854700"/>
            <a:ext cx="1120761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112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76495"/>
          </a:xfrm>
        </p:spPr>
        <p:txBody>
          <a:bodyPr/>
          <a:lstStyle/>
          <a:p>
            <a:pPr algn="ctr"/>
            <a:r>
              <a:rPr lang="hu-HU" altLang="hu-HU" b="1" dirty="0" smtClean="0">
                <a:latin typeface="+mn-lt"/>
              </a:rPr>
              <a:t>Egyéb problémák</a:t>
            </a:r>
            <a:endParaRPr lang="hu-HU" b="1" dirty="0">
              <a:latin typeface="+mn-lt"/>
            </a:endParaRPr>
          </a:p>
        </p:txBody>
      </p:sp>
      <p:sp>
        <p:nvSpPr>
          <p:cNvPr id="3" name="Téglalap 2"/>
          <p:cNvSpPr>
            <a:spLocks noChangeArrowheads="1"/>
          </p:cNvSpPr>
          <p:nvPr/>
        </p:nvSpPr>
        <p:spPr bwMode="auto">
          <a:xfrm>
            <a:off x="959435" y="1176496"/>
            <a:ext cx="10419765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5F5F5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800"/>
              </a:spcAft>
              <a:buFont typeface="Symbol" panose="05050102010706020507" pitchFamily="18" charset="2"/>
              <a:buChar char="-"/>
            </a:pPr>
            <a:r>
              <a:rPr lang="hu-HU" altLang="hu-HU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Az osztályok a különböző gyógyszercégek segítségével vetetnek szakkönyvet</a:t>
            </a:r>
            <a:r>
              <a:rPr lang="hu-HU" altLang="hu-HU" sz="24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altLang="hu-HU" sz="240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hu-HU" altLang="hu-HU" sz="240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altLang="hu-HU" sz="240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altLang="hu-HU" sz="24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könyvtár nem tud róla, kimarad</a:t>
            </a:r>
            <a:r>
              <a:rPr lang="hu-HU" altLang="hu-HU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így még inkább feleslegesnek tűnik.</a:t>
            </a:r>
            <a:endParaRPr lang="hu-HU" altLang="hu-HU" sz="24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1800"/>
              </a:spcAft>
              <a:buFont typeface="Symbol" panose="05050102010706020507" pitchFamily="18" charset="2"/>
              <a:buChar char="-"/>
            </a:pPr>
            <a:r>
              <a:rPr lang="hu-HU" altLang="hu-HU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Több kedvezményes </a:t>
            </a:r>
            <a:r>
              <a:rPr lang="hu-HU" altLang="hu-HU" sz="24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továbbképzési</a:t>
            </a:r>
            <a:r>
              <a:rPr lang="hu-HU" altLang="hu-HU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lehetőségre lenne szükség.</a:t>
            </a:r>
            <a:endParaRPr lang="hu-HU" altLang="hu-HU" sz="24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1800"/>
              </a:spcAft>
              <a:buFont typeface="Symbol" panose="05050102010706020507" pitchFamily="18" charset="2"/>
              <a:buChar char="-"/>
            </a:pPr>
            <a:r>
              <a:rPr lang="hu-HU" altLang="hu-HU" sz="24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Olvasói érdektelenség</a:t>
            </a:r>
            <a:r>
              <a:rPr lang="hu-HU" altLang="hu-HU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hu-HU" altLang="hu-HU" sz="24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1800"/>
              </a:spcAft>
              <a:buFont typeface="Symbol" panose="05050102010706020507" pitchFamily="18" charset="2"/>
              <a:buChar char="-"/>
            </a:pPr>
            <a:r>
              <a:rPr lang="hu-HU" altLang="hu-HU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Elavult </a:t>
            </a:r>
            <a:r>
              <a:rPr lang="hu-HU" altLang="hu-HU" sz="24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bútorzat</a:t>
            </a:r>
            <a:r>
              <a:rPr lang="hu-HU" altLang="hu-HU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mely kényelmetlen hosszabb tartózkodásra, </a:t>
            </a:r>
            <a:endParaRPr lang="hu-HU" altLang="hu-HU" sz="24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1800"/>
              </a:spcAft>
              <a:buFont typeface="Symbol" panose="05050102010706020507" pitchFamily="18" charset="2"/>
              <a:buChar char="-"/>
            </a:pPr>
            <a:r>
              <a:rPr lang="hu-HU" altLang="hu-HU" sz="24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Légkondicionáló </a:t>
            </a:r>
            <a:r>
              <a:rPr lang="hu-HU" altLang="hu-HU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hiánya a nyári hőségben.</a:t>
            </a:r>
            <a:endParaRPr lang="hu-HU" altLang="hu-HU" sz="24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1800"/>
              </a:spcAft>
              <a:buFont typeface="Symbol" panose="05050102010706020507" pitchFamily="18" charset="2"/>
              <a:buChar char="-"/>
            </a:pPr>
            <a:r>
              <a:rPr lang="hu-HU" altLang="hu-HU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Folyamatos </a:t>
            </a:r>
            <a:r>
              <a:rPr lang="hu-HU" altLang="hu-HU" sz="24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költöztetés</a:t>
            </a:r>
            <a:endParaRPr lang="hu-HU" altLang="hu-HU" sz="24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1800"/>
              </a:spcAft>
              <a:buFont typeface="Symbol" panose="05050102010706020507" pitchFamily="18" charset="2"/>
              <a:buChar char="-"/>
            </a:pPr>
            <a:r>
              <a:rPr lang="hu-HU" altLang="hu-HU" sz="24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altLang="hu-HU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munkatársaknak </a:t>
            </a:r>
            <a:r>
              <a:rPr lang="hu-HU" altLang="hu-HU" sz="24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leterheltsége</a:t>
            </a:r>
            <a:r>
              <a:rPr lang="hu-HU" altLang="hu-HU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kevés energiájuk marad olvasni-kutatni</a:t>
            </a:r>
            <a:endParaRPr lang="hu-HU" altLang="hu-HU" sz="24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68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9830" y="148557"/>
            <a:ext cx="4862438" cy="1325563"/>
          </a:xfrm>
        </p:spPr>
        <p:txBody>
          <a:bodyPr/>
          <a:lstStyle/>
          <a:p>
            <a:pPr algn="ctr"/>
            <a:r>
              <a:rPr lang="hu-HU" altLang="hu-HU" b="1" smtClean="0">
                <a:latin typeface="+mn-lt"/>
              </a:rPr>
              <a:t>Felhasználók I.</a:t>
            </a:r>
            <a:endParaRPr lang="hu-HU" b="1" dirty="0">
              <a:latin typeface="+mn-lt"/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34296"/>
              </p:ext>
            </p:extLst>
          </p:nvPr>
        </p:nvGraphicFramePr>
        <p:xfrm>
          <a:off x="5012268" y="556484"/>
          <a:ext cx="6333065" cy="5200848"/>
        </p:xfrm>
        <a:graphic>
          <a:graphicData uri="http://schemas.openxmlformats.org/drawingml/2006/table">
            <a:tbl>
              <a:tblPr/>
              <a:tblGrid>
                <a:gridCol w="4449765"/>
                <a:gridCol w="1883300"/>
              </a:tblGrid>
              <a:tr h="288936"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Kik használják elsősorban a könyvtárat?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93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jelenleg szünetel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</a:tr>
              <a:tr h="28893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kutatók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6F9"/>
                    </a:solidFill>
                  </a:tcPr>
                </a:tc>
              </a:tr>
              <a:tr h="28893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intézmény dolgozói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072"/>
                    </a:solidFill>
                  </a:tcPr>
                </a:tc>
              </a:tr>
              <a:tr h="28893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intézmény nyugdíjasai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</a:tr>
              <a:tr h="28893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megye szakdolgozói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0F3"/>
                    </a:solidFill>
                  </a:tcPr>
                </a:tc>
              </a:tr>
              <a:tr h="28893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más intézet dolgozói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2D4"/>
                    </a:solidFill>
                  </a:tcPr>
                </a:tc>
              </a:tr>
              <a:tr h="28893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elég kihasználatlan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</a:tr>
              <a:tr h="28893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egyetemi polgárok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</a:tr>
              <a:tr h="28893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település lakosai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</a:tr>
              <a:tr h="28893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orvosok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</a:tr>
              <a:tr h="28893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egészségügyi szakdolgozók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678"/>
                    </a:solidFill>
                  </a:tcPr>
                </a:tc>
              </a:tr>
              <a:tr h="28893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hallgatók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88A"/>
                    </a:solidFill>
                  </a:tcPr>
                </a:tc>
              </a:tr>
              <a:tr h="28893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oktatók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</a:tr>
              <a:tr h="28893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rezidensek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8DA"/>
                    </a:solidFill>
                  </a:tcPr>
                </a:tc>
              </a:tr>
              <a:tr h="28893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betegek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6F9"/>
                    </a:solidFill>
                  </a:tcPr>
                </a:tc>
              </a:tr>
              <a:tr h="28893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betegek hozzátartozói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</a:tr>
              <a:tr h="28893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orvosi könyvtárak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619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91385"/>
          </a:xfrm>
        </p:spPr>
        <p:txBody>
          <a:bodyPr/>
          <a:lstStyle/>
          <a:p>
            <a:pPr algn="ctr"/>
            <a:r>
              <a:rPr lang="hu-HU" altLang="hu-HU" b="1" smtClean="0">
                <a:latin typeface="+mn-lt"/>
              </a:rPr>
              <a:t>Felhasználók II.</a:t>
            </a:r>
            <a:endParaRPr lang="hu-HU" b="1" dirty="0">
              <a:latin typeface="+mn-lt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85219"/>
              </p:ext>
            </p:extLst>
          </p:nvPr>
        </p:nvGraphicFramePr>
        <p:xfrm>
          <a:off x="1981199" y="1191386"/>
          <a:ext cx="8229601" cy="4746675"/>
        </p:xfrm>
        <a:graphic>
          <a:graphicData uri="http://schemas.openxmlformats.org/drawingml/2006/table">
            <a:tbl>
              <a:tblPr bandRow="1"/>
              <a:tblGrid>
                <a:gridCol w="7521093"/>
                <a:gridCol w="708508"/>
              </a:tblGrid>
              <a:tr h="256666">
                <a:tc gridSpan="2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hu-HU" sz="1600" b="1" i="0" u="none" strike="noStrike" kern="120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Könyvtárhasználat módja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24023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működés jelenleg szünetel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</a:tr>
              <a:tr h="324023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elsősorban irodákból, osztályokról (házon belül)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97B"/>
                    </a:solidFill>
                  </a:tcPr>
                </a:tc>
              </a:tr>
              <a:tr h="324023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elsősorban személyesen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324023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hallgatók személyesen, oktatók irodából és otthonról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</a:tr>
              <a:tr h="324023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személyes és távhasználat is (sokszor házon belülről)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F8"/>
                    </a:solidFill>
                  </a:tcPr>
                </a:tc>
              </a:tr>
              <a:tr h="324023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mindhárom jelentős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</a:tr>
              <a:tr h="324023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levelezésen keresztül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</a:tr>
              <a:tr h="324023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főleg </a:t>
                      </a:r>
                      <a:r>
                        <a:rPr lang="hu-H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email-ben</a:t>
                      </a:r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kérnek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</a:tr>
              <a:tr h="324023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elsősorban otthonról - távhasználat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</a:tr>
              <a:tr h="324023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gyakori az e-mail vagy telefonos kérés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</a:tr>
              <a:tr h="324023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elsősorban elektronikus email, telefonon történő megkeresés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F8"/>
                    </a:solidFill>
                  </a:tcPr>
                </a:tc>
              </a:tr>
              <a:tr h="324023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személyesen, valamint osztályokról telefonon, illetve e-mail-ben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</a:tr>
              <a:tr h="388035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email, telefon, de természetesen személyesen is; általában személyfüggő</a:t>
                      </a:r>
                    </a:p>
                  </a:txBody>
                  <a:tcPr marL="45720" marR="457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5720" marR="457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42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1066" y="0"/>
            <a:ext cx="11125200" cy="979714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>
                <a:latin typeface="+mn-lt"/>
              </a:rPr>
              <a:t>Milyen könyvtárszakmai segítséget igényelnek a felhasználók</a:t>
            </a:r>
            <a:r>
              <a:rPr lang="hu-HU" sz="2800" b="1" dirty="0" smtClean="0">
                <a:latin typeface="+mn-lt"/>
              </a:rPr>
              <a:t>?</a:t>
            </a:r>
            <a:endParaRPr lang="hu-HU" sz="2800" b="1" dirty="0">
              <a:latin typeface="+mn-lt"/>
            </a:endParaRPr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9518282"/>
              </p:ext>
            </p:extLst>
          </p:nvPr>
        </p:nvGraphicFramePr>
        <p:xfrm>
          <a:off x="1117601" y="979714"/>
          <a:ext cx="10201428" cy="4946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676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58786" y="169335"/>
            <a:ext cx="10515600" cy="1015999"/>
          </a:xfrm>
        </p:spPr>
        <p:txBody>
          <a:bodyPr/>
          <a:lstStyle/>
          <a:p>
            <a:pPr algn="ctr"/>
            <a:r>
              <a:rPr lang="hu-HU" altLang="hu-HU" b="1" smtClean="0">
                <a:latin typeface="+mn-lt"/>
              </a:rPr>
              <a:t>Megjegyzések/üzenetek</a:t>
            </a:r>
            <a:endParaRPr lang="hu-HU" b="1" dirty="0">
              <a:latin typeface="+mn-lt"/>
            </a:endParaRPr>
          </a:p>
        </p:txBody>
      </p:sp>
      <p:sp>
        <p:nvSpPr>
          <p:cNvPr id="3" name="Tartalom helye 2"/>
          <p:cNvSpPr txBox="1">
            <a:spLocks/>
          </p:cNvSpPr>
          <p:nvPr/>
        </p:nvSpPr>
        <p:spPr>
          <a:xfrm>
            <a:off x="439443" y="1474120"/>
            <a:ext cx="11554287" cy="39572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hu-HU" altLang="hu-HU" i="1" dirty="0" smtClean="0"/>
              <a:t>„Az egészségügyi könyvtárosok együttműködése hosszú idő óta kiválónak mondható”</a:t>
            </a: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hu-HU" altLang="hu-HU" i="1" dirty="0" smtClean="0"/>
              <a:t>„Örömmel töltene el, ha a könyvtárlátogatóknak több idejük, és energiájuk lenne a szakmai továbbképzésre, és a folyamatos szakmai fejlődésre. Ehhez egy szebb, modernebb, jobban felszerelt szakkönyvtárral állhatnánk a rendelkezésükre, ahová jó betérni, mert sok új szakkönyv, és folyóirat áll a rendelkezésükre”</a:t>
            </a: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hu-HU" altLang="hu-HU" i="1" dirty="0" smtClean="0"/>
              <a:t>„Szeretem a szakmámat, így a nehézségek ellenére is szívesen csinálom!”</a:t>
            </a:r>
            <a:br>
              <a:rPr lang="hu-HU" altLang="hu-HU" i="1" dirty="0" smtClean="0"/>
            </a:br>
            <a:endParaRPr lang="hu-HU" altLang="hu-HU" i="1" dirty="0" smtClean="0"/>
          </a:p>
        </p:txBody>
      </p:sp>
    </p:spTree>
    <p:extLst>
      <p:ext uri="{BB962C8B-B14F-4D97-AF65-F5344CB8AC3E}">
        <p14:creationId xmlns:p14="http://schemas.microsoft.com/office/powerpoint/2010/main" val="215300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6532" y="148557"/>
            <a:ext cx="10921999" cy="872375"/>
          </a:xfrm>
        </p:spPr>
        <p:txBody>
          <a:bodyPr>
            <a:normAutofit/>
          </a:bodyPr>
          <a:lstStyle/>
          <a:p>
            <a:pPr algn="ctr"/>
            <a:r>
              <a:rPr lang="hu-HU" altLang="hu-HU" b="1" dirty="0">
                <a:latin typeface="+mn-lt"/>
              </a:rPr>
              <a:t>Orvosi könyvtárak száma</a:t>
            </a:r>
            <a:endParaRPr lang="hu-HU" b="1" dirty="0">
              <a:latin typeface="+mn-lt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869126"/>
              </p:ext>
            </p:extLst>
          </p:nvPr>
        </p:nvGraphicFramePr>
        <p:xfrm>
          <a:off x="1465326" y="1097679"/>
          <a:ext cx="10083206" cy="47712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073697"/>
                <a:gridCol w="853869"/>
                <a:gridCol w="853869"/>
                <a:gridCol w="853869"/>
                <a:gridCol w="762351"/>
                <a:gridCol w="945389"/>
                <a:gridCol w="740162"/>
              </a:tblGrid>
              <a:tr h="325076"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1" u="none" strike="noStrike" dirty="0">
                          <a:effectLst/>
                          <a:latin typeface="+mn-lt"/>
                        </a:rPr>
                        <a:t>1990</a:t>
                      </a:r>
                      <a:endParaRPr lang="hu-HU" sz="2000" b="1" i="0" u="none" strike="noStrike" dirty="0">
                        <a:solidFill>
                          <a:srgbClr val="44546A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1" u="none" strike="noStrike" dirty="0">
                          <a:effectLst/>
                          <a:latin typeface="+mn-lt"/>
                        </a:rPr>
                        <a:t>2000</a:t>
                      </a:r>
                      <a:endParaRPr lang="hu-HU" sz="2000" b="1" i="0" u="none" strike="noStrike" dirty="0">
                        <a:solidFill>
                          <a:srgbClr val="44546A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1" u="none" strike="noStrike" dirty="0">
                          <a:effectLst/>
                          <a:latin typeface="+mn-lt"/>
                        </a:rPr>
                        <a:t>2009</a:t>
                      </a:r>
                      <a:endParaRPr lang="hu-HU" sz="2000" b="1" i="0" u="none" strike="noStrike" dirty="0">
                        <a:solidFill>
                          <a:srgbClr val="44546A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0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1" u="none" strike="noStrike" dirty="0">
                          <a:effectLst/>
                          <a:latin typeface="+mn-lt"/>
                        </a:rPr>
                        <a:t>2016</a:t>
                      </a:r>
                      <a:endParaRPr lang="hu-HU" sz="2000" b="1" i="0" u="none" strike="noStrike" dirty="0">
                        <a:solidFill>
                          <a:srgbClr val="44546A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hu-HU" sz="2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5076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u="none" strike="noStrike" dirty="0">
                          <a:effectLst/>
                          <a:latin typeface="+mn-lt"/>
                        </a:rPr>
                        <a:t>Önkormányzati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 dirty="0">
                          <a:effectLst/>
                          <a:latin typeface="+mn-lt"/>
                        </a:rPr>
                        <a:t>107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>
                          <a:effectLst/>
                          <a:latin typeface="+mn-lt"/>
                        </a:rPr>
                        <a:t>80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 dirty="0">
                          <a:effectLst/>
                          <a:latin typeface="+mn-lt"/>
                        </a:rPr>
                        <a:t>61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pPr algn="r" fontAlgn="b"/>
                      <a:endParaRPr lang="hu-HU" sz="2000" b="0" i="1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 dirty="0" smtClean="0">
                          <a:effectLst/>
                          <a:latin typeface="+mn-lt"/>
                        </a:rPr>
                        <a:t>-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r" fontAlgn="b"/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5076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u="none" strike="noStrike">
                          <a:effectLst/>
                          <a:latin typeface="+mn-lt"/>
                        </a:rPr>
                        <a:t>Állami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 dirty="0">
                          <a:effectLst/>
                          <a:latin typeface="+mn-lt"/>
                        </a:rPr>
                        <a:t>7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 dirty="0">
                          <a:effectLst/>
                          <a:latin typeface="+mn-lt"/>
                        </a:rPr>
                        <a:t>7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 dirty="0">
                          <a:effectLst/>
                          <a:latin typeface="+mn-lt"/>
                        </a:rPr>
                        <a:t>2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hu-HU" sz="1800" b="0" i="1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 dirty="0">
                          <a:effectLst/>
                          <a:latin typeface="+mn-lt"/>
                        </a:rPr>
                        <a:t>-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25076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u="none" strike="noStrike" dirty="0">
                          <a:effectLst/>
                          <a:latin typeface="+mn-lt"/>
                        </a:rPr>
                        <a:t>Fővárosi fenntartású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>
                          <a:effectLst/>
                          <a:latin typeface="+mn-lt"/>
                        </a:rPr>
                        <a:t>31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>
                          <a:effectLst/>
                          <a:latin typeface="+mn-lt"/>
                        </a:rPr>
                        <a:t>16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 dirty="0">
                          <a:effectLst/>
                          <a:latin typeface="+mn-lt"/>
                        </a:rPr>
                        <a:t>15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hu-HU" sz="1800" b="0" i="1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 dirty="0">
                          <a:effectLst/>
                          <a:latin typeface="+mn-lt"/>
                        </a:rPr>
                        <a:t>-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5076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u="none" strike="noStrike" dirty="0">
                          <a:effectLst/>
                          <a:latin typeface="+mn-lt"/>
                        </a:rPr>
                        <a:t>Állami + AEEK + Önkormányzati + Fővárosi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i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145</a:t>
                      </a:r>
                      <a:endParaRPr lang="hu-HU" sz="2000" b="0" i="1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i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103</a:t>
                      </a:r>
                      <a:endParaRPr lang="hu-HU" sz="2000" b="0" i="1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i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78</a:t>
                      </a:r>
                      <a:endParaRPr lang="hu-HU" sz="2000" b="0" i="1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hu-HU" sz="1800" b="1" i="1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 dirty="0">
                          <a:effectLst/>
                          <a:latin typeface="+mn-lt"/>
                        </a:rPr>
                        <a:t>37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hu-HU" sz="2000" i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5076"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u-HU" sz="2000" b="0" i="1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hu-HU" sz="2000" i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5076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u="none" strike="noStrike" dirty="0">
                          <a:effectLst/>
                          <a:latin typeface="+mn-lt"/>
                        </a:rPr>
                        <a:t>MTA kutatói intézet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n.a</a:t>
                      </a:r>
                      <a:r>
                        <a:rPr lang="hu-HU" sz="200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hu-HU" sz="2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n.a</a:t>
                      </a:r>
                      <a:r>
                        <a:rPr lang="hu-HU" sz="200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hu-HU" sz="2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n.a</a:t>
                      </a:r>
                      <a:r>
                        <a:rPr lang="hu-HU" sz="200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hu-HU" sz="2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8">
                  <a:txBody>
                    <a:bodyPr/>
                    <a:lstStyle/>
                    <a:p>
                      <a:pPr algn="ctr" fontAlgn="b"/>
                      <a:r>
                        <a:rPr lang="hu-HU" sz="2000" b="1" i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1990-2009</a:t>
                      </a:r>
                    </a:p>
                    <a:p>
                      <a:pPr algn="ctr" fontAlgn="b"/>
                      <a:r>
                        <a:rPr lang="hu-HU" sz="2000" b="1" i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40</a:t>
                      </a:r>
                      <a:r>
                        <a:rPr lang="hu-HU" sz="2000" b="0" i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%-al csökkent</a:t>
                      </a:r>
                      <a:endParaRPr lang="hu-HU" sz="2000" b="1" i="1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vert="vert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 dirty="0">
                          <a:effectLst/>
                          <a:latin typeface="+mn-lt"/>
                        </a:rPr>
                        <a:t>4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2000" b="1" i="1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1990-2016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hu-HU" sz="2000" b="1" i="1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63%</a:t>
                      </a:r>
                      <a:r>
                        <a:rPr lang="hu-HU" sz="2000" b="0" i="1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-al csökkent</a:t>
                      </a:r>
                      <a:endParaRPr lang="hu-HU" sz="2000" b="0" i="1" u="none" strike="noStrike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18000" marB="18000" vert="vert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5076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u="none" strike="noStrike" dirty="0">
                          <a:effectLst/>
                          <a:latin typeface="+mn-lt"/>
                        </a:rPr>
                        <a:t>Képzőhelyi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>
                          <a:effectLst/>
                          <a:latin typeface="+mn-lt"/>
                        </a:rPr>
                        <a:t>60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>
                          <a:effectLst/>
                          <a:latin typeface="+mn-lt"/>
                        </a:rPr>
                        <a:t>55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 dirty="0">
                          <a:effectLst/>
                          <a:latin typeface="+mn-lt"/>
                        </a:rPr>
                        <a:t>62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/>
                </a:tc>
                <a:tc vMerge="1">
                  <a:txBody>
                    <a:bodyPr/>
                    <a:lstStyle/>
                    <a:p>
                      <a:pPr algn="r" fontAlgn="b"/>
                      <a:endParaRPr lang="hu-HU" sz="1800" b="0" i="1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 dirty="0" smtClean="0">
                          <a:effectLst/>
                          <a:latin typeface="+mn-lt"/>
                        </a:rPr>
                        <a:t>42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hu-HU" sz="2000" i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325076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u="none" strike="noStrike" dirty="0">
                          <a:effectLst/>
                          <a:latin typeface="+mn-lt"/>
                        </a:rPr>
                        <a:t>Országos Intézet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>
                          <a:effectLst/>
                          <a:latin typeface="+mn-lt"/>
                        </a:rPr>
                        <a:t>20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>
                          <a:effectLst/>
                          <a:latin typeface="+mn-lt"/>
                        </a:rPr>
                        <a:t>20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>
                          <a:effectLst/>
                          <a:latin typeface="+mn-lt"/>
                        </a:rPr>
                        <a:t>15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/>
                </a:tc>
                <a:tc vMerge="1">
                  <a:txBody>
                    <a:bodyPr/>
                    <a:lstStyle/>
                    <a:p>
                      <a:pPr algn="r" fontAlgn="b"/>
                      <a:endParaRPr lang="hu-HU" sz="1800" b="0" i="1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 dirty="0">
                          <a:effectLst/>
                          <a:latin typeface="+mn-lt"/>
                        </a:rPr>
                        <a:t>14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hu-HU" sz="2000" i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325076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u="none" strike="noStrike">
                          <a:effectLst/>
                          <a:latin typeface="+mn-lt"/>
                        </a:rPr>
                        <a:t>KÖJÁL, ÁNTSZ</a:t>
                      </a:r>
                      <a:endParaRPr lang="hu-HU" sz="200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 dirty="0">
                          <a:effectLst/>
                          <a:latin typeface="+mn-lt"/>
                        </a:rPr>
                        <a:t>22</a:t>
                      </a:r>
                      <a:endParaRPr lang="hu-HU" sz="2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>
                          <a:effectLst/>
                          <a:latin typeface="+mn-lt"/>
                        </a:rPr>
                        <a:t>15</a:t>
                      </a:r>
                      <a:endParaRPr lang="hu-HU" sz="200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>
                          <a:effectLst/>
                          <a:latin typeface="+mn-lt"/>
                        </a:rPr>
                        <a:t>4</a:t>
                      </a:r>
                      <a:endParaRPr lang="hu-HU" sz="200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/>
                </a:tc>
                <a:tc vMerge="1">
                  <a:txBody>
                    <a:bodyPr/>
                    <a:lstStyle/>
                    <a:p>
                      <a:pPr algn="r" fontAlgn="b"/>
                      <a:endParaRPr lang="hu-HU" sz="1800" b="0" i="1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 dirty="0">
                          <a:effectLst/>
                          <a:latin typeface="+mn-lt"/>
                        </a:rPr>
                        <a:t>0</a:t>
                      </a:r>
                      <a:endParaRPr lang="hu-HU" sz="2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hu-HU" sz="2000" i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325076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u="none" strike="noStrike">
                          <a:effectLst/>
                          <a:latin typeface="+mn-lt"/>
                        </a:rPr>
                        <a:t>Gyógyszeripar, -ellátás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>
                          <a:effectLst/>
                          <a:latin typeface="+mn-lt"/>
                        </a:rPr>
                        <a:t>19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>
                          <a:effectLst/>
                          <a:latin typeface="+mn-lt"/>
                        </a:rPr>
                        <a:t>17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>
                          <a:effectLst/>
                          <a:latin typeface="+mn-lt"/>
                        </a:rPr>
                        <a:t>6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/>
                </a:tc>
                <a:tc vMerge="1">
                  <a:txBody>
                    <a:bodyPr/>
                    <a:lstStyle/>
                    <a:p>
                      <a:pPr algn="r" fontAlgn="b"/>
                      <a:endParaRPr lang="hu-HU" sz="1800" b="0" i="1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 dirty="0">
                          <a:effectLst/>
                          <a:latin typeface="+mn-lt"/>
                        </a:rPr>
                        <a:t>3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hu-HU" sz="2000" i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325076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u="none" strike="noStrike">
                          <a:effectLst/>
                          <a:latin typeface="+mn-lt"/>
                        </a:rPr>
                        <a:t>BM, HM, MÁV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>
                          <a:effectLst/>
                          <a:latin typeface="+mn-lt"/>
                        </a:rPr>
                        <a:t>5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>
                          <a:effectLst/>
                          <a:latin typeface="+mn-lt"/>
                        </a:rPr>
                        <a:t>5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>
                          <a:effectLst/>
                          <a:latin typeface="+mn-lt"/>
                        </a:rPr>
                        <a:t>4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/>
                </a:tc>
                <a:tc vMerge="1">
                  <a:txBody>
                    <a:bodyPr/>
                    <a:lstStyle/>
                    <a:p>
                      <a:pPr algn="r" fontAlgn="b"/>
                      <a:endParaRPr lang="hu-HU" sz="1800" b="0" i="1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 dirty="0">
                          <a:effectLst/>
                          <a:latin typeface="+mn-lt"/>
                        </a:rPr>
                        <a:t>1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hu-HU" sz="2000" i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325076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u="none" strike="noStrike">
                          <a:effectLst/>
                          <a:latin typeface="+mn-lt"/>
                        </a:rPr>
                        <a:t>Egyéb (egyházi, alapítványi)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>
                          <a:effectLst/>
                          <a:latin typeface="+mn-lt"/>
                        </a:rPr>
                        <a:t>8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>
                          <a:effectLst/>
                          <a:latin typeface="+mn-lt"/>
                        </a:rPr>
                        <a:t>18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>
                          <a:effectLst/>
                          <a:latin typeface="+mn-lt"/>
                        </a:rPr>
                        <a:t>9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/>
                </a:tc>
                <a:tc vMerge="1">
                  <a:txBody>
                    <a:bodyPr/>
                    <a:lstStyle/>
                    <a:p>
                      <a:pPr algn="r" fontAlgn="b"/>
                      <a:endParaRPr lang="hu-HU" sz="1800" b="0" i="1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 dirty="0">
                          <a:effectLst/>
                          <a:latin typeface="+mn-lt"/>
                        </a:rPr>
                        <a:t>2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hu-HU" sz="2000" i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325076"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1" u="none" strike="noStrike" dirty="0">
                          <a:effectLst/>
                          <a:latin typeface="+mn-lt"/>
                        </a:rPr>
                        <a:t>Összesen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1" u="none" strike="noStrike" dirty="0">
                          <a:effectLst/>
                          <a:latin typeface="+mn-lt"/>
                        </a:rPr>
                        <a:t>279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1" u="none" strike="noStrike" dirty="0">
                          <a:effectLst/>
                          <a:latin typeface="+mn-lt"/>
                        </a:rPr>
                        <a:t>233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1" u="none" strike="noStrike" dirty="0">
                          <a:effectLst/>
                          <a:latin typeface="+mn-lt"/>
                        </a:rPr>
                        <a:t>178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/>
                </a:tc>
                <a:tc vMerge="1">
                  <a:txBody>
                    <a:bodyPr/>
                    <a:lstStyle/>
                    <a:p>
                      <a:pPr algn="r" fontAlgn="b"/>
                      <a:endParaRPr lang="hu-HU" sz="1800" b="1" i="1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1" u="none" strike="noStrike" dirty="0" smtClean="0">
                          <a:effectLst/>
                          <a:latin typeface="+mn-lt"/>
                        </a:rPr>
                        <a:t>103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4" name="Téglalap 3"/>
          <p:cNvSpPr/>
          <p:nvPr/>
        </p:nvSpPr>
        <p:spPr>
          <a:xfrm>
            <a:off x="842296" y="3192023"/>
            <a:ext cx="461665" cy="2366094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pPr algn="r"/>
            <a:r>
              <a:rPr lang="hu-HU" altLang="hu-HU" i="1" dirty="0" smtClean="0"/>
              <a:t>Forrás: </a:t>
            </a:r>
            <a:r>
              <a:rPr lang="hu-HU" altLang="hu-HU" i="1" dirty="0" err="1" smtClean="0"/>
              <a:t>Kührner</a:t>
            </a:r>
            <a:r>
              <a:rPr lang="hu-HU" altLang="hu-HU" i="1" dirty="0" smtClean="0"/>
              <a:t> </a:t>
            </a:r>
            <a:r>
              <a:rPr lang="hu-HU" altLang="hu-HU" i="1" dirty="0"/>
              <a:t>Éva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53924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7863"/>
          </a:xfrm>
        </p:spPr>
        <p:txBody>
          <a:bodyPr/>
          <a:lstStyle/>
          <a:p>
            <a:pPr algn="ctr"/>
            <a:r>
              <a:rPr lang="hu-HU" altLang="hu-HU" b="1" dirty="0">
                <a:latin typeface="+mn-lt"/>
              </a:rPr>
              <a:t>Van-e kiút?</a:t>
            </a:r>
            <a:endParaRPr lang="hu-HU" b="1" dirty="0">
              <a:latin typeface="+mn-lt"/>
            </a:endParaRPr>
          </a:p>
        </p:txBody>
      </p:sp>
      <p:sp>
        <p:nvSpPr>
          <p:cNvPr id="3" name="Tartalom helye 2"/>
          <p:cNvSpPr txBox="1">
            <a:spLocks/>
          </p:cNvSpPr>
          <p:nvPr/>
        </p:nvSpPr>
        <p:spPr>
          <a:xfrm>
            <a:off x="559555" y="1757082"/>
            <a:ext cx="11145915" cy="29792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altLang="hu-HU" sz="3200" dirty="0" smtClean="0"/>
              <a:t>A 60/2003. ESZCSM rendelet 2.1.i) bekezdésének </a:t>
            </a:r>
            <a:r>
              <a:rPr lang="hu-HU" altLang="hu-HU" sz="3200" smtClean="0"/>
              <a:t>módosítása </a:t>
            </a:r>
            <a:br>
              <a:rPr lang="hu-HU" altLang="hu-HU" sz="3200" smtClean="0"/>
            </a:br>
            <a:r>
              <a:rPr lang="hu-HU" altLang="hu-HU" sz="3200" smtClean="0"/>
              <a:t>a </a:t>
            </a:r>
            <a:r>
              <a:rPr lang="hu-HU" altLang="hu-HU" sz="3200" dirty="0" smtClean="0"/>
              <a:t>most érvényben lévő „a szakkönyvtári szolgáltatást és/vagy internet elérhetőséget” szövegrész helyett:</a:t>
            </a:r>
          </a:p>
          <a:p>
            <a:pPr marL="0" indent="0">
              <a:buNone/>
            </a:pPr>
            <a:endParaRPr lang="hu-HU" altLang="hu-HU" sz="3200" dirty="0" smtClean="0"/>
          </a:p>
          <a:p>
            <a:pPr marL="630238" indent="0">
              <a:buNone/>
            </a:pPr>
            <a:r>
              <a:rPr lang="hu-HU" altLang="hu-HU" sz="3200" i="1" dirty="0" smtClean="0"/>
              <a:t>„szakkönyvtári szolgáltatást, és internet elérhetőséget, szakképzett könyvtáros alkalmazásával fenntartani”</a:t>
            </a:r>
          </a:p>
        </p:txBody>
      </p:sp>
    </p:spTree>
    <p:extLst>
      <p:ext uri="{BB962C8B-B14F-4D97-AF65-F5344CB8AC3E}">
        <p14:creationId xmlns:p14="http://schemas.microsoft.com/office/powerpoint/2010/main" val="383196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33081"/>
            <a:ext cx="10515600" cy="770965"/>
          </a:xfrm>
        </p:spPr>
        <p:txBody>
          <a:bodyPr/>
          <a:lstStyle/>
          <a:p>
            <a:pPr algn="ctr"/>
            <a:r>
              <a:rPr lang="hu-HU" altLang="hu-HU" b="1" dirty="0">
                <a:latin typeface="+mn-lt"/>
              </a:rPr>
              <a:t>Kórházi szakkönyvtárak feladatai I.</a:t>
            </a:r>
            <a:endParaRPr lang="hu-HU" b="1" dirty="0">
              <a:latin typeface="+mn-lt"/>
            </a:endParaRPr>
          </a:p>
        </p:txBody>
      </p:sp>
      <p:sp>
        <p:nvSpPr>
          <p:cNvPr id="3" name="Tartalom helye 2"/>
          <p:cNvSpPr txBox="1">
            <a:spLocks/>
          </p:cNvSpPr>
          <p:nvPr/>
        </p:nvSpPr>
        <p:spPr>
          <a:xfrm>
            <a:off x="550589" y="1165405"/>
            <a:ext cx="11408329" cy="43927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hu-HU" altLang="hu-HU" sz="2400" dirty="0" smtClean="0"/>
              <a:t>bizonyítékokon alapuló orvoslásra épülő napi betegellátás;</a:t>
            </a: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hu-HU" altLang="hu-HU" sz="2400" dirty="0" smtClean="0"/>
              <a:t>oktatókórházak esetében a hallgatók fogadása, rezidensek képzésének segítése;</a:t>
            </a: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hu-HU" altLang="hu-HU" sz="2400" dirty="0" smtClean="0"/>
              <a:t>orvosok szakvizsgára való felkészülése; tudományos fokozat (PhD) megszerzése; kötelező </a:t>
            </a:r>
            <a:r>
              <a:rPr lang="hu-HU" altLang="hu-HU" sz="2400" dirty="0" err="1" smtClean="0"/>
              <a:t>kreditpontszerzés</a:t>
            </a:r>
            <a:r>
              <a:rPr lang="hu-HU" altLang="hu-HU" sz="2400" dirty="0" smtClean="0"/>
              <a:t>;</a:t>
            </a: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hu-HU" altLang="hu-HU" sz="2400" dirty="0" smtClean="0"/>
              <a:t>előadások tartása (konferencián vagy hivatalos képzés keretében);</a:t>
            </a: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hu-HU" altLang="hu-HU" sz="2400" dirty="0" smtClean="0"/>
              <a:t>közlemények, könyvek, könyvfejezetek írása;</a:t>
            </a: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hu-HU" altLang="hu-HU" sz="2400" dirty="0" smtClean="0"/>
              <a:t>a Magyar Tudományos Művek Tárába (MTMT) adatfelvitel, a bevitt bibliográfiai adatok pontosítása, publikációkra való hivatkozások keresése, a szerzők publikációs listájának folyamatos gondozása;</a:t>
            </a: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hu-HU" altLang="hu-HU" sz="2400" dirty="0" smtClean="0"/>
              <a:t>intézményi publikációs archívum gondozása;</a:t>
            </a: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hu-HU" altLang="hu-HU" sz="2400" dirty="0" smtClean="0"/>
              <a:t>pályázati anyagok készítése;</a:t>
            </a:r>
          </a:p>
        </p:txBody>
      </p:sp>
    </p:spTree>
    <p:extLst>
      <p:ext uri="{BB962C8B-B14F-4D97-AF65-F5344CB8AC3E}">
        <p14:creationId xmlns:p14="http://schemas.microsoft.com/office/powerpoint/2010/main" val="361373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 txBox="1">
            <a:spLocks/>
          </p:cNvSpPr>
          <p:nvPr/>
        </p:nvSpPr>
        <p:spPr>
          <a:xfrm>
            <a:off x="402894" y="1248084"/>
            <a:ext cx="11459237" cy="364071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20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hu-HU" altLang="hu-HU" sz="2400" dirty="0"/>
              <a:t>felhasználóképzés (online szakmai források, adatbázisok használatának ismertetése); akkreditált képzések szervezése; kórházi dolgozók szakirányú továbbtanulásának támogatása;</a:t>
            </a:r>
          </a:p>
          <a:p>
            <a:r>
              <a:rPr lang="hu-HU" altLang="hu-HU" sz="2400" dirty="0" err="1"/>
              <a:t>trialek</a:t>
            </a:r>
            <a:r>
              <a:rPr lang="hu-HU" altLang="hu-HU" sz="2400" dirty="0"/>
              <a:t>, online tréningek szervezése;</a:t>
            </a:r>
          </a:p>
          <a:p>
            <a:r>
              <a:rPr lang="hu-HU" altLang="hu-HU" sz="2400" dirty="0"/>
              <a:t>ünnepségek (pl. Semmelweis nap), egészség napok szervezése, lebonyolítása; </a:t>
            </a:r>
          </a:p>
          <a:p>
            <a:r>
              <a:rPr lang="hu-HU" altLang="hu-HU" sz="2400" dirty="0"/>
              <a:t>kórházi évkönyvek, kiadványok, stb. szerkesztése;</a:t>
            </a:r>
          </a:p>
          <a:p>
            <a:r>
              <a:rPr lang="hu-HU" altLang="hu-HU" sz="2400" dirty="0"/>
              <a:t>egészségnevelés, betegtájékoztatás, a laikusok részére egészségtudatos életmód terjesztése azokban az intézményekben, ahol nem csak a kórház munkatársai használhatják a kórházi könyvtárat.</a:t>
            </a:r>
          </a:p>
          <a:p>
            <a:endParaRPr lang="hu-HU" altLang="hu-HU" sz="2400" dirty="0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838200" y="233081"/>
            <a:ext cx="10515600" cy="770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altLang="hu-HU" b="1" smtClean="0">
                <a:latin typeface="+mn-lt"/>
              </a:rPr>
              <a:t>Kórházi szakkönyvtárak feladatai II.</a:t>
            </a:r>
            <a:endParaRPr lang="hu-H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020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1008"/>
          </a:xfrm>
        </p:spPr>
        <p:txBody>
          <a:bodyPr/>
          <a:lstStyle/>
          <a:p>
            <a:pPr algn="ctr"/>
            <a:r>
              <a:rPr lang="hu-HU" altLang="hu-HU" b="1" dirty="0">
                <a:latin typeface="+mn-lt"/>
              </a:rPr>
              <a:t>Lehetőségeink</a:t>
            </a:r>
            <a:endParaRPr lang="hu-HU" b="1" dirty="0">
              <a:latin typeface="+mn-lt"/>
            </a:endParaRPr>
          </a:p>
        </p:txBody>
      </p:sp>
      <p:sp>
        <p:nvSpPr>
          <p:cNvPr id="3" name="Tartalom helye 2"/>
          <p:cNvSpPr txBox="1">
            <a:spLocks/>
          </p:cNvSpPr>
          <p:nvPr/>
        </p:nvSpPr>
        <p:spPr>
          <a:xfrm>
            <a:off x="732408" y="2088472"/>
            <a:ext cx="10515600" cy="2971799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24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hu-HU" altLang="hu-HU" sz="3200" dirty="0"/>
              <a:t>Magyar Kórházszövetséggel közös fellépés</a:t>
            </a:r>
          </a:p>
          <a:p>
            <a:r>
              <a:rPr lang="hu-HU" altLang="hu-HU" sz="3200" dirty="0" smtClean="0"/>
              <a:t>Kitörési pontok</a:t>
            </a:r>
          </a:p>
          <a:p>
            <a:pPr lvl="2"/>
            <a:r>
              <a:rPr lang="hu-HU" altLang="hu-HU" sz="2800" dirty="0" smtClean="0"/>
              <a:t>Ötletbörze </a:t>
            </a:r>
            <a:r>
              <a:rPr lang="hu-HU" altLang="hu-HU" sz="2800" dirty="0"/>
              <a:t>rovat – az Orvosi Könyvtárakban</a:t>
            </a:r>
          </a:p>
          <a:p>
            <a:pPr lvl="2"/>
            <a:r>
              <a:rPr lang="hu-HU" altLang="hu-HU" sz="2800" dirty="0"/>
              <a:t>MTMT oktatás szervezése</a:t>
            </a:r>
          </a:p>
          <a:p>
            <a:pPr lvl="2"/>
            <a:r>
              <a:rPr lang="hu-HU" altLang="hu-HU" sz="2800" dirty="0" err="1"/>
              <a:t>Trialek</a:t>
            </a:r>
            <a:r>
              <a:rPr lang="hu-HU" altLang="hu-HU" sz="2800" dirty="0"/>
              <a:t> szervezése – van igény a szakirodalomra</a:t>
            </a:r>
          </a:p>
          <a:p>
            <a:endParaRPr lang="hu-HU" altLang="hu-HU" sz="3200" dirty="0"/>
          </a:p>
          <a:p>
            <a:endParaRPr lang="hu-HU" altLang="hu-HU" sz="3200" dirty="0"/>
          </a:p>
        </p:txBody>
      </p:sp>
    </p:spTree>
    <p:extLst>
      <p:ext uri="{BB962C8B-B14F-4D97-AF65-F5344CB8AC3E}">
        <p14:creationId xmlns:p14="http://schemas.microsoft.com/office/powerpoint/2010/main" val="324068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70934"/>
            <a:ext cx="10515600" cy="1066799"/>
          </a:xfrm>
        </p:spPr>
        <p:txBody>
          <a:bodyPr/>
          <a:lstStyle/>
          <a:p>
            <a:pPr algn="ctr"/>
            <a:r>
              <a:rPr lang="hu-HU" altLang="hu-HU" b="1" dirty="0" smtClean="0">
                <a:latin typeface="+mn-lt"/>
                <a:cs typeface="Arial" panose="020B0604020202020204" pitchFamily="34" charset="0"/>
              </a:rPr>
              <a:t>MOKSZ Orvosi könyvtárak felmérés (2015)</a:t>
            </a:r>
            <a:endParaRPr lang="hu-HU" b="1" dirty="0">
              <a:latin typeface="+mn-lt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058194" y="2145631"/>
            <a:ext cx="8075612" cy="25587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altLang="hu-HU" sz="3200" smtClean="0"/>
              <a:t>	Válaszadók </a:t>
            </a:r>
            <a:r>
              <a:rPr lang="hu-HU" altLang="hu-HU" sz="3200" dirty="0" smtClean="0"/>
              <a:t>száma		 </a:t>
            </a:r>
            <a:r>
              <a:rPr lang="hu-HU" altLang="hu-HU" sz="3200" b="1" dirty="0" smtClean="0"/>
              <a:t>51</a:t>
            </a:r>
            <a:r>
              <a:rPr lang="hu-HU" altLang="hu-HU" sz="3200" dirty="0" smtClean="0"/>
              <a:t> könyvtár</a:t>
            </a:r>
          </a:p>
          <a:p>
            <a:endParaRPr lang="hu-HU" altLang="hu-HU" sz="3200" dirty="0" smtClean="0"/>
          </a:p>
          <a:p>
            <a:pPr marL="901700" lvl="1" indent="-444500">
              <a:buFont typeface="Symbol" panose="05050102010706020507" pitchFamily="18" charset="2"/>
              <a:buChar char="-"/>
            </a:pPr>
            <a:r>
              <a:rPr lang="hu-HU" altLang="hu-HU" sz="3200" dirty="0" smtClean="0"/>
              <a:t>Egyetemi				  5 könyvtár</a:t>
            </a:r>
          </a:p>
          <a:p>
            <a:pPr marL="901700" lvl="1" indent="-444500">
              <a:buFont typeface="Symbol" panose="05050102010706020507" pitchFamily="18" charset="2"/>
              <a:buChar char="-"/>
            </a:pPr>
            <a:r>
              <a:rPr lang="hu-HU" altLang="hu-HU" sz="3200" dirty="0" smtClean="0"/>
              <a:t>országos intézeti			14 könyvtár</a:t>
            </a:r>
          </a:p>
          <a:p>
            <a:pPr marL="901700" lvl="1" indent="-444500">
              <a:buFont typeface="Symbol" panose="05050102010706020507" pitchFamily="18" charset="2"/>
              <a:buChar char="-"/>
            </a:pPr>
            <a:r>
              <a:rPr lang="hu-HU" altLang="hu-HU" sz="3200" dirty="0" smtClean="0"/>
              <a:t>Kórházi				32 könyvtár					</a:t>
            </a:r>
            <a:endParaRPr lang="hu-HU" altLang="hu-HU" sz="3200" dirty="0"/>
          </a:p>
        </p:txBody>
      </p:sp>
    </p:spTree>
    <p:extLst>
      <p:ext uri="{BB962C8B-B14F-4D97-AF65-F5344CB8AC3E}">
        <p14:creationId xmlns:p14="http://schemas.microsoft.com/office/powerpoint/2010/main" val="30205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796" y="447870"/>
            <a:ext cx="4942905" cy="5188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86" y="429208"/>
            <a:ext cx="5501504" cy="5187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573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5675"/>
          </a:xfrm>
        </p:spPr>
        <p:txBody>
          <a:bodyPr/>
          <a:lstStyle/>
          <a:p>
            <a:pPr algn="ctr"/>
            <a:r>
              <a:rPr lang="hu-HU" altLang="hu-HU" b="1" dirty="0">
                <a:latin typeface="+mn-lt"/>
              </a:rPr>
              <a:t>Felhasznált irodalom</a:t>
            </a:r>
            <a:endParaRPr lang="hu-HU" b="1" dirty="0">
              <a:latin typeface="+mn-lt"/>
            </a:endParaRPr>
          </a:p>
        </p:txBody>
      </p:sp>
      <p:sp>
        <p:nvSpPr>
          <p:cNvPr id="3" name="Tartalom helye 2"/>
          <p:cNvSpPr txBox="1">
            <a:spLocks/>
          </p:cNvSpPr>
          <p:nvPr/>
        </p:nvSpPr>
        <p:spPr>
          <a:xfrm>
            <a:off x="517585" y="1690688"/>
            <a:ext cx="10850187" cy="4416813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32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spcAft>
                <a:spcPts val="1200"/>
              </a:spcAft>
            </a:pPr>
            <a:r>
              <a:rPr lang="hu-HU" altLang="hu-HU" sz="2800" i="1" dirty="0"/>
              <a:t>Beke Gabriella</a:t>
            </a:r>
            <a:r>
              <a:rPr lang="hu-HU" altLang="hu-HU" sz="2800" dirty="0"/>
              <a:t>: Gondolatok </a:t>
            </a:r>
            <a:r>
              <a:rPr lang="hu-HU" altLang="hu-HU" sz="2800" dirty="0" smtClean="0"/>
              <a:t>2014-ben </a:t>
            </a:r>
            <a:r>
              <a:rPr lang="hu-HU" altLang="hu-HU" sz="2800" dirty="0"/>
              <a:t>egy orvosi szakkönyvtárban – „Kitörési pontok” keresése. = Orvosi Könyvtárak, 2014. 1. sz</a:t>
            </a:r>
            <a:r>
              <a:rPr lang="hu-HU" altLang="hu-HU" sz="2800"/>
              <a:t>. </a:t>
            </a:r>
            <a:r>
              <a:rPr lang="hu-HU" altLang="hu-HU" sz="2800" smtClean="0"/>
              <a:t>5–12</a:t>
            </a:r>
            <a:r>
              <a:rPr lang="hu-HU" altLang="hu-HU" sz="2800" dirty="0"/>
              <a:t>. p.</a:t>
            </a:r>
          </a:p>
          <a:p>
            <a:r>
              <a:rPr lang="hu-HU" altLang="hu-HU" sz="2800" i="1" dirty="0"/>
              <a:t>Kührner Éva</a:t>
            </a:r>
            <a:r>
              <a:rPr lang="hu-HU" altLang="hu-HU" sz="2800" dirty="0"/>
              <a:t>: Az orvosi könyvtárak helyzete napjainkban. = Könyv, Könyvtár, Könyvtáros, 2010, 2</a:t>
            </a:r>
            <a:r>
              <a:rPr lang="hu-HU" altLang="hu-HU" sz="2800"/>
              <a:t>, </a:t>
            </a:r>
            <a:r>
              <a:rPr lang="hu-HU" altLang="hu-HU" sz="2800" smtClean="0"/>
              <a:t>15–20</a:t>
            </a:r>
            <a:r>
              <a:rPr lang="hu-HU" altLang="hu-HU" sz="2800" dirty="0"/>
              <a:t>. p.</a:t>
            </a:r>
          </a:p>
          <a:p>
            <a:r>
              <a:rPr lang="hu-HU" altLang="hu-HU" sz="2800" i="1" dirty="0"/>
              <a:t>Palotai Mária</a:t>
            </a:r>
            <a:r>
              <a:rPr lang="hu-HU" altLang="hu-HU" sz="2800" dirty="0"/>
              <a:t>: </a:t>
            </a:r>
            <a:r>
              <a:rPr lang="pt-BR" altLang="hu-HU" sz="2800" dirty="0"/>
              <a:t>A Magyar Orvosi Könyvtárak Szövetsége</a:t>
            </a:r>
            <a:r>
              <a:rPr lang="hu-HU" altLang="hu-HU" sz="2800" dirty="0"/>
              <a:t>. = Könyv, Könyvtár, Könyvtáros, 2015. 10</a:t>
            </a:r>
            <a:r>
              <a:rPr lang="hu-HU" altLang="hu-HU" sz="2800"/>
              <a:t>, </a:t>
            </a:r>
            <a:r>
              <a:rPr lang="hu-HU" altLang="hu-HU" sz="2800" smtClean="0"/>
              <a:t>40–43</a:t>
            </a:r>
            <a:r>
              <a:rPr lang="hu-HU" altLang="hu-HU" sz="2800" dirty="0"/>
              <a:t>. p.</a:t>
            </a:r>
          </a:p>
          <a:p>
            <a:r>
              <a:rPr lang="hu-HU" altLang="hu-HU" sz="2800" i="1"/>
              <a:t>Orvosi </a:t>
            </a:r>
            <a:r>
              <a:rPr lang="hu-HU" altLang="hu-HU" sz="2800" i="1" smtClean="0"/>
              <a:t>Könyvtárak</a:t>
            </a:r>
            <a:r>
              <a:rPr lang="hu-HU" altLang="hu-HU" sz="2800" smtClean="0"/>
              <a:t>: </a:t>
            </a:r>
            <a:r>
              <a:rPr lang="hu-HU" altLang="hu-HU" sz="2800" dirty="0"/>
              <a:t>a Magyar Orvosi Könyvtárak Szövetségének hivatalos lapja</a:t>
            </a:r>
          </a:p>
        </p:txBody>
      </p:sp>
    </p:spTree>
    <p:extLst>
      <p:ext uri="{BB962C8B-B14F-4D97-AF65-F5344CB8AC3E}">
        <p14:creationId xmlns:p14="http://schemas.microsoft.com/office/powerpoint/2010/main" val="99187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527036" y="1964267"/>
            <a:ext cx="7277364" cy="1738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hu-HU" altLang="hu-HU" sz="4800" b="1" dirty="0">
                <a:solidFill>
                  <a:srgbClr val="C00000"/>
                </a:solidFill>
                <a:latin typeface="+mn-lt"/>
              </a:rPr>
              <a:t>Köszönöm a megtisztelő figyelmet!</a:t>
            </a:r>
          </a:p>
        </p:txBody>
      </p:sp>
    </p:spTree>
    <p:extLst>
      <p:ext uri="{BB962C8B-B14F-4D97-AF65-F5344CB8AC3E}">
        <p14:creationId xmlns:p14="http://schemas.microsoft.com/office/powerpoint/2010/main" val="239049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17540"/>
            <a:ext cx="10515600" cy="952460"/>
          </a:xfrm>
        </p:spPr>
        <p:txBody>
          <a:bodyPr/>
          <a:lstStyle/>
          <a:p>
            <a:pPr algn="ctr"/>
            <a:r>
              <a:rPr lang="hu-HU" altLang="hu-HU" b="1" dirty="0" smtClean="0">
                <a:latin typeface="+mn-lt"/>
              </a:rPr>
              <a:t>Általános adatok</a:t>
            </a:r>
            <a:endParaRPr lang="hu-HU" b="1" dirty="0">
              <a:latin typeface="+mn-lt"/>
            </a:endParaRPr>
          </a:p>
        </p:txBody>
      </p:sp>
      <p:graphicFrame>
        <p:nvGraphicFramePr>
          <p:cNvPr id="3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2411710"/>
              </p:ext>
            </p:extLst>
          </p:nvPr>
        </p:nvGraphicFramePr>
        <p:xfrm>
          <a:off x="-1455821" y="1376781"/>
          <a:ext cx="10575757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9119936" y="2887578"/>
            <a:ext cx="160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hu-H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21 db (41%)</a:t>
            </a:r>
          </a:p>
          <a:p>
            <a:pPr>
              <a:lnSpc>
                <a:spcPct val="200000"/>
              </a:lnSpc>
            </a:pPr>
            <a:r>
              <a:rPr lang="hu-H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16 db (31%)</a:t>
            </a:r>
          </a:p>
          <a:p>
            <a:pPr>
              <a:lnSpc>
                <a:spcPct val="200000"/>
              </a:lnSpc>
            </a:pPr>
            <a:r>
              <a:rPr lang="hu-H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14 db (28%)</a:t>
            </a:r>
            <a:endParaRPr lang="hu-H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5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70934"/>
            <a:ext cx="10515600" cy="880534"/>
          </a:xfrm>
        </p:spPr>
        <p:txBody>
          <a:bodyPr/>
          <a:lstStyle/>
          <a:p>
            <a:pPr algn="ctr"/>
            <a:r>
              <a:rPr lang="hu-HU" altLang="hu-HU" b="1" dirty="0" smtClean="0">
                <a:latin typeface="+mn-lt"/>
              </a:rPr>
              <a:t>Könyvtári költségvetés</a:t>
            </a:r>
            <a:endParaRPr lang="hu-HU" b="1" dirty="0">
              <a:latin typeface="+mn-lt"/>
            </a:endParaRPr>
          </a:p>
        </p:txBody>
      </p:sp>
      <p:graphicFrame>
        <p:nvGraphicFramePr>
          <p:cNvPr id="3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8646000"/>
              </p:ext>
            </p:extLst>
          </p:nvPr>
        </p:nvGraphicFramePr>
        <p:xfrm>
          <a:off x="541421" y="1299411"/>
          <a:ext cx="10720137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883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7275"/>
          </a:xfrm>
        </p:spPr>
        <p:txBody>
          <a:bodyPr/>
          <a:lstStyle/>
          <a:p>
            <a:pPr algn="ctr"/>
            <a:r>
              <a:rPr lang="hu-HU" altLang="hu-HU" b="1" dirty="0" smtClean="0">
                <a:latin typeface="+mn-lt"/>
              </a:rPr>
              <a:t>Heti nyitvatartási idő</a:t>
            </a:r>
            <a:endParaRPr lang="hu-HU" b="1" dirty="0">
              <a:latin typeface="+mn-lt"/>
            </a:endParaRPr>
          </a:p>
        </p:txBody>
      </p:sp>
      <p:sp>
        <p:nvSpPr>
          <p:cNvPr id="3" name="Tartalom helye 2"/>
          <p:cNvSpPr txBox="1">
            <a:spLocks/>
          </p:cNvSpPr>
          <p:nvPr/>
        </p:nvSpPr>
        <p:spPr>
          <a:xfrm>
            <a:off x="1371601" y="1852862"/>
            <a:ext cx="9504946" cy="38019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1063" indent="0">
              <a:buFontTx/>
              <a:buNone/>
              <a:tabLst>
                <a:tab pos="5656263" algn="l"/>
              </a:tabLst>
              <a:defRPr/>
            </a:pPr>
            <a:r>
              <a:rPr lang="hu-HU" sz="3600" smtClean="0"/>
              <a:t>Legkevesebb	1 óra</a:t>
            </a:r>
          </a:p>
          <a:p>
            <a:pPr marL="2151063" indent="0">
              <a:buFontTx/>
              <a:buNone/>
              <a:tabLst>
                <a:tab pos="5656263" algn="l"/>
              </a:tabLst>
              <a:defRPr/>
            </a:pPr>
            <a:r>
              <a:rPr lang="hu-HU" sz="3600" smtClean="0"/>
              <a:t>Legtöbb	168 óra</a:t>
            </a:r>
          </a:p>
          <a:p>
            <a:pPr marL="2151063" indent="0">
              <a:buFontTx/>
              <a:buNone/>
              <a:tabLst>
                <a:tab pos="5656263" algn="l"/>
              </a:tabLst>
              <a:defRPr/>
            </a:pPr>
            <a:r>
              <a:rPr lang="hu-HU" sz="3600" smtClean="0"/>
              <a:t>Átlag 	37,82 </a:t>
            </a:r>
            <a:r>
              <a:rPr lang="hu-HU" sz="3600" dirty="0" smtClean="0"/>
              <a:t>óra</a:t>
            </a:r>
          </a:p>
          <a:p>
            <a:pPr marL="0" indent="0">
              <a:buFontTx/>
              <a:buNone/>
              <a:defRPr/>
            </a:pPr>
            <a:endParaRPr lang="hu-HU" sz="3200" dirty="0" smtClean="0"/>
          </a:p>
          <a:p>
            <a:pPr marL="0" indent="0">
              <a:buNone/>
              <a:defRPr/>
            </a:pPr>
            <a:r>
              <a:rPr lang="hu-HU" b="1" dirty="0"/>
              <a:t>I</a:t>
            </a:r>
            <a:r>
              <a:rPr lang="hu-HU" b="1" dirty="0" smtClean="0"/>
              <a:t>gény szerinti </a:t>
            </a:r>
            <a:r>
              <a:rPr lang="hu-HU" dirty="0" smtClean="0"/>
              <a:t>nyitva tartás </a:t>
            </a:r>
            <a:r>
              <a:rPr lang="hu-HU" b="1" dirty="0" smtClean="0"/>
              <a:t>2</a:t>
            </a:r>
            <a:r>
              <a:rPr lang="hu-HU" dirty="0" smtClean="0"/>
              <a:t> könyvtár esetében	</a:t>
            </a:r>
          </a:p>
          <a:p>
            <a:pPr marL="0" indent="0">
              <a:buNone/>
              <a:defRPr/>
            </a:pPr>
            <a:r>
              <a:rPr lang="hu-HU" dirty="0"/>
              <a:t>J</a:t>
            </a:r>
            <a:r>
              <a:rPr lang="hu-HU" dirty="0" smtClean="0"/>
              <a:t>elenleg a működése </a:t>
            </a:r>
            <a:r>
              <a:rPr lang="hu-HU" b="1" dirty="0" smtClean="0"/>
              <a:t>szünetel 1</a:t>
            </a:r>
            <a:r>
              <a:rPr lang="hu-HU" dirty="0" smtClean="0"/>
              <a:t> könyvtár esetében</a:t>
            </a:r>
            <a:r>
              <a:rPr lang="hu-HU" sz="3200" dirty="0" smtClean="0"/>
              <a:t>	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60364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5430"/>
          </a:xfrm>
        </p:spPr>
        <p:txBody>
          <a:bodyPr/>
          <a:lstStyle/>
          <a:p>
            <a:pPr algn="ctr"/>
            <a:r>
              <a:rPr lang="hu-HU" altLang="hu-HU" b="1" dirty="0" smtClean="0">
                <a:latin typeface="+mn-lt"/>
              </a:rPr>
              <a:t>Olvasóterem</a:t>
            </a:r>
            <a:endParaRPr lang="hu-HU" b="1" dirty="0">
              <a:latin typeface="+mn-lt"/>
            </a:endParaRPr>
          </a:p>
        </p:txBody>
      </p:sp>
      <p:graphicFrame>
        <p:nvGraphicFramePr>
          <p:cNvPr id="3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7691442"/>
              </p:ext>
            </p:extLst>
          </p:nvPr>
        </p:nvGraphicFramePr>
        <p:xfrm>
          <a:off x="372980" y="137055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275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3408"/>
          </a:xfrm>
        </p:spPr>
        <p:txBody>
          <a:bodyPr/>
          <a:lstStyle/>
          <a:p>
            <a:pPr algn="ctr"/>
            <a:r>
              <a:rPr lang="hu-HU" altLang="hu-HU" b="1" dirty="0" smtClean="0">
                <a:latin typeface="+mn-lt"/>
              </a:rPr>
              <a:t>Olvasóterem hasznosítása</a:t>
            </a:r>
            <a:endParaRPr lang="hu-HU" b="1" dirty="0">
              <a:latin typeface="+mn-lt"/>
            </a:endParaRPr>
          </a:p>
        </p:txBody>
      </p:sp>
      <p:sp>
        <p:nvSpPr>
          <p:cNvPr id="3" name="Tartalom helye 4"/>
          <p:cNvSpPr txBox="1">
            <a:spLocks/>
          </p:cNvSpPr>
          <p:nvPr/>
        </p:nvSpPr>
        <p:spPr>
          <a:xfrm>
            <a:off x="709864" y="2081465"/>
            <a:ext cx="10852484" cy="34410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2400" indent="-26924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hu-HU" altLang="hu-HU" sz="3200" b="1" dirty="0" smtClean="0"/>
              <a:t>Oktatásra</a:t>
            </a:r>
            <a:r>
              <a:rPr lang="hu-HU" altLang="hu-HU" sz="3200" dirty="0" smtClean="0"/>
              <a:t> (22) : előadások, képzések, konferencia, oktatás, rendezvények, tanfolyamok</a:t>
            </a:r>
          </a:p>
          <a:p>
            <a:pPr marL="360363" indent="-360363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hu-HU" altLang="hu-HU" sz="3200" b="1" dirty="0" smtClean="0"/>
              <a:t>Értekezlet</a:t>
            </a:r>
            <a:r>
              <a:rPr lang="hu-HU" altLang="hu-HU" sz="3200" dirty="0" smtClean="0"/>
              <a:t> (19)</a:t>
            </a:r>
          </a:p>
          <a:p>
            <a:pPr marL="2608263" indent="-2608263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hu-HU" altLang="hu-HU" sz="3200" b="1" dirty="0" smtClean="0"/>
              <a:t>Egyéb</a:t>
            </a:r>
            <a:r>
              <a:rPr lang="hu-HU" altLang="hu-HU" sz="3200" dirty="0" smtClean="0"/>
              <a:t> (5</a:t>
            </a:r>
            <a:r>
              <a:rPr lang="hu-HU" altLang="hu-HU" sz="3200" smtClean="0"/>
              <a:t>): 	gyógytorna</a:t>
            </a:r>
            <a:r>
              <a:rPr lang="hu-HU" altLang="hu-HU" sz="3200" dirty="0" smtClean="0"/>
              <a:t>, kórlap kódolás, szentmise, megemlékezések, terápiás célok</a:t>
            </a:r>
            <a:endParaRPr lang="hu-HU" altLang="hu-HU" sz="3200" dirty="0"/>
          </a:p>
        </p:txBody>
      </p:sp>
    </p:spTree>
    <p:extLst>
      <p:ext uri="{BB962C8B-B14F-4D97-AF65-F5344CB8AC3E}">
        <p14:creationId xmlns:p14="http://schemas.microsoft.com/office/powerpoint/2010/main" val="278939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21734"/>
            <a:ext cx="10515600" cy="1117600"/>
          </a:xfrm>
        </p:spPr>
        <p:txBody>
          <a:bodyPr/>
          <a:lstStyle/>
          <a:p>
            <a:pPr algn="ctr"/>
            <a:r>
              <a:rPr lang="hu-HU" altLang="hu-HU" b="1" dirty="0" smtClean="0">
                <a:latin typeface="+mn-lt"/>
              </a:rPr>
              <a:t>Könyvtárosok adatai</a:t>
            </a:r>
            <a:endParaRPr lang="hu-HU" b="1" dirty="0">
              <a:latin typeface="+mn-lt"/>
            </a:endParaRPr>
          </a:p>
        </p:txBody>
      </p:sp>
      <p:graphicFrame>
        <p:nvGraphicFramePr>
          <p:cNvPr id="3" name="Tartalom hely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2487242"/>
              </p:ext>
            </p:extLst>
          </p:nvPr>
        </p:nvGraphicFramePr>
        <p:xfrm>
          <a:off x="703790" y="1870657"/>
          <a:ext cx="5035717" cy="2651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035717"/>
              </a:tblGrid>
              <a:tr h="37207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Munkatársak száma/fő:</a:t>
                      </a:r>
                      <a:endParaRPr lang="hu-HU" sz="2400" dirty="0"/>
                    </a:p>
                  </a:txBody>
                  <a:tcPr marT="45724" marB="45724"/>
                </a:tc>
              </a:tr>
              <a:tr h="37207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Összesen:                             283,5 fő</a:t>
                      </a:r>
                      <a:endParaRPr lang="hu-HU" sz="2400" dirty="0"/>
                    </a:p>
                  </a:txBody>
                  <a:tcPr marT="45724" marB="45724"/>
                </a:tc>
              </a:tr>
              <a:tr h="372070">
                <a:tc>
                  <a:txBody>
                    <a:bodyPr/>
                    <a:lstStyle/>
                    <a:p>
                      <a:endParaRPr lang="hu-HU" sz="2400" dirty="0" smtClean="0"/>
                    </a:p>
                    <a:p>
                      <a:r>
                        <a:rPr lang="hu-HU" sz="2400" dirty="0" smtClean="0"/>
                        <a:t>Kórházakban (átlag):            1,31 fő</a:t>
                      </a:r>
                      <a:endParaRPr lang="hu-HU" sz="2400" dirty="0"/>
                    </a:p>
                  </a:txBody>
                  <a:tcPr marT="45724" marB="45724"/>
                </a:tc>
              </a:tr>
              <a:tr h="37207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Egyetemeken (átlag):         42,70 fő</a:t>
                      </a:r>
                      <a:endParaRPr lang="hu-HU" sz="2400" dirty="0"/>
                    </a:p>
                  </a:txBody>
                  <a:tcPr marT="45724" marB="45724"/>
                </a:tc>
              </a:tr>
              <a:tr h="37207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Intézetekben (átlag):            2,00 fő</a:t>
                      </a:r>
                      <a:endParaRPr lang="hu-HU" sz="2400" dirty="0"/>
                    </a:p>
                  </a:txBody>
                  <a:tcPr marT="45724" marB="45724"/>
                </a:tc>
              </a:tr>
            </a:tbl>
          </a:graphicData>
        </a:graphic>
      </p:graphicFrame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811680"/>
              </p:ext>
            </p:extLst>
          </p:nvPr>
        </p:nvGraphicFramePr>
        <p:xfrm>
          <a:off x="6489922" y="1870657"/>
          <a:ext cx="5035717" cy="365766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035717"/>
              </a:tblGrid>
              <a:tr h="37207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Munkaidő/nap órában:</a:t>
                      </a:r>
                      <a:endParaRPr lang="hu-HU" sz="2400" dirty="0"/>
                    </a:p>
                  </a:txBody>
                  <a:tcPr marT="45724" marB="45724"/>
                </a:tc>
              </a:tr>
              <a:tr h="37207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Napi 1 óra (1 fő)</a:t>
                      </a:r>
                      <a:endParaRPr lang="hu-HU" sz="2400" dirty="0"/>
                    </a:p>
                  </a:txBody>
                  <a:tcPr marT="45724" marB="45724"/>
                </a:tc>
              </a:tr>
              <a:tr h="37207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Napi 4  óra (6 fő)</a:t>
                      </a:r>
                      <a:endParaRPr lang="hu-HU" sz="2400" dirty="0"/>
                    </a:p>
                  </a:txBody>
                  <a:tcPr marT="45724" marB="45724"/>
                </a:tc>
              </a:tr>
              <a:tr h="37207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Napi 6 óra (6 fő)</a:t>
                      </a:r>
                      <a:endParaRPr lang="hu-HU" sz="2400" dirty="0"/>
                    </a:p>
                  </a:txBody>
                  <a:tcPr marT="45724" marB="45724"/>
                </a:tc>
              </a:tr>
              <a:tr h="37207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Napi 7,15 óra (1 fő)</a:t>
                      </a:r>
                      <a:endParaRPr lang="hu-HU" sz="2400" dirty="0"/>
                    </a:p>
                  </a:txBody>
                  <a:tcPr marT="45724" marB="45724"/>
                </a:tc>
              </a:tr>
              <a:tr h="37207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Napi 8  óra (36 fő)           TÖBBSÉG</a:t>
                      </a:r>
                    </a:p>
                  </a:txBody>
                  <a:tcPr marT="45724" marB="45724"/>
                </a:tc>
              </a:tr>
              <a:tr h="37207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Önkéntes – 1 fő</a:t>
                      </a:r>
                      <a:endParaRPr lang="hu-HU" sz="2400" dirty="0"/>
                    </a:p>
                  </a:txBody>
                  <a:tcPr marT="45724" marB="45724"/>
                </a:tc>
              </a:tr>
              <a:tr h="37207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Igény szerint</a:t>
                      </a:r>
                      <a:r>
                        <a:rPr lang="hu-HU" sz="2400" baseline="0" dirty="0" smtClean="0"/>
                        <a:t> – 2 fő</a:t>
                      </a:r>
                      <a:endParaRPr lang="hu-HU" sz="2400" dirty="0"/>
                    </a:p>
                  </a:txBody>
                  <a:tcPr marT="45724" marB="4572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754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580</TotalTime>
  <Words>1163</Words>
  <Application>Microsoft Office PowerPoint</Application>
  <PresentationFormat>Szélesvásznú</PresentationFormat>
  <Paragraphs>405</Paragraphs>
  <Slides>32</Slides>
  <Notes>31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Symbol</vt:lpstr>
      <vt:lpstr>Times New Roman</vt:lpstr>
      <vt:lpstr>Office Theme</vt:lpstr>
      <vt:lpstr>PowerPoint bemutató</vt:lpstr>
      <vt:lpstr>Orvosi szakkönyvtárak helyzete  a mai Magyarországon –––––––––––– Egy kérdőív tanulságai</vt:lpstr>
      <vt:lpstr>MOKSZ Orvosi könyvtárak felmérés (2015)</vt:lpstr>
      <vt:lpstr>Általános adatok</vt:lpstr>
      <vt:lpstr>Könyvtári költségvetés</vt:lpstr>
      <vt:lpstr>Heti nyitvatartási idő</vt:lpstr>
      <vt:lpstr>Olvasóterem</vt:lpstr>
      <vt:lpstr>Olvasóterem hasznosítása</vt:lpstr>
      <vt:lpstr>Könyvtárosok adatai</vt:lpstr>
      <vt:lpstr>Könyvtárosok végzettsége</vt:lpstr>
      <vt:lpstr>A könyvtári munkaidő</vt:lpstr>
      <vt:lpstr>Könyvtárosok által végzett egyéb feladatok</vt:lpstr>
      <vt:lpstr>Állomány adatok</vt:lpstr>
      <vt:lpstr>Kurrens folyóiratok</vt:lpstr>
      <vt:lpstr>Adatbázisok</vt:lpstr>
      <vt:lpstr>Vásárolt adatbázisok</vt:lpstr>
      <vt:lpstr>Könyvtári informatika</vt:lpstr>
      <vt:lpstr>OPAC/Intézeti honlap</vt:lpstr>
      <vt:lpstr>Problémák</vt:lpstr>
      <vt:lpstr>Egyéb problémák</vt:lpstr>
      <vt:lpstr>Felhasználók I.</vt:lpstr>
      <vt:lpstr>Felhasználók II.</vt:lpstr>
      <vt:lpstr>Milyen könyvtárszakmai segítséget igényelnek a felhasználók?</vt:lpstr>
      <vt:lpstr>Megjegyzések/üzenetek</vt:lpstr>
      <vt:lpstr>Orvosi könyvtárak száma</vt:lpstr>
      <vt:lpstr>Van-e kiút?</vt:lpstr>
      <vt:lpstr>Kórházi szakkönyvtárak feladatai I.</vt:lpstr>
      <vt:lpstr>PowerPoint bemutató</vt:lpstr>
      <vt:lpstr>Lehetőségeink</vt:lpstr>
      <vt:lpstr>PowerPoint bemutató</vt:lpstr>
      <vt:lpstr>Felhasznált irodalom</vt:lpstr>
      <vt:lpstr>Köszönöm a megtisztelő figyelmet!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Orvosi szakkönyvtárak helyzete a mai Magyarországon –  egy kérdőív tanulságai</dc:title>
  <dc:creator>admin</dc:creator>
  <cp:lastModifiedBy>palotai.maria</cp:lastModifiedBy>
  <cp:revision>48</cp:revision>
  <cp:lastPrinted>2016-03-24T13:20:40Z</cp:lastPrinted>
  <dcterms:created xsi:type="dcterms:W3CDTF">2016-03-21T11:52:50Z</dcterms:created>
  <dcterms:modified xsi:type="dcterms:W3CDTF">2016-03-25T10:51:09Z</dcterms:modified>
</cp:coreProperties>
</file>