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  <p:sldMasterId id="2147483671" r:id="rId2"/>
  </p:sldMasterIdLst>
  <p:notesMasterIdLst>
    <p:notesMasterId r:id="rId22"/>
  </p:notesMasterIdLst>
  <p:handoutMasterIdLst>
    <p:handoutMasterId r:id="rId23"/>
  </p:handoutMasterIdLst>
  <p:sldIdLst>
    <p:sldId id="292" r:id="rId3"/>
    <p:sldId id="469" r:id="rId4"/>
    <p:sldId id="446" r:id="rId5"/>
    <p:sldId id="442" r:id="rId6"/>
    <p:sldId id="443" r:id="rId7"/>
    <p:sldId id="410" r:id="rId8"/>
    <p:sldId id="462" r:id="rId9"/>
    <p:sldId id="416" r:id="rId10"/>
    <p:sldId id="466" r:id="rId11"/>
    <p:sldId id="455" r:id="rId12"/>
    <p:sldId id="454" r:id="rId13"/>
    <p:sldId id="473" r:id="rId14"/>
    <p:sldId id="476" r:id="rId15"/>
    <p:sldId id="477" r:id="rId16"/>
    <p:sldId id="474" r:id="rId17"/>
    <p:sldId id="475" r:id="rId18"/>
    <p:sldId id="411" r:id="rId19"/>
    <p:sldId id="465" r:id="rId20"/>
    <p:sldId id="331" r:id="rId21"/>
  </p:sldIdLst>
  <p:sldSz cx="9144000" cy="6858000" type="screen4x3"/>
  <p:notesSz cx="9774238" cy="68707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008080"/>
    <a:srgbClr val="009999"/>
    <a:srgbClr val="66CCFF"/>
    <a:srgbClr val="FF6600"/>
    <a:srgbClr val="990000"/>
    <a:srgbClr val="FF9933"/>
    <a:srgbClr val="0033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43" autoAdjust="0"/>
  </p:normalViewPr>
  <p:slideViewPr>
    <p:cSldViewPr>
      <p:cViewPr varScale="1">
        <p:scale>
          <a:sx n="90" d="100"/>
          <a:sy n="90" d="100"/>
        </p:scale>
        <p:origin x="-96" y="-294"/>
      </p:cViewPr>
      <p:guideLst>
        <p:guide orient="horz" pos="960"/>
        <p:guide orient="horz" pos="768"/>
        <p:guide orient="horz" pos="192"/>
        <p:guide orient="horz" pos="4032"/>
        <p:guide orient="horz" pos="3696"/>
        <p:guide pos="480"/>
        <p:guide pos="5568"/>
        <p:guide pos="1248"/>
        <p:guide pos="1344"/>
        <p:guide pos="2112"/>
        <p:guide pos="2208"/>
        <p:guide pos="2976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.hu.corp\grp\uzics2000\users\Geza_2014\1110-1116\MIBE-slide3_Mitol-fogynak-a-vallalati-konyvtarak_14nov11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.hu.corp\grp\uzics2000\users\Geza_2014\1110-1116\telefon-mobil-internet_2003-2013_14nov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.hu.corp\grp\uzics2000\Prezent&#225;ci&#243;k\Saj&#225;t\2016_KSH\Munkaf&#252;zet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res.hu.corp\grp\infho\INFODOK\Infot&#233;ka_adatok_2013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es.hu.corp\grp\uzics2000\Prezent&#225;ci&#243;k\Saj&#225;t\grafikonok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lineChart>
        <c:grouping val="standard"/>
        <c:ser>
          <c:idx val="0"/>
          <c:order val="0"/>
          <c:tx>
            <c:strRef>
              <c:f>GDP!$C$26</c:f>
              <c:strCache>
                <c:ptCount val="1"/>
                <c:pt idx="0">
                  <c:v>GDP, év/év %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GDP!$B$27:$B$38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GDP!$C$27:$C$38</c:f>
              <c:numCache>
                <c:formatCode>General</c:formatCode>
                <c:ptCount val="12"/>
                <c:pt idx="0">
                  <c:v>103.9</c:v>
                </c:pt>
                <c:pt idx="1">
                  <c:v>104.8</c:v>
                </c:pt>
                <c:pt idx="2">
                  <c:v>104</c:v>
                </c:pt>
                <c:pt idx="3">
                  <c:v>103.9</c:v>
                </c:pt>
                <c:pt idx="4">
                  <c:v>100.1</c:v>
                </c:pt>
                <c:pt idx="5">
                  <c:v>100.9</c:v>
                </c:pt>
                <c:pt idx="6">
                  <c:v>93.2</c:v>
                </c:pt>
                <c:pt idx="7">
                  <c:v>101.3</c:v>
                </c:pt>
                <c:pt idx="8">
                  <c:v>101.6</c:v>
                </c:pt>
                <c:pt idx="9">
                  <c:v>98.5</c:v>
                </c:pt>
                <c:pt idx="10">
                  <c:v>101.5</c:v>
                </c:pt>
                <c:pt idx="11">
                  <c:v>103.7</c:v>
                </c:pt>
              </c:numCache>
            </c:numRef>
          </c:val>
        </c:ser>
        <c:marker val="1"/>
        <c:axId val="51141248"/>
        <c:axId val="129057536"/>
      </c:lineChart>
      <c:catAx>
        <c:axId val="511412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rgbClr val="FFC000"/>
            </a:solidFill>
          </a:ln>
        </c:spPr>
        <c:txPr>
          <a:bodyPr/>
          <a:lstStyle/>
          <a:p>
            <a:pPr>
              <a:defRPr sz="800" baseline="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29057536"/>
        <c:crosses val="autoZero"/>
        <c:auto val="1"/>
        <c:lblAlgn val="ctr"/>
        <c:lblOffset val="100"/>
      </c:catAx>
      <c:valAx>
        <c:axId val="129057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51141248"/>
        <c:crosses val="autoZero"/>
        <c:crossBetween val="between"/>
      </c:valAx>
    </c:plotArea>
    <c:plotVisOnly val="1"/>
  </c:chart>
  <c:spPr>
    <a:ln w="19050">
      <a:solidFill>
        <a:srgbClr val="FFC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lineChart>
        <c:grouping val="standard"/>
        <c:ser>
          <c:idx val="0"/>
          <c:order val="0"/>
          <c:tx>
            <c:strRef>
              <c:f>'telefon-mobiltel-internet'!$A$2</c:f>
              <c:strCache>
                <c:ptCount val="1"/>
                <c:pt idx="0">
                  <c:v>telefonvonalak száma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'telefon-mobiltel-internet'!$B$1:$M$1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'telefon-mobiltel-internet'!$B$2:$M$2</c:f>
              <c:numCache>
                <c:formatCode>General</c:formatCode>
                <c:ptCount val="12"/>
                <c:pt idx="0">
                  <c:v>3607</c:v>
                </c:pt>
                <c:pt idx="1">
                  <c:v>3570</c:v>
                </c:pt>
                <c:pt idx="2">
                  <c:v>3453</c:v>
                </c:pt>
                <c:pt idx="3">
                  <c:v>3365</c:v>
                </c:pt>
                <c:pt idx="4">
                  <c:v>3282</c:v>
                </c:pt>
                <c:pt idx="5">
                  <c:v>3115</c:v>
                </c:pt>
                <c:pt idx="6">
                  <c:v>3110</c:v>
                </c:pt>
                <c:pt idx="7">
                  <c:v>2933</c:v>
                </c:pt>
                <c:pt idx="8">
                  <c:v>2908</c:v>
                </c:pt>
                <c:pt idx="9">
                  <c:v>2927</c:v>
                </c:pt>
                <c:pt idx="10">
                  <c:v>2991</c:v>
                </c:pt>
                <c:pt idx="11">
                  <c:v>3031</c:v>
                </c:pt>
              </c:numCache>
            </c:numRef>
          </c:val>
        </c:ser>
        <c:ser>
          <c:idx val="1"/>
          <c:order val="1"/>
          <c:tx>
            <c:strRef>
              <c:f>'telefon-mobiltel-internet'!$A$3</c:f>
              <c:strCache>
                <c:ptCount val="1"/>
                <c:pt idx="0">
                  <c:v>mobiltelefon előfizetések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'telefon-mobiltel-internet'!$B$1:$M$1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'telefon-mobiltel-internet'!$B$3:$M$3</c:f>
              <c:numCache>
                <c:formatCode>General</c:formatCode>
                <c:ptCount val="12"/>
                <c:pt idx="0">
                  <c:v>7945</c:v>
                </c:pt>
                <c:pt idx="1">
                  <c:v>8727</c:v>
                </c:pt>
                <c:pt idx="2">
                  <c:v>9320</c:v>
                </c:pt>
                <c:pt idx="3">
                  <c:v>9966</c:v>
                </c:pt>
                <c:pt idx="4">
                  <c:v>11030</c:v>
                </c:pt>
                <c:pt idx="5">
                  <c:v>12224</c:v>
                </c:pt>
                <c:pt idx="6">
                  <c:v>11792</c:v>
                </c:pt>
                <c:pt idx="7">
                  <c:v>12012</c:v>
                </c:pt>
                <c:pt idx="8">
                  <c:v>11690</c:v>
                </c:pt>
                <c:pt idx="9">
                  <c:v>11579</c:v>
                </c:pt>
                <c:pt idx="10">
                  <c:v>11676</c:v>
                </c:pt>
                <c:pt idx="11">
                  <c:v>11796</c:v>
                </c:pt>
              </c:numCache>
            </c:numRef>
          </c:val>
        </c:ser>
        <c:ser>
          <c:idx val="2"/>
          <c:order val="2"/>
          <c:tx>
            <c:strRef>
              <c:f>'telefon-mobiltel-internet'!$A$4</c:f>
              <c:strCache>
                <c:ptCount val="1"/>
                <c:pt idx="0">
                  <c:v>internet előfizetések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'telefon-mobiltel-internet'!$B$1:$M$1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'telefon-mobiltel-internet'!$B$4:$M$4</c:f>
              <c:numCache>
                <c:formatCode>0</c:formatCode>
                <c:ptCount val="12"/>
                <c:pt idx="0">
                  <c:v>671.21999999999991</c:v>
                </c:pt>
                <c:pt idx="1">
                  <c:v>794.88</c:v>
                </c:pt>
                <c:pt idx="2">
                  <c:v>1000.74</c:v>
                </c:pt>
                <c:pt idx="3">
                  <c:v>1243.74</c:v>
                </c:pt>
                <c:pt idx="4">
                  <c:v>1769.04</c:v>
                </c:pt>
                <c:pt idx="5">
                  <c:v>2286.17</c:v>
                </c:pt>
                <c:pt idx="6">
                  <c:v>2781.1400000000003</c:v>
                </c:pt>
                <c:pt idx="7">
                  <c:v>3326.3300000000022</c:v>
                </c:pt>
                <c:pt idx="8">
                  <c:v>4319.01</c:v>
                </c:pt>
                <c:pt idx="9">
                  <c:v>5442.75</c:v>
                </c:pt>
                <c:pt idx="10">
                  <c:v>6467.4</c:v>
                </c:pt>
                <c:pt idx="11">
                  <c:v>7309</c:v>
                </c:pt>
              </c:numCache>
            </c:numRef>
          </c:val>
        </c:ser>
        <c:marker val="1"/>
        <c:axId val="51191168"/>
        <c:axId val="51217536"/>
      </c:lineChart>
      <c:catAx>
        <c:axId val="51191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51217536"/>
        <c:crosses val="autoZero"/>
        <c:auto val="1"/>
        <c:lblAlgn val="ctr"/>
        <c:lblOffset val="100"/>
      </c:catAx>
      <c:valAx>
        <c:axId val="51217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51191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hu-HU"/>
        </a:p>
      </c:txPr>
    </c:legend>
    <c:plotVisOnly val="1"/>
    <c:dispBlanksAs val="gap"/>
  </c:chart>
  <c:spPr>
    <a:ln w="19050">
      <a:solidFill>
        <a:srgbClr val="FF00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 sz="1000" baseline="0" dirty="0" smtClean="0">
                <a:latin typeface="Arial" pitchFamily="34" charset="0"/>
              </a:rPr>
              <a:t>N</a:t>
            </a:r>
            <a:r>
              <a:rPr lang="en-US" sz="1000" baseline="0" dirty="0" err="1" smtClean="0">
                <a:latin typeface="Arial" pitchFamily="34" charset="0"/>
              </a:rPr>
              <a:t>agyvállalati</a:t>
            </a:r>
            <a:r>
              <a:rPr lang="en-US" sz="1000" baseline="0" dirty="0" smtClean="0">
                <a:latin typeface="Arial" pitchFamily="34" charset="0"/>
              </a:rPr>
              <a:t> </a:t>
            </a:r>
            <a:r>
              <a:rPr lang="en-US" sz="1000" baseline="0" dirty="0">
                <a:latin typeface="Arial" pitchFamily="34" charset="0"/>
              </a:rPr>
              <a:t>internet </a:t>
            </a:r>
            <a:r>
              <a:rPr lang="en-US" sz="1000" baseline="0" dirty="0" err="1" smtClean="0">
                <a:latin typeface="Arial" pitchFamily="34" charset="0"/>
              </a:rPr>
              <a:t>penetráció</a:t>
            </a:r>
            <a:r>
              <a:rPr lang="en-US" sz="1000" baseline="0" dirty="0" smtClean="0">
                <a:latin typeface="Arial" pitchFamily="34" charset="0"/>
              </a:rPr>
              <a:t> </a:t>
            </a:r>
            <a:r>
              <a:rPr lang="en-US" sz="1000" baseline="0" dirty="0">
                <a:latin typeface="Arial" pitchFamily="34" charset="0"/>
              </a:rPr>
              <a:t>%</a:t>
            </a:r>
          </a:p>
        </c:rich>
      </c:tx>
      <c:layout>
        <c:manualLayout>
          <c:xMode val="edge"/>
          <c:yMode val="edge"/>
          <c:x val="8.3939747435470127E-2"/>
          <c:y val="3.6670439583285239E-2"/>
        </c:manualLayout>
      </c:layout>
      <c:spPr>
        <a:ln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'nagyvallalati-internet'!$A$25</c:f>
              <c:strCache>
                <c:ptCount val="1"/>
                <c:pt idx="0">
                  <c:v>nagyvállalati internet penetráció, %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'nagyvallalati-internet'!$B$24:$M$24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'nagyvallalati-internet'!$B$25:$M$25</c:f>
              <c:numCache>
                <c:formatCode>General</c:formatCode>
                <c:ptCount val="12"/>
                <c:pt idx="0">
                  <c:v>52</c:v>
                </c:pt>
                <c:pt idx="1">
                  <c:v>60</c:v>
                </c:pt>
                <c:pt idx="2">
                  <c:v>63</c:v>
                </c:pt>
                <c:pt idx="3">
                  <c:v>66</c:v>
                </c:pt>
                <c:pt idx="4">
                  <c:v>71</c:v>
                </c:pt>
                <c:pt idx="5">
                  <c:v>98.8</c:v>
                </c:pt>
                <c:pt idx="6">
                  <c:v>99.8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axId val="51286400"/>
        <c:axId val="51287936"/>
      </c:barChart>
      <c:catAx>
        <c:axId val="51286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aseline="0">
                <a:latin typeface="Arial" pitchFamily="34" charset="0"/>
              </a:defRPr>
            </a:pPr>
            <a:endParaRPr lang="hu-HU"/>
          </a:p>
        </c:txPr>
        <c:crossAx val="51287936"/>
        <c:crosses val="autoZero"/>
        <c:auto val="1"/>
        <c:lblAlgn val="ctr"/>
        <c:lblOffset val="100"/>
      </c:catAx>
      <c:valAx>
        <c:axId val="51287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aseline="0">
                <a:latin typeface="Arial" pitchFamily="34" charset="0"/>
              </a:defRPr>
            </a:pPr>
            <a:endParaRPr lang="hu-HU"/>
          </a:p>
        </c:txPr>
        <c:crossAx val="51286400"/>
        <c:crosses val="autoZero"/>
        <c:crossBetween val="between"/>
      </c:valAx>
    </c:plotArea>
    <c:plotVisOnly val="1"/>
  </c:chart>
  <c:spPr>
    <a:ln w="19050">
      <a:solidFill>
        <a:srgbClr val="00B05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Hírlevelek megoszlása típusonként</a:t>
            </a:r>
          </a:p>
        </c:rich>
      </c:tx>
      <c:layout>
        <c:manualLayout>
          <c:xMode val="edge"/>
          <c:yMode val="edge"/>
          <c:x val="0.12442069741282342"/>
          <c:y val="0.10084283532227838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FFFF99"/>
              </a:solidFill>
              <a:ln>
                <a:noFill/>
              </a:ln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</c:spPr>
          </c:dPt>
          <c:dPt>
            <c:idx val="2"/>
            <c:spPr>
              <a:solidFill>
                <a:srgbClr val="CCFFCC"/>
              </a:solidFill>
              <a:ln>
                <a:noFill/>
              </a:ln>
            </c:spPr>
          </c:dPt>
          <c:dPt>
            <c:idx val="3"/>
            <c:spPr>
              <a:solidFill>
                <a:srgbClr val="FFCC00"/>
              </a:solidFill>
              <a:ln>
                <a:noFill/>
              </a:ln>
            </c:spPr>
          </c:dPt>
          <c:dPt>
            <c:idx val="4"/>
            <c:spPr>
              <a:solidFill>
                <a:srgbClr val="368F9A"/>
              </a:solidFill>
              <a:ln>
                <a:noFill/>
              </a:ln>
            </c:spPr>
          </c:dPt>
          <c:dPt>
            <c:idx val="5"/>
            <c:spPr>
              <a:solidFill>
                <a:srgbClr val="FF9933"/>
              </a:solidFill>
              <a:ln>
                <a:noFill/>
              </a:ln>
            </c:spPr>
          </c:dPt>
          <c:dLbls>
            <c:showPercent val="1"/>
            <c:showLeaderLines val="1"/>
          </c:dLbls>
          <c:cat>
            <c:strRef>
              <c:f>'2014'!$B$8:$B$13</c:f>
              <c:strCache>
                <c:ptCount val="6"/>
                <c:pt idx="0">
                  <c:v>Adatgyűjtés</c:v>
                </c:pt>
                <c:pt idx="1">
                  <c:v>Információs csomag</c:v>
                </c:pt>
                <c:pt idx="2">
                  <c:v>Sajtógyűjtés</c:v>
                </c:pt>
                <c:pt idx="3">
                  <c:v>Irodalomkutatás</c:v>
                </c:pt>
                <c:pt idx="4">
                  <c:v>Tartalmi feltárás </c:v>
                </c:pt>
                <c:pt idx="5">
                  <c:v>Továbbított hírlevél</c:v>
                </c:pt>
              </c:strCache>
            </c:strRef>
          </c:cat>
          <c:val>
            <c:numRef>
              <c:f>'2014'!$C$8:$C$13</c:f>
              <c:numCache>
                <c:formatCode>General</c:formatCode>
                <c:ptCount val="6"/>
                <c:pt idx="0">
                  <c:v>7</c:v>
                </c:pt>
                <c:pt idx="1">
                  <c:v>27</c:v>
                </c:pt>
                <c:pt idx="2">
                  <c:v>56</c:v>
                </c:pt>
                <c:pt idx="3">
                  <c:v>11</c:v>
                </c:pt>
                <c:pt idx="4">
                  <c:v>16</c:v>
                </c:pt>
                <c:pt idx="5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/>
              <a:t>Milyen módon szeret információhoz jutni?</a:t>
            </a:r>
          </a:p>
        </c:rich>
      </c:tx>
      <c:layout>
        <c:manualLayout>
          <c:xMode val="edge"/>
          <c:yMode val="edge"/>
          <c:x val="0.17107942973523421"/>
          <c:y val="3.83275261324041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810590631364475"/>
          <c:y val="0.19860627177700349"/>
          <c:w val="0.60692464358452891"/>
          <c:h val="0.63763066202090968"/>
        </c:manualLayout>
      </c:layout>
      <c:barChart>
        <c:barDir val="bar"/>
        <c:grouping val="clustered"/>
        <c:ser>
          <c:idx val="0"/>
          <c:order val="0"/>
          <c:tx>
            <c:strRef>
              <c:f>'2007'!$B$37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'2007'!$A$38:$A$43</c:f>
              <c:strCache>
                <c:ptCount val="6"/>
                <c:pt idx="0">
                  <c:v>Papír</c:v>
                </c:pt>
                <c:pt idx="1">
                  <c:v>Telefon</c:v>
                </c:pt>
                <c:pt idx="2">
                  <c:v>Személyes</c:v>
                </c:pt>
                <c:pt idx="3">
                  <c:v>e-Mail</c:v>
                </c:pt>
                <c:pt idx="4">
                  <c:v>Internet, intranet</c:v>
                </c:pt>
                <c:pt idx="5">
                  <c:v>Video</c:v>
                </c:pt>
              </c:strCache>
            </c:strRef>
          </c:cat>
          <c:val>
            <c:numRef>
              <c:f>'2007'!$B$38:$B$43</c:f>
              <c:numCache>
                <c:formatCode>General</c:formatCode>
                <c:ptCount val="6"/>
                <c:pt idx="0">
                  <c:v>1</c:v>
                </c:pt>
                <c:pt idx="1">
                  <c:v>33</c:v>
                </c:pt>
                <c:pt idx="2">
                  <c:v>35</c:v>
                </c:pt>
                <c:pt idx="3">
                  <c:v>35</c:v>
                </c:pt>
                <c:pt idx="4">
                  <c:v>67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'2007'!$C$37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'2007'!$A$38:$A$43</c:f>
              <c:strCache>
                <c:ptCount val="6"/>
                <c:pt idx="0">
                  <c:v>Papír</c:v>
                </c:pt>
                <c:pt idx="1">
                  <c:v>Telefon</c:v>
                </c:pt>
                <c:pt idx="2">
                  <c:v>Személyes</c:v>
                </c:pt>
                <c:pt idx="3">
                  <c:v>e-Mail</c:v>
                </c:pt>
                <c:pt idx="4">
                  <c:v>Internet, intranet</c:v>
                </c:pt>
                <c:pt idx="5">
                  <c:v>Video</c:v>
                </c:pt>
              </c:strCache>
            </c:strRef>
          </c:cat>
          <c:val>
            <c:numRef>
              <c:f>'2007'!$C$38:$C$43</c:f>
              <c:numCache>
                <c:formatCode>General</c:formatCode>
                <c:ptCount val="6"/>
                <c:pt idx="0">
                  <c:v>6</c:v>
                </c:pt>
                <c:pt idx="1">
                  <c:v>17</c:v>
                </c:pt>
                <c:pt idx="2">
                  <c:v>22</c:v>
                </c:pt>
                <c:pt idx="3">
                  <c:v>39</c:v>
                </c:pt>
                <c:pt idx="4">
                  <c:v>83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'2007'!$D$37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'2007'!$A$38:$A$43</c:f>
              <c:strCache>
                <c:ptCount val="6"/>
                <c:pt idx="0">
                  <c:v>Papír</c:v>
                </c:pt>
                <c:pt idx="1">
                  <c:v>Telefon</c:v>
                </c:pt>
                <c:pt idx="2">
                  <c:v>Személyes</c:v>
                </c:pt>
                <c:pt idx="3">
                  <c:v>e-Mail</c:v>
                </c:pt>
                <c:pt idx="4">
                  <c:v>Internet, intranet</c:v>
                </c:pt>
                <c:pt idx="5">
                  <c:v>Video</c:v>
                </c:pt>
              </c:strCache>
            </c:strRef>
          </c:cat>
          <c:val>
            <c:numRef>
              <c:f>'2007'!$D$38:$D$43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17</c:v>
                </c:pt>
                <c:pt idx="3">
                  <c:v>74</c:v>
                </c:pt>
                <c:pt idx="4">
                  <c:v>68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'2007'!$E$37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delete val="1"/>
          </c:dLbls>
          <c:cat>
            <c:strRef>
              <c:f>'2007'!$A$38:$A$43</c:f>
              <c:strCache>
                <c:ptCount val="6"/>
                <c:pt idx="0">
                  <c:v>Papír</c:v>
                </c:pt>
                <c:pt idx="1">
                  <c:v>Telefon</c:v>
                </c:pt>
                <c:pt idx="2">
                  <c:v>Személyes</c:v>
                </c:pt>
                <c:pt idx="3">
                  <c:v>e-Mail</c:v>
                </c:pt>
                <c:pt idx="4">
                  <c:v>Internet, intranet</c:v>
                </c:pt>
                <c:pt idx="5">
                  <c:v>Video</c:v>
                </c:pt>
              </c:strCache>
            </c:strRef>
          </c:cat>
          <c:val>
            <c:numRef>
              <c:f>'2007'!$E$38:$E$43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92</c:v>
                </c:pt>
                <c:pt idx="4">
                  <c:v>58</c:v>
                </c:pt>
                <c:pt idx="5">
                  <c:v>6</c:v>
                </c:pt>
              </c:numCache>
            </c:numRef>
          </c:val>
        </c:ser>
        <c:ser>
          <c:idx val="4"/>
          <c:order val="4"/>
          <c:tx>
            <c:strRef>
              <c:f>'2007'!$F$37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elete val="1"/>
          </c:dLbls>
          <c:cat>
            <c:strRef>
              <c:f>'2007'!$A$38:$A$43</c:f>
              <c:strCache>
                <c:ptCount val="6"/>
                <c:pt idx="0">
                  <c:v>Papír</c:v>
                </c:pt>
                <c:pt idx="1">
                  <c:v>Telefon</c:v>
                </c:pt>
                <c:pt idx="2">
                  <c:v>Személyes</c:v>
                </c:pt>
                <c:pt idx="3">
                  <c:v>e-Mail</c:v>
                </c:pt>
                <c:pt idx="4">
                  <c:v>Internet, intranet</c:v>
                </c:pt>
                <c:pt idx="5">
                  <c:v>Video</c:v>
                </c:pt>
              </c:strCache>
            </c:strRef>
          </c:cat>
          <c:val>
            <c:numRef>
              <c:f>'2007'!$F$38:$F$43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82</c:v>
                </c:pt>
                <c:pt idx="4">
                  <c:v>76</c:v>
                </c:pt>
                <c:pt idx="5">
                  <c:v>60</c:v>
                </c:pt>
              </c:numCache>
            </c:numRef>
          </c:val>
        </c:ser>
        <c:dLbls>
          <c:showVal val="1"/>
        </c:dLbls>
        <c:axId val="51492736"/>
        <c:axId val="51494272"/>
      </c:barChart>
      <c:catAx>
        <c:axId val="5149273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494272"/>
        <c:crosses val="autoZero"/>
        <c:auto val="1"/>
        <c:lblAlgn val="ctr"/>
        <c:lblOffset val="100"/>
        <c:tickLblSkip val="1"/>
        <c:tickMarkSkip val="1"/>
      </c:catAx>
      <c:valAx>
        <c:axId val="51494272"/>
        <c:scaling>
          <c:orientation val="minMax"/>
        </c:scaling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492736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187372708757661"/>
          <c:y val="0.40766550522648082"/>
          <c:w val="9.6977511212320414E-2"/>
          <c:h val="0.3547623981212874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</c:chart>
  <c:spPr>
    <a:solidFill>
      <a:srgbClr val="FFFFFF"/>
    </a:solidFill>
    <a:ln w="38100">
      <a:solidFill>
        <a:srgbClr val="FF66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92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9263" y="0"/>
            <a:ext cx="42592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0025"/>
            <a:ext cx="425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9263" y="6550025"/>
            <a:ext cx="425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5D9783-E1E6-4839-B535-5CC6F40A8E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8788" y="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3413" y="517525"/>
            <a:ext cx="3429000" cy="2571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3338" y="3262313"/>
            <a:ext cx="716756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Klicken Sie, um die Formate des Vorlagentextes zu bearbeiten</a:t>
            </a:r>
          </a:p>
          <a:p>
            <a:pPr lvl="1"/>
            <a:r>
              <a:rPr lang="hu-HU" noProof="0" smtClean="0"/>
              <a:t>Zweite Ebene</a:t>
            </a:r>
          </a:p>
          <a:p>
            <a:pPr lvl="2"/>
            <a:r>
              <a:rPr lang="hu-HU" noProof="0" smtClean="0"/>
              <a:t>Dritte Ebene</a:t>
            </a:r>
          </a:p>
          <a:p>
            <a:pPr lvl="3"/>
            <a:r>
              <a:rPr lang="hu-HU" noProof="0" smtClean="0"/>
              <a:t>Vierte Ebene</a:t>
            </a:r>
          </a:p>
          <a:p>
            <a:pPr lvl="4"/>
            <a:r>
              <a:rPr lang="hu-HU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780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8788" y="6527800"/>
            <a:ext cx="423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0" tIns="45765" rIns="91530" bIns="45765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AD5F7B-38A6-464B-9FA4-D5DB70E047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E4D59-558A-4E4B-AAA4-14C821860791}" type="slidenum">
              <a:rPr lang="hu-HU" smtClean="0"/>
              <a:pPr/>
              <a:t>1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F1E75-2C44-431C-AB26-E85039D9C59F}" type="slidenum">
              <a:rPr lang="hu-HU" smtClean="0"/>
              <a:pPr/>
              <a:t>19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F1E75-2C44-431C-AB26-E85039D9C59F}" type="slidenum">
              <a:rPr lang="hu-HU" smtClean="0"/>
              <a:pPr/>
              <a:t>2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E30E7-0281-46C5-8048-42A895C78158}" type="slidenum">
              <a:rPr lang="hu-HU" smtClean="0"/>
              <a:pPr>
                <a:defRPr/>
              </a:pPr>
              <a:t>4</a:t>
            </a:fld>
            <a:endParaRPr lang="hu-HU" smtClean="0">
              <a:latin typeface="Times New Roman CE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00F48-95FB-410C-B5C3-9709B5B66831}" type="slidenum">
              <a:rPr lang="hu-HU" smtClean="0"/>
              <a:pPr/>
              <a:t>5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24BC2-56BC-4A51-B13A-55902EED0D64}" type="slidenum">
              <a:rPr lang="hu-HU" smtClean="0"/>
              <a:pPr/>
              <a:t>6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77E679C-0BFF-41B4-8E68-22D144C991E9}" type="datetime1">
              <a:rPr lang="de-DE" smtClean="0"/>
              <a:pPr/>
              <a:t>24.03.2016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11463" y="679450"/>
            <a:ext cx="4106862" cy="3079750"/>
          </a:xfrm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F1E75-2C44-431C-AB26-E85039D9C59F}" type="slidenum">
              <a:rPr lang="hu-HU" smtClean="0"/>
              <a:pPr/>
              <a:t>9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F4F60-F9D4-4A44-BFFC-BFF4C8AEBECB}" type="slidenum">
              <a:rPr lang="hu-HU" smtClean="0"/>
              <a:pPr/>
              <a:t>10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5BAA6-F77B-4B63-B1A7-B7F9C172CD58}" type="slidenum">
              <a:rPr lang="hu-HU" smtClean="0"/>
              <a:pPr/>
              <a:t>17</a:t>
            </a:fld>
            <a:endParaRPr lang="hu-HU" smtClean="0">
              <a:latin typeface="Times New Roman CE" charset="-1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2016.</a:t>
            </a:r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44036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440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8077200" cy="4343400"/>
          </a:xfrm>
        </p:spPr>
        <p:txBody>
          <a:bodyPr/>
          <a:lstStyle/>
          <a:p>
            <a:pPr lvl="0"/>
            <a:endParaRPr lang="hu-H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62400" cy="4343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62400" cy="4343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 smtClean="0"/>
          </a:p>
          <a:p>
            <a:pPr lvl="0"/>
            <a:r>
              <a:rPr lang="hu-HU" dirty="0" smtClean="0"/>
              <a:t>Beszerzéssel foglalkozó tagvállalati </a:t>
            </a:r>
            <a:r>
              <a:rPr lang="hu-HU" dirty="0" err="1" smtClean="0"/>
              <a:t>vezetõk</a:t>
            </a:r>
            <a:r>
              <a:rPr lang="hu-HU" dirty="0" smtClean="0"/>
              <a:t> részére</a:t>
            </a:r>
          </a:p>
          <a:p>
            <a:pPr lvl="0"/>
            <a:endParaRPr lang="hu-HU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14800" y="6137275"/>
            <a:ext cx="641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88B3FCA0-E111-410F-904F-DA475AD08D82}" type="slidenum">
              <a:rPr lang="hu-HU" sz="1000">
                <a:solidFill>
                  <a:srgbClr val="006600"/>
                </a:solidFill>
                <a:latin typeface="Arial" pitchFamily="34" charset="0"/>
              </a:rPr>
              <a:pPr>
                <a:defRPr/>
              </a:pPr>
              <a:t>‹#›</a:t>
            </a:fld>
            <a:r>
              <a:rPr lang="hu-HU" sz="1000" dirty="0">
                <a:solidFill>
                  <a:srgbClr val="006600"/>
                </a:solidFill>
                <a:latin typeface="Arial" pitchFamily="34" charset="0"/>
              </a:rPr>
              <a:t>.oldal</a:t>
            </a:r>
            <a:endParaRPr lang="hu-HU" sz="1000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42900" y="5867400"/>
            <a:ext cx="8572500" cy="0"/>
          </a:xfrm>
          <a:prstGeom prst="line">
            <a:avLst/>
          </a:prstGeom>
          <a:noFill/>
          <a:ln w="25400">
            <a:solidFill>
              <a:srgbClr val="F7C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36550" y="990600"/>
            <a:ext cx="8572500" cy="0"/>
          </a:xfrm>
          <a:prstGeom prst="line">
            <a:avLst/>
          </a:prstGeom>
          <a:noFill/>
          <a:ln w="25400">
            <a:solidFill>
              <a:srgbClr val="F7C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371951" y="6093296"/>
            <a:ext cx="2592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900"/>
              </a:lnSpc>
              <a:spcBef>
                <a:spcPct val="50000"/>
              </a:spcBef>
              <a:defRPr/>
            </a:pPr>
            <a:r>
              <a:rPr lang="hu-HU" sz="1000" dirty="0" smtClean="0">
                <a:solidFill>
                  <a:srgbClr val="006600"/>
                </a:solidFill>
                <a:latin typeface="Arial CE" charset="-18"/>
              </a:rPr>
              <a:t>Szakkönyvtári seregszemle 2016</a:t>
            </a:r>
          </a:p>
          <a:p>
            <a:pPr>
              <a:lnSpc>
                <a:spcPts val="900"/>
              </a:lnSpc>
              <a:spcBef>
                <a:spcPct val="50000"/>
              </a:spcBef>
              <a:defRPr/>
            </a:pPr>
            <a:r>
              <a:rPr lang="hu-HU" sz="1000" dirty="0" smtClean="0">
                <a:solidFill>
                  <a:srgbClr val="006600"/>
                </a:solidFill>
                <a:latin typeface="Arial CE" charset="-18"/>
              </a:rPr>
              <a:t>KSH, 2016.</a:t>
            </a:r>
            <a:r>
              <a:rPr lang="hu-HU" sz="1000" baseline="0" dirty="0" smtClean="0">
                <a:solidFill>
                  <a:srgbClr val="006600"/>
                </a:solidFill>
                <a:latin typeface="Arial CE" charset="-18"/>
              </a:rPr>
              <a:t> március 29.</a:t>
            </a:r>
            <a:endParaRPr lang="hu-HU" sz="1000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95288" y="6021388"/>
            <a:ext cx="2016125" cy="2143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b="1"/>
          </a:p>
        </p:txBody>
      </p:sp>
      <p:pic>
        <p:nvPicPr>
          <p:cNvPr id="2056" name="Picture 11" descr="logo_infodok_uj_3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5288" y="602138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9" r:id="rId14"/>
    <p:sldLayoutId id="2147483661" r:id="rId15"/>
    <p:sldLayoutId id="2147483668" r:id="rId16"/>
    <p:sldLayoutId id="2147483685" r:id="rId17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292100" algn="l"/>
          <a:tab pos="571500" algn="l"/>
          <a:tab pos="863600" algn="l"/>
          <a:tab pos="1143000" algn="l"/>
          <a:tab pos="1435100" algn="l"/>
        </a:tabLst>
        <a:defRPr sz="6500">
          <a:solidFill>
            <a:srgbClr val="0F98A2"/>
          </a:solidFill>
          <a:latin typeface="Times New Roman" pitchFamily="18" charset="0"/>
        </a:defRPr>
      </a:lvl9pPr>
    </p:titleStyle>
    <p:bodyStyle>
      <a:lvl1pPr marL="292100" indent="-2921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800">
          <a:solidFill>
            <a:srgbClr val="0F98A2"/>
          </a:solidFill>
          <a:latin typeface="+mn-lt"/>
          <a:ea typeface="+mn-ea"/>
          <a:cs typeface="+mn-cs"/>
        </a:defRPr>
      </a:lvl1pPr>
      <a:lvl2pPr marL="762000" indent="-279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2pPr>
      <a:lvl3pPr marL="1244600" indent="-2857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3pPr>
      <a:lvl4pPr marL="1708150" indent="-2730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4pPr>
      <a:lvl5pPr marL="2189163" indent="-290513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5pPr>
      <a:lvl6pPr marL="2646363" indent="-290513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6pPr>
      <a:lvl7pPr marL="3103563" indent="-290513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7pPr>
      <a:lvl8pPr marL="3560763" indent="-290513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8pPr>
      <a:lvl9pPr marL="4017963" indent="-290513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5000"/>
        <a:buFont typeface="Wingdings" pitchFamily="2" charset="2"/>
        <a:buChar char="n"/>
        <a:defRPr sz="2200">
          <a:solidFill>
            <a:schemeClr val="tx1"/>
          </a:solidFill>
          <a:latin typeface="Tele-GroteskHal" pitchFamily="2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84CD-090C-424B-AC00-694F91B1F240}" type="datetimeFigureOut">
              <a:rPr lang="hu-HU" smtClean="0"/>
              <a:pPr/>
              <a:t>2016.03.24.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FF2A-FDFC-420E-BB0F-84B395F3BB4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chart" Target="../charts/chart5.xml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t-advise.iqsys.telekom.intra/advise/legacy/app.do?q=ShortPressReview&amp;s=AdviseResearch&amp;reverseSortBy=Date&amp;limit=10000" TargetMode="External"/><Relationship Id="rId5" Type="http://schemas.openxmlformats.org/officeDocument/2006/relationships/chart" Target="../charts/chart4.x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1557338"/>
            <a:ext cx="8569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2100" indent="-292100" algn="ctr">
              <a:lnSpc>
                <a:spcPct val="89000"/>
              </a:lnSpc>
            </a:pPr>
            <a:r>
              <a:rPr lang="hu-HU" sz="6000" dirty="0" smtClean="0">
                <a:solidFill>
                  <a:srgbClr val="006600"/>
                </a:solidFill>
                <a:latin typeface="Comic Sans MS" pitchFamily="66" charset="0"/>
              </a:rPr>
              <a:t>Vállalati könyvtárak manapság</a:t>
            </a:r>
            <a:endParaRPr lang="hu-HU" sz="6000" dirty="0">
              <a:solidFill>
                <a:srgbClr val="006600"/>
              </a:solidFill>
              <a:latin typeface="Comic Sans MS" pitchFamily="66" charset="0"/>
            </a:endParaRPr>
          </a:p>
          <a:p>
            <a:pPr marL="292100" indent="-292100" algn="ctr">
              <a:lnSpc>
                <a:spcPct val="89000"/>
              </a:lnSpc>
            </a:pPr>
            <a:r>
              <a:rPr lang="hu-HU" sz="3200" dirty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</a:t>
            </a:r>
            <a:r>
              <a:rPr lang="hu-HU" sz="32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hu-HU" sz="3200" dirty="0" err="1">
                <a:solidFill>
                  <a:srgbClr val="006600"/>
                </a:solidFill>
                <a:latin typeface="Comic Sans MS" pitchFamily="66" charset="0"/>
              </a:rPr>
              <a:t>Infoszabóság</a:t>
            </a:r>
            <a:r>
              <a:rPr lang="hu-HU" sz="32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hu-HU" sz="3200" dirty="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</a:t>
            </a:r>
            <a:endParaRPr lang="hu-HU" sz="3200" dirty="0">
              <a:solidFill>
                <a:srgbClr val="006600"/>
              </a:solidFill>
              <a:latin typeface="Times New Roman" pitchFamily="18" charset="0"/>
            </a:endParaRPr>
          </a:p>
          <a:p>
            <a:pPr marL="292100" indent="-292100" algn="ctr">
              <a:lnSpc>
                <a:spcPct val="89000"/>
              </a:lnSpc>
            </a:pPr>
            <a:endParaRPr lang="hu-HU" sz="2800" dirty="0">
              <a:solidFill>
                <a:srgbClr val="006600"/>
              </a:solidFill>
              <a:latin typeface="Comic Sans MS" pitchFamily="66" charset="0"/>
            </a:endParaRPr>
          </a:p>
          <a:p>
            <a:pPr marL="292100" indent="-292100" algn="ctr">
              <a:lnSpc>
                <a:spcPct val="89000"/>
              </a:lnSpc>
            </a:pPr>
            <a:r>
              <a:rPr lang="hu-HU" sz="3600" dirty="0">
                <a:solidFill>
                  <a:srgbClr val="006600"/>
                </a:solidFill>
                <a:latin typeface="Comic Sans MS" pitchFamily="66" charset="0"/>
              </a:rPr>
              <a:t>Kóródy Judit</a:t>
            </a:r>
          </a:p>
          <a:p>
            <a:pPr marL="292100" indent="-292100" algn="ctr">
              <a:lnSpc>
                <a:spcPct val="89000"/>
              </a:lnSpc>
            </a:pPr>
            <a:r>
              <a:rPr lang="hu-HU" sz="2800" dirty="0">
                <a:solidFill>
                  <a:srgbClr val="006600"/>
                </a:solidFill>
                <a:latin typeface="Comic Sans MS" pitchFamily="66" charset="0"/>
              </a:rPr>
              <a:t>INFODOK Kft.</a:t>
            </a:r>
          </a:p>
          <a:p>
            <a:pPr marL="292100" indent="-292100" algn="ctr">
              <a:lnSpc>
                <a:spcPct val="89000"/>
              </a:lnSpc>
            </a:pPr>
            <a:r>
              <a:rPr lang="hu-HU" sz="2800" dirty="0">
                <a:solidFill>
                  <a:srgbClr val="006600"/>
                </a:solidFill>
                <a:latin typeface="Comic Sans MS" pitchFamily="66" charset="0"/>
              </a:rPr>
              <a:t>(Magyar Telekom Infotéka)</a:t>
            </a:r>
          </a:p>
          <a:p>
            <a:pPr marL="292100" indent="-292100" algn="ctr">
              <a:lnSpc>
                <a:spcPct val="89000"/>
              </a:lnSpc>
            </a:pPr>
            <a:endParaRPr lang="hu-HU" sz="2000" dirty="0"/>
          </a:p>
        </p:txBody>
      </p:sp>
      <p:pic>
        <p:nvPicPr>
          <p:cNvPr id="3" name="Picture 2" descr="http://konyvtar.ksh.hu/inc/seregszemle_2016/seregszemle_2016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6632"/>
            <a:ext cx="1872208" cy="818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ipa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4293096"/>
            <a:ext cx="2701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496300" cy="1425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err="1" smtClean="0">
                <a:solidFill>
                  <a:srgbClr val="006600"/>
                </a:solidFill>
                <a:latin typeface="Comic Sans MS" pitchFamily="66" charset="0"/>
              </a:rPr>
              <a:t>Testreszabás</a:t>
            </a:r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 - Információs csatornák</a:t>
            </a:r>
          </a:p>
        </p:txBody>
      </p:sp>
      <p:pic>
        <p:nvPicPr>
          <p:cNvPr id="16388" name="Kép 14" descr="http://navigator.telekom.intra/tportal/navigator/images/teleportal_design/tportal2_infoteka_montazs.jpg"/>
          <p:cNvPicPr>
            <a:picLocks noChangeAspect="1" noChangeArrowheads="1"/>
          </p:cNvPicPr>
          <p:nvPr/>
        </p:nvPicPr>
        <p:blipFill>
          <a:blip r:embed="rId4" cstate="print"/>
          <a:srcRect b="8202"/>
          <a:stretch>
            <a:fillRect/>
          </a:stretch>
        </p:blipFill>
        <p:spPr bwMode="auto">
          <a:xfrm>
            <a:off x="468313" y="1268413"/>
            <a:ext cx="1439862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Kép 15" descr="http://blog.olcsobbat.hu/wp-content/uploads/20110410-samsung-galaxysii-mobiltelefon-olcsobbat-hu-01.jpg"/>
          <p:cNvPicPr>
            <a:picLocks noChangeAspect="1" noChangeArrowheads="1"/>
          </p:cNvPicPr>
          <p:nvPr/>
        </p:nvPicPr>
        <p:blipFill>
          <a:blip r:embed="rId5" cstate="print"/>
          <a:srcRect l="9091" r="9091"/>
          <a:stretch>
            <a:fillRect/>
          </a:stretch>
        </p:blipFill>
        <p:spPr bwMode="auto">
          <a:xfrm rot="2534761">
            <a:off x="4067175" y="4941888"/>
            <a:ext cx="463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5" descr="data:image/jpeg;base64,/9j/4AAQSkZJRgABAQAAAQABAAD/2wCEAAkGBxQSEhUUExQWFBQQEBQUFBQVFRAVFRAUFBQXFhQVFRUYHCggGBolHBQUITEhJSksLi4vFx8zODUsNygtLiwBCgoKDg0OGhAQGywkHCQtLSwsLCwvLiwsLCwsLCwsLCwvLCwtLCwtLCwsLCwsLCwsLCwsLCwvLCwsLywsLCwsLP/AABEIAJ4BQAMBEQACEQEDEQH/xAAcAAACAgMBAQAAAAAAAAAAAAAAAwQFAQIGBwj/xABTEAABAwECBQ0MBwYFAgcAAAABAAIDEQQhBQYHEjETFiI1QVFTYXFykbGzFDJCUnSBkqGipNHTFSOTssHS4SUzVGJz8CQ0Q2PCCINEZITDxOLx/8QAGwEBAAMBAQEBAAAAAAAAAAAAAAECAwUEBgf/xAA8EQACAQEEBgkDBAEDBAMAAAAAAQIRAwQSUQUUITFxoRUzQVJhgbHB0ROR8AYjMuEiQoLxQ2JywiQ0RP/aAAwDAQACEQMRAD8A8nwJgXuhtRnF2eWhraX0aHV6+hb2Fh9Wu1KmZnaWmCmytSdasVtTzC8uAljEjCDGQ5ju9dd+K9i0ZNtrEtmztMJ3tR3p8hP0Azxneyp6KtO8imvwyZnW+zxnez8E6KtO8hr8MmGt5njO9n4J0Vad5Ea/DJmdbrPGd7KdF2neXMdIQyYa3GeM72fgo6Ln3kOkIZMzrcZ4zvUnRc+8h0hDJ8jGtxnjO9SdGT7yHSEMmGtxnjO9lR0ZPvIdIQyfINbjPGd7KdGT7yHSEMmY1vM8Z3q+CdGT7yHSEMmGt9njO9n4J0ZPvIa/DJmv0Azxnez8E6Nn3kTr8MmH0Ezxneyo6Nnmhr0Mma/QbPGd7KdGz7yJ16GTD6EZ4zvZUdHTzQ12GTNhgFnjO9lR0fPNE67HJj4MV2vD6PI1OGSXcv1NpdTz3LG2u0rKOJs0srwrSVEj6GyNbTWTmy9vIvMegMsu01r5sXbxoD5ysuLuexjhqhz2B2xbUAkaK0Xqsbo7WOJSS4mFpbqDpRjdbHFL6H6Lbo+Xfj9/6M9bXdZg4tjfk9H9E6Ol34/f+hrke6zAxcbvv6B8E6On3o/f+iNcj3WZ1tt339A+CdHT70fv/Q12PdY1uKRN4EpB3mH4KmpPvx5/BbWl3Xy+TOtA+LN6B+Cak+/Hn8DWl3Xy+TQ4q04T0f0TUn3lz+Bra7r5fJqcWW78no/ompPvLn8Ea2u6+XyY1tN339H6JqUu8ufwNbXdfL5DW03ff6P6JqMu8ufwNbXdfL5DW23ff6P6JqUu8ufwTra7r5fIa2h/uej+ijUn3lz+BrS7r5fJnWzxS+gfgmpvvLn8E6yu6+XyYdi0BeRKANJLNHqTU33lz+BrK7r5fIv6BZvv6GqdRnmufwRrUcny+Q+gWb7+hqalPNc/gnWo5Pl8m7MXGnQX9AUanLNc/gjWo5Pl8mMJ4talZ3TZztjIxga4UrnVNeS5ee0s3ZujZtZ2mNVoSMU5SyIuBIIldeKVvjAOniJXu0dDG5qldi38Tz3uWFRfj7FxbZ9UcDQNoKUa1rGgcQHKSeVdqxs5QVJerfqc62tFN1QgNWtDCpuGJQipsGKBU2DEIqZDFFBUzmJQioZiigqGYlBU1LFFBU1LEoTU1LUoTU0LVFCamhaooTUWQooWqYVWiTIKo0WLDBRun8itHZrw39ft+fyeu59Z5fB7Tka2msnNl7eRcg6YZZdprXzYu3jQHC5OrHI+xRFsb3Mo6paK3hraU85NeTjXvu9oowpVHktoNz3M6VuBXuZs2zMdugMcRxX5vItneKP/ABpQyVjVbakOfE1rtItH2bvl8qnW5eH3/sjV14kVmIrAa/4oEb0RP/tprcvD88xq0fH88iWcTY3C/ukf9k/lU65Lw/PMjVo+Jbw4vtYxtNX2LQP3Tq3DduWSvEvA0dgvE1lwMH/xA/7Lvyq6vL8PzzKO7rxIjsVGHdtP2R/Kp1uXh+eZXVo+IibEqJ2nun7I/lTW5eH55jVY+P55EQ4iRj+L+xP5FOuS8PzzI1SPj+eRg4jR/wDmvsT+RTrkv+388yNUj4/nkKbiM0k1FpADtj9Ubxmtv7zxi4eYI74+yn55hXVeP55Emz4nBv8AFaOCJ/4KjvTe+n3/ALNFd0t1fzyJsOLob4VqOjTC7cuHg7izdt4L88y6svFisYcEhllncNV2MEh2bC0XtpU3ct/Epha1lTYJWdFXaeSuC65zUaqrRJuyQjQqNEpj8Ozl+DpK7lpiHsuXIvypNcDp3N1g+JCxGcAGuc0Oay0hzmkZwLQG51W7t24tNHtLHV02cNpF8T/x2V2nRYflZJO50TAxhDQAG5gNBsiG7l9fNRdi6P8Abo3V8anLvP8AOqVFwoV4jXqPNUYI0FTcRqCKmwiUCpnU1BFTOpIKmdTUCpqY0FTUxpQVNDGpJqaOYhKYstUUJqLc1RQsmLc1VoWTFlqihZMwVRosmTsEf6/kVo7NeDSC/aXH5Pbcv5+R7Xka2msnNl7eRcY6YZZdprXzYu3jQFNkmaz6KgLmh1ZXNFQ83kNp3rTQXaTcpTl2biGo9p3VlhY8FpaABS4Z9COMOaN4dCnGyMKGS2JjQS1orduG+/8AlFUxyDiRZbPWpMbSdFS2U1pvjMrSilOTKND4bKHCjmjN3tl1OATFLtLJVHCwMFaCldNN3l30xMnCjXuFtKUu3rqdCnERhNhYWUALRQaBuDk3lGJk4UZZYWN70U5LkxMYUBs3KmIYTHc3KmIYTPcw4+lMQwmHQU0AnkI/FMTGFGgswAujPJVoO/v76KXiRhSKTHeyMZYLU8NAf3MW1urmg3NrvXm7jWtjJuaXYUtUlBs8Ss9qrpXelZo40ZsfPQsdzT1LJxoaplGQtmjI3wrtbL5VF90rj6Q/muHudO5fwfEiYoNrC64n603NFT3o0BLlbuwjaWiVaJbPM1tLqr1a2di5YVJvbvpsbzXqX5iFSGmoBpXY38lCV1tH37W4OeHDR0319kc7S+jVo+0jBTxVVa0pTbSm9m7Yl7jkYhjYlBGIYIlAxG4hUCpnUkFTOpKKipjUkFTUxqRUW6NCamhYgqKcxSWqKcxKFkxbmqKFkxLmqKFkxbmqrRZMWQqtF0ybgkXT+RWjsyudpHqlx+T3XJ/uPge1ZGtprJzZe3kXFOoGWXaa182Lt40BX5HI87BMIqB9aTeSNGbvEKNldoO0jsTwQc9t3FMR0GWikEyTQeRUtG1BtErec3Y8Z291Nsz2uzpHytjcMwtOpF3fG4g0adxeaynaKUcbqpLZ/Z61dsdjK0j/AKaVT8cs0dE+ZguLmjlIC9tGeKqBs7DWjmmmmjm3cqUYqjU2qPx2ek34pheQqjL7QwaXtG7e5o06EoxVA20MNaPaaCpo5tw3ylGKox3XH47PSb8VOF5CqFy2pgN72jQb3NFx0FRRiqMwWhrjRrmk7wIPUjTW8EmigkKICgx+2utX9A9YW136xGVv1bPn57KXhfTtHz6Y2OfYkb7T1LKcTWEtpEc1WaITDC4/ZsvlUX3SuLpHrFw9zqXL+D4muT9ryx2YHF2qmgbXO7waKXq2j0njrTct+7eUv8msFK7+zfuOgFkzLszM4qU4tC7V3ioxoqeVPZI4t7tZTlWWL/dX3bGtiWx5MQ1sKipGIc2FVqKm4gUVJqZEKipNTBiSoqamJSKmjo1IqKdGpFRTmKUTUU5isWTEuYlCUxT2pQumJe1RQsmJc1VaLpi3NVWi6ZKwWLp/IrR2ZXN0l1S4/J77j1j4HtGRraayc2Xt5FwzrBll2mtfNi7eNAVOSQt+iYM7NrqpArmXVAr33FVSlUq9lDtcGlvgvAoQXNbqFDdpOY1QWJ7zUGl92gGlfOolFSi0+0J0Zx2CsSGwWp1qaZi90zpc0vhzauDg4aL27KovqFhC7Qi4vtR7NdtPpys9lJU5bjpLfYS7PIAJlYWE0Ac0Fub31RXf8y9cZYWnkeCUHJNN7+WwI7G9zSHlt7Q0NzBcAQb9kQdClyi+z8+xEYzS/l+fcq8NYrNtJo4NbSMRh+YxxzRnaATse+9S3u97lY9ldtd9Dz3i5q2kpVp2CcO4nsnDBQHNYxhdmMziIwALybq03ONWsb7Ky3LPt2bfDtK21xVrLE5eH4xlgxUY18ry1jRNDqJjEbA3Nzs6pzTsjuKJXyTUV2p1rWrJjcklJV3qmxUKzWCw54o0aoRV2pw7EZpbcK3aa3bq16RlVbNi7Kvbtrt9KZGXRscNMW3Oiy7OxZknDuJ4maxoaHZkUcZdmszi2MAC8m7QbhvqljfpWbbp2t79m31L21xVpJNy7Evt6EvF/FsQWh0waGVjMeYGsAoSHVq033iiztr1K1goyzrWvhQ0u90jYybi+yh0y8p6wQFBj82uDrUP9k9YW9261GNv1bPCxYncXT+i+mc1kfPqPiItNjcy80oa6DxLNyTVDRJpkdWoQjGGh+zpfKovuuXF0l1i4e7Orcf4PiNyW2vUayUrmSm7ljp+Kpc4O0jaQXal6kX21Vm7Obe5v08zssMW0WiTPEep7ANIznOziCTnEuANb/UuvcbBXeywKu+u3x82cC/3n69pj2bqbH/SI7IV6mzw4h8cCq5EpkhlmWbkWQ3uZRiL0AwJiJESR0CyvN4VhZStX/pTZ6bldpXq8QsI75NLhm/JbSRZ8GF4B3/Uvirb9R32beCkeCr619D76z/TWjbH/G0Upvxk1yjT3NLTghzeNbXX9R3qD/dpJcKPls5Fbf8ATOj7aNLFuzlxcl5qTb+zRWPYvuI2kW8P+qibXaqn53JUr2qtK9jFPjWyK1EPYpW0kQ9qsWTEvahZMS5iULpiXNVS6Yl4VGi6ZJwaLp/IrR2ZXN0n1K4+zOjcOsfD4PZcjW01k5svbyLgnXDLLtNa+bF28aAqskLGuwVZw7P/AHzngsD9LA00cWjQd46VKIZ31kzbwM87uzbIN3cLx6lBJIAQGUAIAQAgBACAEAIAQAgBAUGPu11q/onrC3u3WxMbx1bPEYpqaV9VKB83GYYQfsRyn7pXnaozdOqKyRm6Fq0VTNMNH9nS+VRfdcuHpPrFw92de4fwfEzk5bWOT+p/xCvor+cuB4tOP9uHH2O2jhXZbPmqkqKBZuRKJkNlWUpmsYkptmWbkbKJvqCriNMJHljWkWUkLhga5wa7Q67kO4VxdP2yjd1Z958lt9aH0f6XsJO9St1/01zls9MR1OCMH0FDuafMvjrOy27T6q83irqhmHoQyCV5FM0Ubxl1AD0ldfR1z+reIxa2V5Lacm/X12F3nJPbSnm9hU2bFgGFlRsiwE74Jvp61npKdtaX20t4NrbRUyWznvOVdroo2EYvLb5lVb8BalstNNAP6LLpe/r/ABlaPl60qZSullF1woocIEPOeXOdK+uq5waACDRuaRp2NNxfXfpuyau7tH/qezgqr7bzmX+ac0l2byue1fRHiTEOapLJi3NUF0yO8KKF0xDwqtGiH2AXT+RWjsyuXpTqVxXozo6O6x8Pg9jyNbTWTmy9vIuAdkMsu01r5sXbxoCBkZY84KhzXhtHvqC3OzqtbTdFKH8eVTsI7Tvog7wiDyNLetxUEm6AEAIAQAgBACAEAIAQAgBAUOPm19p/onrC3u3WxMbx1Ujw1wX1x8sKldUU/vQVlOJtZsjm5S0ExeHh+zpfKYvuuXB0p1i4e7O1o/8Ag+PshuS5lWS8/wDAJox0lLgeHTvVw4v0PQooF1XI+aSqToLOsZTN4QJ0cCwcj1RgNEKriNVA1lZS7pUxdRLZsIcjFsmYMp5sJNbLmtq6RpAoBc0mhvJ82+sLzoyyvUlaWtWktirRctp0brpW3udhKzsqLE6t0q8ksqeXadTg+G1vvZLm7t4FDdu3fgvNO73KG+zXlvLwt79auqtPvT4NMNWyV5is9qa2Maq1z3g7F8eivFu/ot7rd7OzxWti67KJdqZW9W9rPDY3hKO1NvsaOzIaRUEUIqCKEU4l89aQo2j6BNNVRzeHHw0IcSK+FcacdN5ci0s4WlpgVa+G3kea1w9rPN7W0ZxzTnCtxoRXzL9MuNh9C7wsskl8/c+UtpqVo5IiPavYUTEvCFkyO9TQumIeFBdMS8KrLpjbENjP5HaOzK5elepXFejOno7rXw+D2HI1tNZObL28i+eO0GWXaa182Lt40BFyJbVRc93U1Ad4gBACAEAIAQAgBACAEAIAQAgKTHcf4C0/0Hfgt7t1sTC89VI8OtEdF9cfLIivH9+YqkzWzFvCs0QmIw8P2dL5TF91y+f0r1seHuzuaO6t8SbkjZVkvPHUFno90lLgePTqrZw4v0PT7PZ175TOFCzJ8VnWDkeqFmSmQrPEehQMvZTl6kTqWawkOZq2ieeREmuBJ0AVPINK1Rm0chgWTOkMhHfPLr9yprRe6apGh5Lw5RkvA9QwZhBgaKELhW1jKp3bteY4VQj2KFtrtUrpAHxxRiMAi689Y2V/GrWto7tYRUXRt1/ORe7wV6vE5WiqkqfnM2kxVDSdStE0TT4IcSPUR66rxWumIbrazjLxf4z0rROF/tWkorJMpcP4BZDC+R75JXaGl7rs5xoCB56+ZZ6P0jebe+QsrKzhZ2daycUtqW3f47t1dple7hY2N3laWkpTl2Vfa9m7w3nGPC+1PnBLwrIkjvU0LJiHhSXEPCqXTEuCqy6G2MbGfyO0dmVy9LdSuK9GdPRvWvh7o9fyNbTWTmy9vIvnTuBll2mtfNi7eNARciW1UXPd1NQHeIAQAgBACAEAIAQAgBACAEAICkx2/wAhaf6DlvdetiYXnqpHjMrar68+VRX2iOnr6is5m1mR3K5VCMYNrpPKYvuuXz+lutjw9zuaN6t8fZFpkXZVs3OHUF57k6ORhphVhDiz1qCJeqUjk2cCbFGsZM9cIklooqHoSoRZVpEwkQ5QtonmkVGG4nvheyMgOeM2riQACQHHQfBqt4bGmykZJSq9xSWLABjGylv/AJWgDkvK9LtW+wpOcZb0blk0Z2Ds5pIB3CBv03VZKMltR5sKTrF0O4xXlayI37J7y49Q6q+dfCae0mo3t2a3RSXnvfrQ+t0RYYbvi7ZOvsvQtZbUKL5a839z2HXjA4nG62Z2azcqXHzXDrK+t/Q91xStby+ykV57X/6nC/UVrSNnZL/yfovc5d6/REfLiHqwEPUlkIeELIS4IXQlwVWaIZZe9n8jtHZlcnS3ULivRnT0Z1r4e6PXcjW01k5svbyL507oZZdprXzYu3jQHLZPHzfRMAs8pjeHSVa02erqhmbXVdA06F6rsrPb9RevseK9ztI0Vm+O1eW86LBTre2SzmW0Oewn68E2MNFWG7YgO76l4XotdWcZYFR9m/bt+24xsZ2+NY2qdu1bPc6WeY510oAupso/PpNV4cJ78cc19wbabh9YCb67OO/TQ3GiYXkMcc0YdajwjdPjxi7pU4XkR9SOa+5pDhFldlaI7jo1SG/juNyYXkTjjmMfhaIaJozv/XRintKMLyGOOYl2FWbk8Yv4aHR0qcLyGOOZtDhdlwdLHovdq8WnkB5OlMLyGOOZI+kYuGZ9oz4rPFEsH0jFwzPtGfFMUcwaHC0A/wBeL7aP8yuot7UiMSzMfTNn/iIvto/zJgeQxxzM/S8H8RF9tH+ZMDyGOOaKfG7CsDrFaGtnic4wuAaJY3E8gBvW93i1aJtGN4knZtJnlT3jfHSF9R9SGa+58zglk/sR5iDujd3t5ZztIZr7msISyZCmZRX+pDNfchQlkyJjBtdJ5TF1OXB0rJO0jTL3O3o5NWbrmXOQ8XT8o/Bea6b2ZaV/jDiz1+Jq9Emc6CJAbT8FnWpthcd5hz1KQciNNItYownIhSvW0UeeTIsjlqkZtkWQrVIzZHeVoihqy1OZWh0rmX7Qd0vssVoqSzjsfn2PzR7LtpC3u6pB7MmMnwu/NABv8K7qvXMsv0dclNubk1lVL0inzPfPT1vhWFJPh/ZUWmUuNXGpX1FzudhdLJWVhHDH3z4nIt7xaW88do6sivXsRiIerkiHqSRL0LIS5QXQlwVWaIZZu9n8jtHZlcrS3ULivRnU0Z1r4e6PXMjW01k5svbyL5w7oZZdprXzYu3jQHIZMLO11giJa0nfIB3Avfd+rODpCuseSO0FjZdsG983wW+MOJWlShnZ1qSTY2aMxnotVNhttRB7mYGjYN70eC3e5EUSJTZHliZ4jfRb8FvGKPNObzIclji3Y2eg34LVQWRg7SWZGlsUXBs9BvwWigsjN2ks2RnWOMf6bPRb8FqoRyK/UlmzBskXBs9FvwV1CORH1JZs3ZmNoNTju/kZ8FxLz+nLtbScouUPBPZ9mvQ6Njpe3s0k6PjvM2uRhOxjjpTg2VWd2/S11jttZSl4VouST5m1rpu2fV0Xlt5/BUzWKM+Ay/8Alb8F9NZ2NnCKjFKi2I5ErWcm226sgT2FniN9Fq1VnHIjHLMS2GPQWN5c1qnBHJE45Zip7EzcY30QmCOSLY5ZsXGGi4tHQFOGORKk8zM8Lad6NB3BvKkorI2hJkF0I3h0BauEcjNTeZGxhaBg6Sl3+Ji6nL57SyStY0y92d3Rjbs3XP2LnIbon5R+C8l13srpT+MOLPZYWXLWTPJCCpU2e5RsRaTbEPKupV3GMkRJpOLzlLL6n1JV3bKGNo40VN5CkcvYqnlYiRy1SZRkaRy0RRkd5WiKiHrRAQ8q6II7ytEBD1dAQ9WJEvUkinIWQp4UF0JeoLo2s/eT+R2jsyuTpfqFxXozqaL618PdHrmRraayc2Xt5F84d4Msu01r5sXbxoDlslP+Qi8/UF7rDqzhX7/7HkjuJRmtru1b94KJOpMI4dpsJc5NiEqsjjvRzR1K8XkZT37SutV2gUCtd/qOP+e889q1X/EhOcvWqnmYp7lrEoyO8rRFWIc6i0RUM+qsgLc5XSJqKeVdEkeQKyBAtEasBLJaXFCxpNFvIWRHL6XHePUs5G0BL1uzNETGPa+TymLqcvnNMdbHh7s7+i+qfH2RcZDB+/5R+C8d27SNJKqhxZ7A2TjV3V7vueNNdowvG507qhQLuSpsIlokXogjy2jIEkq9MYnjlMjSSLVRM3IjPkWiRSpHe9aJFaiXOWiRFRL3qyQqR3uWiRAl5V0gJeVcCiKqSyFOG+ehCRL37yULIQ5C6FOUF0b2fvZ/I7R2ZXJ0v1C4r0Z1NF9a+HweuZGtprJzZe3kXzZ3gyy7TWvmxdvGgONyYSP7jhbGASQTfyDjG8vVCeGzOVeLLHeHwR3ElntThSjdI3HbhrvqrnUurtLtNe47UNDWdDq+spGSRLu8iNIy0tzWFrc4tuFDoFATe7kW0bXYYTusnKhh2D7U7wW8dxu9pWV5RR6PkRX4Cte41vR/9lor1HMo9GSIM2DLUJBHmtLyzPpSmxqG1vdvlaK9KmLsMno6WLD27zJwFbD4DbtOm71qVfoodFzNTi7beDb/AH51bX4kdFTKq2Mlhl1KUBrszOoK6Nz8V67vb/V3bjyXm7fR37/kNUqvYkeQ1c5WSJFuKksJeyqmpJCnjCEiGz0uOhKFkLtDN3l6lSZtZkdy2ZmiJjHtfJ5TF1OXzmmOtjw92d7RfVPj7Im5HJs1s3G4dQXnuNmpydTDTVo4QhTN+h6nFbF7ZWRxoW5KjtFVk4UPVG0qayyjeVoxInNEGWQby9EUzyyayIc1RyLeNDCSaIskq1USmISXk6FelCKtmh4yPWepSTQ1IH8x8wCttLUQpxbvdL/gFajz5E7MuZrqzBpYD55B/wAlOGfY/QlSjl6/IG0QHTG9vG2QO9lzb+lRgteySfFfD9i6lZPfFrg/le5juAS/uZWvdwbxqTzxNqc1x4g6vEo+q4dZGizW1fK+xorFT6uVXk9j+OZVTxlri1wLXNNC1wIIPGDoXpjJSVVtRi4tOjW0Q4qSyFOKguhTlVl0Ms3ez+R2jsyuTpfqFxXozp6L618PdHrmRraayc2Xt5F82d4Msu01r5sXbxoDkMjhrHA3/aPraV6VD9jEc1z/APmqPh7M9b7lGyNXbM1NHvHght1+xuaNG7furzR2OqOk9qoaCxCoOdJca/vZCNJN4reL1fG/D7IooLx+7I1sZW0R/wBN/W1WXVviikutXBlksjYEBTSsrbh5Ge2at/8Aof7vY83/AOhf+L9UW+YN4X6bhesD0maIDzHKAB3eDRx/w40cu+u3o1tRXn7Hz+lUnN+XuUBkaPBPnd8GrrVl+L+zkJRX/P8AQ1lqi3WOPI5w6wUpadj5F1g7Vz/oZq0B3JYzv0bKOjYnrVf3Vk+XyXSsn2tc/gXLYnOBdGdVa28lgdnNG+6MjOA46U40VvFNKScX4/O4t9BtVi014fG8rHmv/wCFb18DNR8SJMz+6FK+BdR8SPqlLuI9SpLaaRVBbluzNETGPa+TymLqcvnNMdbHh7s72i+qfH2QZL5w1rwfDlDRy0bRee42qs3J0b2dhlpe7/WjCOJLbve7cegWPCYcXADvNNSBW+l1TU+ZdF20ZU2Pb4euRwlcZxr/AJLYWX0hQDjG4RuGl+8s6qr2bvzz8j0fQmlHatv5ty8xEmEgd9aRXgZSsm+1EWS3D+ytlLwMXYPNGvdwoQpxba0JVg6UqiG7CH91WqnHIpq8u8hTreTunpKsrSOROrz7wt1t4z0q31Y5DV5d5GjrUpVssidWeaFm0BW+usmTqzzRo6cKdYWTJ1Z5oW6YJrCyZOrPNGjpQp1lZMtqzzRZwYWZK3UrTeAKRzaZITuAnw4+I6NxeWUsEsdkqZrsfw/H7nrjHFHDauuT7V8r8RUYSaYXZr9NxBBqHA6HA7oW2uwpWjM9UlWlURROCSAQaBx75lDmipoa3/iqO/wSq0zSFynJ0TQvVhnZt1ec0DRXSTRRr0Gq0ZOqSTpVDbHKC20Ct4slo49EZ3RcudpK8K0skknvXue+4WLhaNtrd8HsGRraayc2Xt5Fwzrhll2mtfNi7eNAeaYhYRdDZ2OZSogqaucwtaNJBaD41F0LKcI2MVJb3Tz7Di3qytHeZTg0morj21O3s+OFoIrSO40oZH1N1bvq1adhZp0oZwvlvJVxr7E6z4xWp5a1oiJfWn1rrqNzjX6u7QsZxs4Kskz0QtrebSjNbfAr7fjNaWybJrA5gIBEm4eWPkW1lZ2c4VitjMLa82tnaf5NVXgJOOtq/k9IfLWmq2eRTpG1zX2/s0fjxagK7D0h8tSrpZt7uYekbWm9fYhSY6Wkvz9gHBubXPHe1rSmp762V0hhw4dnEyd+tHLHiVaU3GdfdsHhN6W/LTUrLu82W6Rtu8vsjBx+tnjM6WfLU6jZd3myekbbvL7FRhPDMlplEkpGc1hbVpaai6l2aKbq9VhZxstiVFt50z4HlvFq7bbJpvZ4bq/JGNoG+ehq9f1F48jy/T4czQ2gb59lPqLx5E/TfhzNTa/5vU1T9RePIsrN+HMIsIOY4Oa8tc01DhQEHiKrKUJKkk2vIvGMouqpXzLPutlqGnMtPEIxHaByAbGTkuPEvNj+g+1w5x+V6Hqwq1XZj5P4fqUctoIJBNCDQggVBC9X1IvdXkY4H4cxBkB3fuhVdpHtqXUH2UNnRmubdWpHfNpVum+tFCvcJKqr/wAlpXWcXR0qQsYz+z5RuttUQPEaOuroPmXC0paKdqmsvc7Gj4OFm08y7wRkxw3ZQRC6BgcamroX1OjS9hIXMPeT9ZWMPCWfos3ykAaysYuFs/u3ykqKGRiZjFwsHu3ykqKGdZ2MfDQe7fKSooY1mYxcLB7t8pKgxrKxi4Wz+7fKSooGsrGHhbP7t8pKihDwxi7h6ywSTyywanCwvfmizE0Gmg1K9Kihwevi3cO37Gz/AC0qDpMTnYYwnqvc00R7nzM/PZZm/vM/Np9Xf3jkqDpNZWMPC2fos3ykqA1lYxcLZ/dvlJUBrKxi4Wz+7fKSoDWVjFwtn92+UpqA1l4xcLZ/dvlKAY1k4w8JZ+iy/KQBrJxh4Sz9Fl+UgNZ8RcYHscx0kGbI0tcB3OKtcKEVEdRcUB6tk6wNLYsHQWebNEkIeHZpzhspXuFDyOCAMouBpbbg6ezw5pkmDA3OOaNjKxxqeRpQHk1gxCxghjbHFJA1jBQCsBoOUx1PnUptEOKe9EjWfjHw0Hu/ykqxhWRkYoYx8ND02f5aitQkkBxQxj4aHps/y1KbQcU+wxrPxj4aD3b5SYnmRhjkGs7GPhoPdvlJieYwxyDWdjHw0Hu3ylOKWYwxyDWbjHw0Hu3ykxSzGGORQ43RYawbGyS0zRhskmY3MbZ3HOzS68anooExSzGGORyuvu3/AMQPsrP8tMUsxhjkdpi3grDtus7LRBNEY5C4NzhZmnYOLDUanvtKYpZjDHIs9ZuMXCwe7fKTFLMnCsg1m4xcLB7t8pMUsxhWQazcYuFg92+UmKWYwrIBibjFwsHu3ykxSzGFZAcTcYj/AKsHu3ylGJ5jCsg1mYxcLB7t8pTilmKIxrLxi4Wz+7fKTFLMYVkRMKZOcPWmPU5nwOZnB2bnQtvGg1bGDuqG6kn0EoAIAQAgBACAEAIDmMpu1Vt8lk6kB8hoD3H/AKZf/H/+k/8AkID3JACAEAIAQAgBACAEAIAQAgBACAEAIAQAgPIf+pL/ACdm8rPZOQHz0gPqbIbtNZ+dP28iA71ACAEAIAQAgBACAEAIAQAgBALmmawVe4NG+4gDpKAo7Xjxg6OufbbMCNIE0bj0NJKAqbRlZwSzTawebFaHdTEBzGPOVXBtosFpgile6SaBzGfVStBcRdUuAogPnlAeoZEsdLLg3uvupzm6vqGZmsc+up6rnVpo79qA9Yiyv4Jdd3SRXfhtI9eYgLOzZRMFyd7bYBz3an9+iAvbDhSGYVhmjlG/HIx/3SUBLQAgBACAEAIAQAgBACAEAICNbMIRQissscY35HsYOlxQFFasoODI++t0B5jxJ9yqAq5sr2CWmndRPNhtBHTmIDzTLRj5Y8I2eGOyvc90doz3Z0b2DNzHDS7jIQHkKA92yW5S8H2LB0NntEj2SRulLqRSOGzle4XtB3HBAdrZ8reCXmndVOdFaG+ssQFrZcfMGyUzbdZ79AdKxh6HEIC+s1pZIM6N7Xjfa5rh0hANQAgBACAEAIAQAgBAfOeOmUnCs000ULX2SOGRzCxgAmFPHkN4du7Ggv3dKA8zwjNNI7OndI9+66Rz3O9J16AiIAQAgBACAEAIDeMGuxrUaKVqD5kB32KOMWG4nDUJJXt8Sc6pGRvUfe0c0hAfReKmEprRZY5bRFqMrqh7AatucQHNJvzSADfv7ukgW6AEAIAQAgBACAEBW4x4RfZrLNNHE6Z8MTntibpeRucm7duBAfNGH8fsLWwZxlkiidoZZ6xNpvVac5w5SUBxM5cSS+pcTUl1ak75J0oBaAEAIAQAgBACAk2F8rXB0Je140OjLg4chbegPU8SsbcOREVDrVEKVjnNXuG82Tv87lqOJAfQsTqgEggkAkHS2o0FAbIAQAgBACAEAICuwrgKz2n99Ex5AoHEUeBvB4vA86A5m3ZMbI/vS9vEc14HSK+tAUNryORO0OjPKwt6iUBT2zI01unUvM6T8qAqZ8lcbdJHmc/4ICMcmcXje05APhyXRHd9p/wQFpZMj8btGZ53SflQF3ZMjcLdOp9DndYCAv7Bk1s0em/msa3rqgOjsGL1ni72MEjddf6tHqQFogBACAEAIAQAgBACAEBSYTxSsk5LnwtDjpezYOJ3zm98eWqA5y25K7M/vXuHOax/VRAUdqyMxnQYjytc3qqgKa15Hmt06n5nyflQFXLkuiG70Of8EAsZM4vG9pyAkwZK4nbvS5/wQFxYsjkbuD87pPyoC6seSCBunUxyNLuuiA6GwZPbNHvnkDWj8UB0VhwVDD+7YAd/SekoCagBAC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437063"/>
            <a:ext cx="1185862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http://egyenlito.eu/wp-content/uploads/2012/06/ujsa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1196975"/>
            <a:ext cx="19208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http://www.cyberindian.net/wp-content/images10/motorola-backflip-android-qwerty-smartphon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1052513"/>
            <a:ext cx="109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8" descr="http://blog.sonymobil.hu/wp-content/uploads/2011/06/Xperia-active_CA02_White_Orange_SCR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3757613"/>
            <a:ext cx="114141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2" descr="http://www.sportintezet.hu.csm3.webmuhely.hu/wp-content/uploads/2012/08/ir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64336" y="4869160"/>
            <a:ext cx="1027544" cy="8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6" descr="http://www.kezdi.ro/kezdivasarhely/images/stories/kozintezmenyek/konyvtar_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9313" y="1196975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8" descr="http://nmhh.hu/nmhh/webimage/3/2/9/8/wimage/epitteto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3800" y="4868863"/>
            <a:ext cx="1368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0" descr="http://www.vapartners.ca/wp-content/uploads/2011/06/Meeting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3284538"/>
            <a:ext cx="11763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2" descr="http://www.exkluzivtalalkozo.hu/img/gallery/image-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4075" y="1123950"/>
            <a:ext cx="129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hart 162"/>
          <p:cNvGraphicFramePr>
            <a:graphicFrameLocks/>
          </p:cNvGraphicFramePr>
          <p:nvPr/>
        </p:nvGraphicFramePr>
        <p:xfrm>
          <a:off x="2267744" y="2132856"/>
          <a:ext cx="4426619" cy="26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074" name="AutoShape 2" descr="https://pixabay.com/static/uploads/photo/2015/01/29/11/36/mobile-616012_960_720.jpg"/>
          <p:cNvSpPr>
            <a:spLocks noChangeAspect="1" noChangeArrowheads="1"/>
          </p:cNvSpPr>
          <p:nvPr/>
        </p:nvSpPr>
        <p:spPr bwMode="auto">
          <a:xfrm>
            <a:off x="155575" y="-2224088"/>
            <a:ext cx="6991350" cy="463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https://pixabay.com/static/uploads/photo/2015/01/29/11/36/mobile-616012_960_720.jpg"/>
          <p:cNvSpPr>
            <a:spLocks noChangeAspect="1" noChangeArrowheads="1"/>
          </p:cNvSpPr>
          <p:nvPr/>
        </p:nvSpPr>
        <p:spPr bwMode="auto">
          <a:xfrm>
            <a:off x="155575" y="-2224088"/>
            <a:ext cx="6991350" cy="463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2280" y="2492896"/>
            <a:ext cx="1750463" cy="116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Erőforrások és eszközök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39750" y="942975"/>
            <a:ext cx="8208963" cy="50784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000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</a:t>
            </a:r>
            <a:r>
              <a:rPr lang="hu-HU" sz="1600" b="1" dirty="0" err="1">
                <a:latin typeface="Arial CE" pitchFamily="34" charset="0"/>
              </a:rPr>
              <a:t>Infoforrások</a:t>
            </a:r>
            <a:r>
              <a:rPr lang="hu-HU" sz="1600" b="1" dirty="0">
                <a:latin typeface="Arial CE" pitchFamily="34" charset="0"/>
              </a:rPr>
              <a:t> – belső, külső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</a:t>
            </a:r>
            <a:r>
              <a:rPr lang="hu-HU" sz="1600" b="1" dirty="0" err="1">
                <a:latin typeface="Arial CE" pitchFamily="34" charset="0"/>
              </a:rPr>
              <a:t>Infocsatornák</a:t>
            </a:r>
            <a:r>
              <a:rPr lang="hu-HU" sz="1600" b="1" dirty="0">
                <a:latin typeface="Arial CE" pitchFamily="34" charset="0"/>
              </a:rPr>
              <a:t> – Intranet, Internet, levelezőrendszer, személyes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Szakértők – kvalifikáció, nyelvismeret, kreativitás, elkötelezettség, kapcsolatok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IT infrastruktúra – egyéni, vállalati, világra kitekintés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Támogató eszközök</a:t>
            </a:r>
          </a:p>
          <a:p>
            <a:pPr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hu-HU" sz="1600" b="1" dirty="0">
              <a:latin typeface="Arial CE" pitchFamily="34" charset="0"/>
            </a:endParaRP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OLIB – integrált könyvtári rendszer</a:t>
            </a: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endParaRPr lang="hu-HU" sz="1600" b="1" dirty="0">
              <a:latin typeface="Arial CE" pitchFamily="34" charset="0"/>
            </a:endParaRP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Advise – automatikus kereső, </a:t>
            </a:r>
            <a:r>
              <a:rPr lang="hu-HU" sz="1600" b="1" dirty="0" err="1">
                <a:latin typeface="Arial CE" pitchFamily="34" charset="0"/>
              </a:rPr>
              <a:t>hírlevélszerkesztő</a:t>
            </a:r>
            <a:r>
              <a:rPr lang="hu-HU" sz="1600" b="1" dirty="0">
                <a:latin typeface="Arial CE" pitchFamily="34" charset="0"/>
              </a:rPr>
              <a:t> 	</a:t>
            </a: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</a:pPr>
            <a:endParaRPr lang="hu-HU" sz="1600" b="1" dirty="0">
              <a:latin typeface="Arial CE" pitchFamily="34" charset="0"/>
            </a:endParaRP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latin typeface="Arial CE" pitchFamily="34" charset="0"/>
              </a:rPr>
              <a:t> </a:t>
            </a:r>
            <a:r>
              <a:rPr lang="hu-HU" sz="1600" b="1" dirty="0" err="1">
                <a:latin typeface="Arial CE" pitchFamily="34" charset="0"/>
              </a:rPr>
              <a:t>CiX</a:t>
            </a:r>
            <a:r>
              <a:rPr lang="hu-HU" sz="1600" b="1" dirty="0">
                <a:latin typeface="Arial CE" pitchFamily="34" charset="0"/>
              </a:rPr>
              <a:t> – szerkesztőségi rendszer</a:t>
            </a: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endParaRPr lang="hu-HU" sz="1600" b="1" dirty="0">
              <a:latin typeface="Arial CE" pitchFamily="34" charset="0"/>
            </a:endParaRPr>
          </a:p>
          <a:p>
            <a:pPr lvl="1"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 smtClean="0">
                <a:latin typeface="Arial CE" pitchFamily="34" charset="0"/>
              </a:rPr>
              <a:t> Minerva </a:t>
            </a:r>
            <a:r>
              <a:rPr lang="hu-HU" sz="1600" b="1" dirty="0">
                <a:latin typeface="Arial CE" pitchFamily="34" charset="0"/>
              </a:rPr>
              <a:t>– DT </a:t>
            </a:r>
            <a:r>
              <a:rPr lang="hu-HU" sz="1600" b="1" dirty="0" err="1">
                <a:latin typeface="Arial CE" pitchFamily="34" charset="0"/>
              </a:rPr>
              <a:t>Content</a:t>
            </a:r>
            <a:r>
              <a:rPr lang="hu-HU" sz="1600" b="1" dirty="0">
                <a:latin typeface="Arial CE" pitchFamily="34" charset="0"/>
              </a:rPr>
              <a:t> </a:t>
            </a:r>
            <a:r>
              <a:rPr lang="hu-HU" sz="1600" b="1" dirty="0" err="1">
                <a:latin typeface="Arial CE" pitchFamily="34" charset="0"/>
              </a:rPr>
              <a:t>Repository</a:t>
            </a:r>
            <a:endParaRPr lang="hu-HU" sz="1600" b="1" dirty="0">
              <a:latin typeface="Arial CE" pitchFamily="34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endParaRPr lang="hu-HU" sz="1600" b="1" dirty="0">
              <a:latin typeface="Arial CE" pitchFamily="34" charset="0"/>
            </a:endParaRPr>
          </a:p>
          <a:p>
            <a:pPr>
              <a:spcBef>
                <a:spcPct val="50000"/>
              </a:spcBef>
            </a:pPr>
            <a:endParaRPr lang="hu-HU" sz="1600" b="1" dirty="0">
              <a:latin typeface="Arial CE" pitchFamily="34" charset="0"/>
            </a:endParaRPr>
          </a:p>
        </p:txBody>
      </p:sp>
      <p:pic>
        <p:nvPicPr>
          <p:cNvPr id="8196" name="Kép 5" descr="http://navigator.telekom.intra/tportal/navigator/images/teleportal_design/banner_adv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238" y="3884613"/>
            <a:ext cx="1809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navigator.telekom.intra/tportal/navigator/images/teleportal_design/banner_oli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947988"/>
            <a:ext cx="1809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navigator.telekom.intra/tportal/navigator/images/teleportal_design/cix_b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92675"/>
            <a:ext cx="1809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Kép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797425"/>
            <a:ext cx="12938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832648" cy="4324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Magyar Telekom Infotéka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372200" y="1485359"/>
            <a:ext cx="2592288" cy="403187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Egykapus beszerzés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Adatbázisok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menedzselése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Sajtófigyelés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Témafigyelés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Hírlevelek készítése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Eseti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infokutatások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Szabályozások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menedzselése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Részvétel a belső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szakmai folyamatokban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korody1judi529\AppData\Local\Microsoft\Windows\Temporary Internet Files\Content.Outlook\BVYQD93W\webkönyv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6277853" cy="44644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6876256" y="1562303"/>
            <a:ext cx="2088232" cy="2585323"/>
          </a:xfrm>
          <a:prstGeom prst="rect">
            <a:avLst/>
          </a:prstGeom>
          <a:noFill/>
          <a:ln w="19050"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Cikkrendelés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Adatbázisok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menedzselése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E-reportok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Sajtófigyelés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Adatszolgáltatás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K+F Tudástár       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74638"/>
            <a:ext cx="8784976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Richter Gedeon </a:t>
            </a:r>
            <a:r>
              <a:rPr lang="hu-HU" sz="3600" dirty="0" err="1" smtClean="0">
                <a:solidFill>
                  <a:srgbClr val="006600"/>
                </a:solidFill>
                <a:latin typeface="Comic Sans MS" pitchFamily="66" charset="0"/>
              </a:rPr>
              <a:t>Nyrt</a:t>
            </a:r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. Műszaki Könyvtár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lh6.googleusercontent.com/xKk86U2A7BAktzZZoxKp1-q45Cl1TgLXVy3RWWlUxEPJLk0Bf98fg2_UQjzI-EtqXLii8z8eK2tKHDhEfd1oqSPlb5EBsGqZIdnt0DcW5BE7jb7tF8_Vq0tiRRkBRfBq7AHT5L9eydRtn3g8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902332" cy="453650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6732240" y="1556792"/>
            <a:ext cx="2088232" cy="218521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Infotár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Adatbázis-idő</a:t>
            </a: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foglaló rendszer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Jelentéstár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Hírlevél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Eseti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infokutatás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74638"/>
            <a:ext cx="8964488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2800" dirty="0" smtClean="0">
                <a:solidFill>
                  <a:srgbClr val="006600"/>
                </a:solidFill>
                <a:latin typeface="Comic Sans MS" pitchFamily="66" charset="0"/>
              </a:rPr>
              <a:t>Nemzeti Média- és Hírközlési Hatóság Szakkönyvtár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rody1judi529\AppData\Local\Microsoft\Windows\Temporary Internet Files\Content.Outlook\BVYQD93W\posta_szakkonyvtar_kezdol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557855" cy="345638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6012160" y="3212976"/>
            <a:ext cx="2304256" cy="218521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Szabályozástár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Vállalati Kutatási</a:t>
            </a: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Archívum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Pályázatfigyelés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Sajtófigyelés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Belső Telefonkönyv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Magyar Posta Központi Szakkönyvtár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395536" y="1124744"/>
          <a:ext cx="5882084" cy="3600405"/>
        </p:xfrm>
        <a:graphic>
          <a:graphicData uri="http://schemas.openxmlformats.org/drawingml/2006/table">
            <a:tbl>
              <a:tblPr/>
              <a:tblGrid>
                <a:gridCol w="5882084"/>
              </a:tblGrid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latin typeface="Arial"/>
                        </a:rPr>
                        <a:t>Budapest Bank </a:t>
                      </a:r>
                      <a:r>
                        <a:rPr lang="hu-HU" sz="1200" b="0" i="0" u="none" strike="noStrike" dirty="0" err="1">
                          <a:latin typeface="Arial"/>
                        </a:rPr>
                        <a:t>Nyrt</a:t>
                      </a:r>
                      <a:r>
                        <a:rPr lang="hu-HU" sz="1200" b="0" i="0" u="none" strike="noStrike" dirty="0">
                          <a:latin typeface="Arial"/>
                        </a:rPr>
                        <a:t>. Tudásközpont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Budapesti Közlekedési Zrt.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EGIS Gyógyszergyár Zrt. Műszaki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Fővárosi Csatornázási Művek Zrt. Könyvtára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HungaroControl Zrt. Repülési Szakkönyvtár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latin typeface="Arial"/>
                        </a:rPr>
                        <a:t>Körös-vidéki Vízügyi Igazgatóság Műszaki </a:t>
                      </a:r>
                      <a:r>
                        <a:rPr lang="hu-HU" sz="1200" b="0" i="0" u="none" strike="noStrike" dirty="0" smtClean="0">
                          <a:latin typeface="Arial"/>
                        </a:rPr>
                        <a:t>Könyvtára</a:t>
                      </a:r>
                      <a:endParaRPr lang="hu-HU" sz="1200" b="0" i="0" u="none" strike="noStrike" dirty="0">
                        <a:latin typeface="Arial"/>
                      </a:endParaRP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Közlekedéstudományi Intézet Nonprofit Kft. Közlekedéstudományi Szakkönyvtára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Lechner Nonprofit Kft. Építésügyi Dokumentációs és Információs Központ Könyvtára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Magyar Nemzeti Bank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Magyar Posta Szakkönyvtár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Magyar Telekom Nyrt. Infotéka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Miniszterelnökség Információs Hivatala Dr. Kocsis Kálmán Szakkönyvtár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MOL Magyar Olaj- és Gázipari Nyrt.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latin typeface="Arial"/>
                        </a:rPr>
                        <a:t>Nemzeti Élelmiszerlánc-biztonsági Hivatal Könyvtára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Nemzeti Média- és Hírközlési Hatóság Szakkönyvtár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Országos Meteorológiai Szolgálat Könyvtára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Országos Takarékpénztár Bank Szakkönyvtár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latin typeface="Arial"/>
                        </a:rPr>
                        <a:t>Richter Gedeon Nyrt. Műszaki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err="1">
                          <a:latin typeface="Arial"/>
                        </a:rPr>
                        <a:t>Teva</a:t>
                      </a:r>
                      <a:r>
                        <a:rPr lang="hu-HU" sz="1200" b="0" i="0" u="none" strike="noStrike" dirty="0">
                          <a:latin typeface="Arial"/>
                        </a:rPr>
                        <a:t> Gyógyszergyár </a:t>
                      </a:r>
                      <a:r>
                        <a:rPr lang="hu-HU" sz="1200" b="0" i="0" u="none" strike="noStrike" dirty="0" err="1">
                          <a:latin typeface="Arial"/>
                        </a:rPr>
                        <a:t>Zrt</a:t>
                      </a:r>
                      <a:r>
                        <a:rPr lang="hu-HU" sz="1200" b="0" i="0" u="none" strike="noStrike" dirty="0">
                          <a:latin typeface="Arial"/>
                        </a:rPr>
                        <a:t>. Műszaki Könyvtár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„Vállalati” könyvtárak 2016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364088" y="1196752"/>
            <a:ext cx="2736304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EGIS - sikeres</a:t>
            </a: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online keresési tréningek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779912" y="4293096"/>
            <a:ext cx="3672408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HungaroControl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Brainstorming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új </a:t>
            </a:r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   szolgáltatások bevezetésére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067944" y="5229200"/>
            <a:ext cx="2088232" cy="3385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Lechner - Tervtár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2060848"/>
            <a:ext cx="252028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IH – E-book fejlesztés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220072" y="3645024"/>
            <a:ext cx="295232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OMSZ – „Adatos anyagok”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868144" y="2924944"/>
            <a:ext cx="2736304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KTI – Kutatási jelentések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99592" y="5013176"/>
            <a:ext cx="2376264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MOL -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Infokutatások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404937"/>
            <a:ext cx="8507412" cy="503783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200" dirty="0" smtClean="0">
                <a:solidFill>
                  <a:srgbClr val="006600"/>
                </a:solidFill>
                <a:latin typeface="Comic Sans MS" pitchFamily="66" charset="0"/>
              </a:rPr>
              <a:t>Stratégia a pozíció megőrzésére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236236"/>
            <a:ext cx="5832648" cy="320087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hu-HU" sz="1600" b="1" dirty="0">
              <a:latin typeface="Arial CE" charset="-1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 smtClean="0">
                <a:latin typeface="Arial CE" charset="-18"/>
              </a:rPr>
              <a:t> </a:t>
            </a:r>
            <a:r>
              <a:rPr lang="hu-HU" sz="1800" dirty="0" smtClean="0">
                <a:latin typeface="Arial CE" charset="-18"/>
              </a:rPr>
              <a:t>Beépülés a szakmai és üzleti folyamatokba 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 CE" charset="-18"/>
              </a:rPr>
              <a:t> Támogató szakmai partner </a:t>
            </a:r>
            <a:r>
              <a:rPr lang="hu-HU" sz="1800" dirty="0" smtClean="0">
                <a:latin typeface="Arial CE" charset="-18"/>
              </a:rPr>
              <a:t>imázs </a:t>
            </a:r>
            <a:r>
              <a:rPr lang="hu-HU" sz="1800" dirty="0" smtClean="0">
                <a:latin typeface="Arial CE" charset="-18"/>
              </a:rPr>
              <a:t>fenntartása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 CE" charset="-18"/>
              </a:rPr>
              <a:t> </a:t>
            </a:r>
            <a:r>
              <a:rPr lang="hu-HU" sz="1800" dirty="0" err="1" smtClean="0">
                <a:latin typeface="Arial CE" charset="-18"/>
              </a:rPr>
              <a:t>Testreszabás</a:t>
            </a:r>
            <a:r>
              <a:rPr lang="hu-HU" sz="1800" dirty="0" smtClean="0">
                <a:latin typeface="Arial CE" charset="-18"/>
              </a:rPr>
              <a:t>: tartalom, forma, információs csatorna 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 CE" charset="-18"/>
              </a:rPr>
              <a:t> </a:t>
            </a:r>
            <a:r>
              <a:rPr lang="hu-HU" sz="1800" dirty="0" err="1" smtClean="0">
                <a:latin typeface="Arial CE" charset="-18"/>
              </a:rPr>
              <a:t>Proaktivitás</a:t>
            </a:r>
            <a:r>
              <a:rPr lang="hu-HU" sz="1800" dirty="0" smtClean="0">
                <a:latin typeface="Arial CE" charset="-18"/>
              </a:rPr>
              <a:t> és </a:t>
            </a:r>
            <a:r>
              <a:rPr lang="hu-HU" sz="1800" dirty="0" err="1" smtClean="0">
                <a:latin typeface="Arial CE" charset="-18"/>
              </a:rPr>
              <a:t>utánkövetés</a:t>
            </a:r>
            <a:r>
              <a:rPr lang="hu-HU" sz="1800" dirty="0" smtClean="0">
                <a:latin typeface="Arial CE" charset="-18"/>
              </a:rPr>
              <a:t> 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 CE" charset="-18"/>
              </a:rPr>
              <a:t> Rugalmasság, nyitottság az új igényekre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 CE" charset="-18"/>
              </a:rPr>
              <a:t> Költséghatékonyság kommunikálása</a:t>
            </a:r>
          </a:p>
          <a:p>
            <a:pPr>
              <a:spcBef>
                <a:spcPct val="50000"/>
              </a:spcBef>
              <a:buClr>
                <a:srgbClr val="FF6600"/>
              </a:buClr>
            </a:pPr>
            <a:endParaRPr lang="hu-HU" sz="1600" b="1" dirty="0">
              <a:solidFill>
                <a:srgbClr val="006600"/>
              </a:solidFill>
              <a:latin typeface="Arial CE" charset="-18"/>
              <a:sym typeface="Wingdings" pitchFamily="2" charset="2"/>
            </a:endParaRPr>
          </a:p>
        </p:txBody>
      </p:sp>
      <p:sp>
        <p:nvSpPr>
          <p:cNvPr id="48138" name="AutoShape 10" descr="Képtalálat a következ&amp;odblac;re: „sikeressé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40" name="AutoShape 12" descr="Képtalálat a következ&amp;odblac;re: „sikeressé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8146" name="Picture 18" descr="http://www.windream.com/typo3temp/pics/d82b988a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1728192" cy="2246650"/>
          </a:xfrm>
          <a:prstGeom prst="rect">
            <a:avLst/>
          </a:prstGeom>
          <a:noFill/>
        </p:spPr>
      </p:pic>
      <p:pic>
        <p:nvPicPr>
          <p:cNvPr id="48148" name="Picture 20" descr="http://static1.squarespace.com/static/519a0df2e4b0129583baa855/t/51cdda01e4b0d7474642df80/1372445186140/cost-effici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90764"/>
            <a:ext cx="1714500" cy="1714500"/>
          </a:xfrm>
          <a:prstGeom prst="rect">
            <a:avLst/>
          </a:prstGeom>
          <a:noFill/>
        </p:spPr>
      </p:pic>
      <p:pic>
        <p:nvPicPr>
          <p:cNvPr id="48150" name="Picture 22" descr="http://us.cdn2.123rf.com/168nwm/johan2011/johan20111408/johan2011140800028/31001564-n%C3%B6veked%C3%A9s.-a-haver-x-3-seg%C3%ADtve-n%C3%B6veked%C3%A9se-k%C3%A9k-s%C3%A1v-diagram.-piros-ny%C3%ADl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077072"/>
            <a:ext cx="1600200" cy="1276350"/>
          </a:xfrm>
          <a:prstGeom prst="rect">
            <a:avLst/>
          </a:prstGeom>
          <a:noFill/>
        </p:spPr>
      </p:pic>
      <p:pic>
        <p:nvPicPr>
          <p:cNvPr id="48152" name="Picture 24" descr="http://colawtax.hu/wp-content/uploads/2013/10/Rugalmass%C3%A1g-min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974" y="4725144"/>
            <a:ext cx="213188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74638"/>
            <a:ext cx="8712968" cy="6340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200" dirty="0" smtClean="0">
                <a:solidFill>
                  <a:srgbClr val="006600"/>
                </a:solidFill>
                <a:latin typeface="Comic Sans MS" pitchFamily="66" charset="0"/>
              </a:rPr>
              <a:t>Vállalati könyvtárosok műhelybeszélgetései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5536" y="1124744"/>
            <a:ext cx="4320480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Beépülés a fenntartó folyamataiba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9512" y="1700808"/>
            <a:ext cx="4248472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Hogyan vetessük észre magunkat?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860032" y="1732746"/>
            <a:ext cx="4104456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Korszerű szolgáltatási csatornák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076056" y="4725144"/>
            <a:ext cx="3312368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Mit pótolhat a lelkesedés?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27584" y="4653136"/>
            <a:ext cx="2880320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Takarékossági trükkök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56176" y="3140968"/>
            <a:ext cx="2808312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E-book, e-könyvolvasó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220072" y="1124744"/>
            <a:ext cx="3384376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szolgáltatások kevésből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39552" y="2348880"/>
            <a:ext cx="1224136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Időzítés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79512" y="3068960"/>
            <a:ext cx="2376264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Hogyan nevezzük?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23728" y="5373216"/>
            <a:ext cx="4608512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Hogyan tovább, vállalati könyvtárak?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372200" y="2420888"/>
            <a:ext cx="2520280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Veszélyek, korlátok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71600" y="3861048"/>
            <a:ext cx="1512168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Kiadványok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372200" y="3933056"/>
            <a:ext cx="2268760" cy="400110"/>
          </a:xfrm>
          <a:prstGeom prst="rect">
            <a:avLst/>
          </a:prstGeom>
          <a:noFill/>
          <a:ln w="28575" cap="rnd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Automatizálás???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131840" y="2420888"/>
            <a:ext cx="2520280" cy="1938992"/>
          </a:xfrm>
          <a:prstGeom prst="rect">
            <a:avLst/>
          </a:prstGeom>
          <a:solidFill>
            <a:srgbClr val="00808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11 év alatt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22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workshop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65 könyvtárból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197 résztvevő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525 részvétel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15 helyszín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0" indent="0"/>
            <a:endParaRPr lang="hu-HU" sz="440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Clr>
                <a:srgbClr val="FF6600"/>
              </a:buClr>
              <a:buFont typeface="Wingdings" pitchFamily="2" charset="2"/>
              <a:buNone/>
            </a:pPr>
            <a:endParaRPr lang="hu-HU" sz="440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ð"/>
            </a:pPr>
            <a:endParaRPr lang="hu-HU" sz="440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ð"/>
            </a:pPr>
            <a:endParaRPr lang="hu-HU" sz="440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ð"/>
            </a:pPr>
            <a:endParaRPr lang="hu-HU" sz="440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hu-HU" sz="4400" smtClean="0">
              <a:latin typeface="Times New Roman CE" charset="-18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484438" y="3644900"/>
            <a:ext cx="3887787" cy="10699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latin typeface="Arial CE" charset="-18"/>
              </a:rPr>
              <a:t>info@infodok.hu</a:t>
            </a:r>
          </a:p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00FF"/>
                </a:solidFill>
                <a:latin typeface="Arial CE" charset="-18"/>
              </a:rPr>
              <a:t>korody.judit@telekom.hu</a:t>
            </a:r>
          </a:p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6600"/>
                </a:solidFill>
                <a:latin typeface="Arial CE" charset="-18"/>
              </a:rPr>
              <a:t>www.infodok.hu</a:t>
            </a:r>
          </a:p>
        </p:txBody>
      </p:sp>
      <p:pic>
        <p:nvPicPr>
          <p:cNvPr id="18436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2205038"/>
            <a:ext cx="3962400" cy="1033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Statisztikai elemzés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7544" y="1403479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Vállalati könyvtárnak 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tekinthető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	     	18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Fenntartója gazdasági szervezet    	     	10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Nyitva tartás teljes munkaidőben	     	13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Internethasználat			     	12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IKR OPAC van			    	12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Könyvtárosok száma		    	51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Potenciális felhasználók száma        	       70 000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Aktív felhasználók száma	            	       12 000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Szolgáltatott dokumentumok száma          76 000</a:t>
            </a:r>
          </a:p>
          <a:p>
            <a:pPr lvl="3">
              <a:spcBef>
                <a:spcPts val="600"/>
              </a:spcBef>
              <a:buClr>
                <a:srgbClr val="FF9933"/>
              </a:buClr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  Távhasználat – belépések száma            392 000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1124744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>
                <a:latin typeface="Arial" pitchFamily="34" charset="0"/>
                <a:cs typeface="Arial" pitchFamily="34" charset="0"/>
              </a:rPr>
              <a:t>A magyarországi könyvtárak 2014-es statisztikai adatszolgáltatása szerint: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74117" y="274638"/>
            <a:ext cx="8434387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sz="4000" dirty="0" smtClean="0">
                <a:solidFill>
                  <a:srgbClr val="006600"/>
                </a:solidFill>
                <a:latin typeface="Comic Sans MS" pitchFamily="66" charset="0"/>
              </a:rPr>
              <a:t>Döntéshozók információs igényei</a:t>
            </a:r>
          </a:p>
        </p:txBody>
      </p:sp>
      <p:graphicFrame>
        <p:nvGraphicFramePr>
          <p:cNvPr id="233793" name="Group 321"/>
          <p:cNvGraphicFramePr>
            <a:graphicFrameLocks noGrp="1"/>
          </p:cNvGraphicFramePr>
          <p:nvPr>
            <p:ph type="tbl" idx="1"/>
          </p:nvPr>
        </p:nvGraphicFramePr>
        <p:xfrm>
          <a:off x="395536" y="1124744"/>
          <a:ext cx="8439474" cy="4774980"/>
        </p:xfrm>
        <a:graphic>
          <a:graphicData uri="http://schemas.openxmlformats.org/drawingml/2006/table">
            <a:tbl>
              <a:tblPr/>
              <a:tblGrid>
                <a:gridCol w="1406579"/>
                <a:gridCol w="1406579"/>
                <a:gridCol w="1406579"/>
                <a:gridCol w="1406579"/>
                <a:gridCol w="1406579"/>
                <a:gridCol w="1406579"/>
              </a:tblGrid>
              <a:tr h="346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Vállalkozás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 fogyasztó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Időhorizont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Tudásigény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 forrás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Infobróker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494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Egyéni vállalkozás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0 alkalmazott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 döntéshozó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vállalkozó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Napi túlélés és kapkodó jövőkép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Hogyan lesz megrendelésem?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Hogyan fizessek kevesebb adót?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tömeg-info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áradat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család, baráti kör, internet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Mikrovállalkozás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1-9 alkalmazott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 döntéshozó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cégvezető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Több hónapos előrelátás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Új pénztermő területek megtalálása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könyvelő tanácsai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család, baráti kör, internet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Kisvállalat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10-49 alkalmazott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 döntéshozó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cégvezető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könyvelő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műszaki vezető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értékesítési vezető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Éves terv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Céges/intézményi megrendelők keresése, versenytárs-figyelés, termékinfók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szakmai lapok, weboldalak, 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online hírlevelek, tenderfigyelő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könyvelő tanácsai, szakmai szervezetek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386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Közép-, nagy-, </a:t>
                      </a:r>
                      <a:r>
                        <a:rPr kumimoji="0" lang="hu-H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multivállalat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50-249,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250&lt; alkalmazott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sok döntéshozó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cégvezető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könyvelő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műszaki vezető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értékesítési vezető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piacelemző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marketing - PR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mindenki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Éves, 3-5 éves stratégiai tervezés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Beszállítók keresése, profi értékesítési szervezet ügyfélfigyeléssel, versenytárs-figyelés, termékinfók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vásárolt adatbázisok,</a:t>
                      </a:r>
                      <a:b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piackutatások, saját CRM adatbázis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belső </a:t>
                      </a:r>
                      <a:r>
                        <a:rPr kumimoji="0" lang="hu-H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infoszolgáltatók</a:t>
                      </a: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Vállalati könyvtár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efelé nyíl 3"/>
          <p:cNvSpPr/>
          <p:nvPr/>
        </p:nvSpPr>
        <p:spPr bwMode="auto">
          <a:xfrm>
            <a:off x="8028384" y="4941168"/>
            <a:ext cx="216024" cy="288032"/>
          </a:xfrm>
          <a:prstGeom prst="down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0375" y="260350"/>
            <a:ext cx="8229600" cy="1282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 sz="3600" smtClean="0">
                <a:solidFill>
                  <a:srgbClr val="006600"/>
                </a:solidFill>
                <a:latin typeface="Comic Sans MS" pitchFamily="66" charset="0"/>
              </a:rPr>
              <a:t>Mitől fogynak a vállalati könyvtárak?</a:t>
            </a:r>
          </a:p>
        </p:txBody>
      </p:sp>
      <p:sp>
        <p:nvSpPr>
          <p:cNvPr id="5137" name="Szövegdoboz 3"/>
          <p:cNvSpPr txBox="1">
            <a:spLocks noChangeArrowheads="1"/>
          </p:cNvSpPr>
          <p:nvPr/>
        </p:nvSpPr>
        <p:spPr bwMode="auto">
          <a:xfrm>
            <a:off x="468313" y="3111675"/>
            <a:ext cx="4032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100" dirty="0">
                <a:latin typeface="Arial" charset="0"/>
              </a:rPr>
              <a:t>A hazai munkahelyi </a:t>
            </a:r>
            <a:r>
              <a:rPr lang="hu-HU" sz="1100" dirty="0" smtClean="0">
                <a:latin typeface="Arial" charset="0"/>
              </a:rPr>
              <a:t>könyvtárak </a:t>
            </a:r>
            <a:r>
              <a:rPr lang="hu-HU" sz="1100" dirty="0">
                <a:latin typeface="Arial" charset="0"/>
              </a:rPr>
              <a:t>száma  </a:t>
            </a:r>
          </a:p>
          <a:p>
            <a:pPr algn="ctr"/>
            <a:r>
              <a:rPr lang="hu-HU" sz="1000" dirty="0">
                <a:latin typeface="Arial" charset="0"/>
              </a:rPr>
              <a:t>forrás: Könyvtári Intézet</a:t>
            </a:r>
            <a:endParaRPr lang="hu-HU" sz="1000" dirty="0"/>
          </a:p>
        </p:txBody>
      </p:sp>
      <p:grpSp>
        <p:nvGrpSpPr>
          <p:cNvPr id="7" name="Csoportba foglalás 20"/>
          <p:cNvGrpSpPr>
            <a:grpSpLocks/>
          </p:cNvGrpSpPr>
          <p:nvPr/>
        </p:nvGrpSpPr>
        <p:grpSpPr bwMode="auto">
          <a:xfrm>
            <a:off x="323850" y="3644900"/>
            <a:ext cx="2663825" cy="2159000"/>
            <a:chOff x="395536" y="3645024"/>
            <a:chExt cx="2664296" cy="2159079"/>
          </a:xfrm>
        </p:grpSpPr>
        <p:pic>
          <p:nvPicPr>
            <p:cNvPr id="5128" name="Diagram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3645024"/>
              <a:ext cx="2664296" cy="1728192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</p:spPr>
        </p:pic>
        <p:sp>
          <p:nvSpPr>
            <p:cNvPr id="5129" name="Szövegdoboz 3"/>
            <p:cNvSpPr txBox="1">
              <a:spLocks noChangeArrowheads="1"/>
            </p:cNvSpPr>
            <p:nvPr/>
          </p:nvSpPr>
          <p:spPr bwMode="auto">
            <a:xfrm>
              <a:off x="611560" y="5373216"/>
              <a:ext cx="22322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100" dirty="0">
                  <a:latin typeface="Arial" charset="0"/>
                </a:rPr>
                <a:t>A hazai nagyvállalatok száma</a:t>
              </a:r>
            </a:p>
            <a:p>
              <a:pPr algn="ctr"/>
              <a:r>
                <a:rPr lang="hu-HU" sz="1000" dirty="0">
                  <a:latin typeface="Arial" charset="0"/>
                </a:rPr>
                <a:t>forrás: KSH</a:t>
              </a:r>
            </a:p>
          </p:txBody>
        </p:sp>
      </p:grp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888432" cy="20162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grpSp>
        <p:nvGrpSpPr>
          <p:cNvPr id="14" name="Csoportba foglalás 13"/>
          <p:cNvGrpSpPr/>
          <p:nvPr/>
        </p:nvGrpSpPr>
        <p:grpSpPr>
          <a:xfrm>
            <a:off x="4716016" y="1124744"/>
            <a:ext cx="4032448" cy="2448272"/>
            <a:chOff x="4716016" y="1124744"/>
            <a:chExt cx="4032448" cy="2448272"/>
          </a:xfrm>
        </p:grpSpPr>
        <p:sp>
          <p:nvSpPr>
            <p:cNvPr id="5135" name="Szövegdoboz 3"/>
            <p:cNvSpPr txBox="1">
              <a:spLocks noChangeArrowheads="1"/>
            </p:cNvSpPr>
            <p:nvPr/>
          </p:nvSpPr>
          <p:spPr bwMode="auto">
            <a:xfrm>
              <a:off x="5076056" y="3142145"/>
              <a:ext cx="3457388" cy="4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100" dirty="0">
                  <a:latin typeface="Arial" charset="0"/>
                </a:rPr>
                <a:t>A hazai GDP zuhanása és visszakapaszkodása</a:t>
              </a:r>
            </a:p>
            <a:p>
              <a:pPr algn="ctr"/>
              <a:r>
                <a:rPr lang="hu-HU" sz="1000" dirty="0">
                  <a:latin typeface="Arial" charset="0"/>
                </a:rPr>
                <a:t>forrás: KSH</a:t>
              </a:r>
              <a:endParaRPr lang="hu-HU" sz="1000" dirty="0"/>
            </a:p>
          </p:txBody>
        </p:sp>
        <p:graphicFrame>
          <p:nvGraphicFramePr>
            <p:cNvPr id="23" name="Diagram 22"/>
            <p:cNvGraphicFramePr/>
            <p:nvPr/>
          </p:nvGraphicFramePr>
          <p:xfrm>
            <a:off x="4716016" y="1124744"/>
            <a:ext cx="4032448" cy="201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Csoportba foglalás 15"/>
          <p:cNvGrpSpPr/>
          <p:nvPr/>
        </p:nvGrpSpPr>
        <p:grpSpPr>
          <a:xfrm>
            <a:off x="3131840" y="3645024"/>
            <a:ext cx="2953048" cy="2158876"/>
            <a:chOff x="3131840" y="3645024"/>
            <a:chExt cx="2953048" cy="2158876"/>
          </a:xfrm>
        </p:grpSpPr>
        <p:sp>
          <p:nvSpPr>
            <p:cNvPr id="5130" name="Szövegdoboz 3"/>
            <p:cNvSpPr txBox="1">
              <a:spLocks noChangeArrowheads="1"/>
            </p:cNvSpPr>
            <p:nvPr/>
          </p:nvSpPr>
          <p:spPr bwMode="auto">
            <a:xfrm>
              <a:off x="3204157" y="5372873"/>
              <a:ext cx="2880731" cy="43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100" dirty="0">
                  <a:solidFill>
                    <a:srgbClr val="FFC000"/>
                  </a:solidFill>
                  <a:latin typeface="Arial" charset="0"/>
                </a:rPr>
                <a:t>Vezetékes telefon</a:t>
              </a:r>
              <a:r>
                <a:rPr lang="hu-HU" sz="1100" dirty="0">
                  <a:latin typeface="Arial" charset="0"/>
                </a:rPr>
                <a:t>, </a:t>
              </a:r>
              <a:r>
                <a:rPr lang="hu-HU" sz="1100" dirty="0">
                  <a:solidFill>
                    <a:srgbClr val="00B0F0"/>
                  </a:solidFill>
                  <a:latin typeface="Arial" charset="0"/>
                </a:rPr>
                <a:t>mobiltelefon</a:t>
              </a:r>
              <a:r>
                <a:rPr lang="hu-HU" sz="1100" dirty="0">
                  <a:latin typeface="Arial" charset="0"/>
                </a:rPr>
                <a:t>, </a:t>
              </a:r>
              <a:r>
                <a:rPr lang="hu-HU" sz="1100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  <a:p>
              <a:pPr algn="ctr"/>
              <a:r>
                <a:rPr lang="hu-HU" sz="1000" dirty="0">
                  <a:latin typeface="Arial" charset="0"/>
                </a:rPr>
                <a:t>forrás: KSH</a:t>
              </a:r>
            </a:p>
          </p:txBody>
        </p:sp>
        <p:graphicFrame>
          <p:nvGraphicFramePr>
            <p:cNvPr id="24" name="Diagram 23"/>
            <p:cNvGraphicFramePr>
              <a:graphicFrameLocks/>
            </p:cNvGraphicFramePr>
            <p:nvPr/>
          </p:nvGraphicFramePr>
          <p:xfrm>
            <a:off x="3131840" y="3645024"/>
            <a:ext cx="2952328" cy="1731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5" name="Csoportba foglalás 14"/>
          <p:cNvGrpSpPr/>
          <p:nvPr/>
        </p:nvGrpSpPr>
        <p:grpSpPr>
          <a:xfrm>
            <a:off x="6084888" y="3645024"/>
            <a:ext cx="2879725" cy="2158876"/>
            <a:chOff x="6084888" y="3645024"/>
            <a:chExt cx="2879725" cy="2158876"/>
          </a:xfrm>
        </p:grpSpPr>
        <p:sp>
          <p:nvSpPr>
            <p:cNvPr id="5133" name="Szövegdoboz 3"/>
            <p:cNvSpPr txBox="1">
              <a:spLocks noChangeArrowheads="1"/>
            </p:cNvSpPr>
            <p:nvPr/>
          </p:nvSpPr>
          <p:spPr bwMode="auto">
            <a:xfrm>
              <a:off x="6084888" y="5373029"/>
              <a:ext cx="2879725" cy="43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100" dirty="0">
                  <a:latin typeface="Arial" charset="0"/>
                </a:rPr>
                <a:t>A hazai nagyvállalatok internet használata</a:t>
              </a:r>
            </a:p>
            <a:p>
              <a:pPr algn="ctr"/>
              <a:r>
                <a:rPr lang="hu-HU" sz="1000" dirty="0">
                  <a:latin typeface="Arial" charset="0"/>
                </a:rPr>
                <a:t>forrás: BellResearch</a:t>
              </a:r>
            </a:p>
          </p:txBody>
        </p:sp>
        <p:graphicFrame>
          <p:nvGraphicFramePr>
            <p:cNvPr id="17" name="Diagram 16"/>
            <p:cNvGraphicFramePr/>
            <p:nvPr/>
          </p:nvGraphicFramePr>
          <p:xfrm>
            <a:off x="6228184" y="3645024"/>
            <a:ext cx="2592288" cy="1731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40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Vállalkozások internethasználata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536" y="908720"/>
            <a:ext cx="8351837" cy="293926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endParaRPr lang="hu-HU" sz="1400" dirty="0">
              <a:latin typeface="Arial CE" charset="-1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  A nagyvállalati, a KKV, illetve az intézményi célcsoportban gyakorlatilag már évek óta teljes körű az internet-használat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  Internet </a:t>
            </a:r>
            <a:r>
              <a:rPr lang="hu-HU" sz="1400" dirty="0">
                <a:latin typeface="Arial CE" charset="-18"/>
              </a:rPr>
              <a:t>használati </a:t>
            </a:r>
            <a:r>
              <a:rPr lang="hu-HU" sz="1400" dirty="0" smtClean="0">
                <a:latin typeface="Arial CE" charset="-18"/>
              </a:rPr>
              <a:t>célok ebben a szegmensben (TOP 5): </a:t>
            </a:r>
          </a:p>
          <a:p>
            <a:pPr lvl="1">
              <a:spcBef>
                <a:spcPts val="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levelezés </a:t>
            </a:r>
            <a:r>
              <a:rPr lang="hu-HU" sz="1400" dirty="0">
                <a:latin typeface="Arial CE" charset="-18"/>
              </a:rPr>
              <a:t>(</a:t>
            </a:r>
            <a:r>
              <a:rPr lang="hu-HU" sz="1400" dirty="0" smtClean="0">
                <a:latin typeface="Arial CE" charset="-18"/>
              </a:rPr>
              <a:t>99%), </a:t>
            </a:r>
          </a:p>
          <a:p>
            <a:pPr lvl="1">
              <a:spcBef>
                <a:spcPts val="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ügyintézés (91%), </a:t>
            </a:r>
          </a:p>
          <a:p>
            <a:pPr lvl="1">
              <a:spcBef>
                <a:spcPts val="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hírek </a:t>
            </a:r>
            <a:r>
              <a:rPr lang="hu-HU" sz="1400" dirty="0">
                <a:latin typeface="Arial CE" charset="-18"/>
              </a:rPr>
              <a:t>olvasása </a:t>
            </a:r>
            <a:r>
              <a:rPr lang="hu-HU" sz="1400" dirty="0" smtClean="0">
                <a:latin typeface="Arial CE" charset="-18"/>
              </a:rPr>
              <a:t>(71%), </a:t>
            </a:r>
          </a:p>
          <a:p>
            <a:pPr lvl="1">
              <a:spcBef>
                <a:spcPts val="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online </a:t>
            </a:r>
            <a:r>
              <a:rPr lang="hu-HU" sz="1400" dirty="0" err="1">
                <a:latin typeface="Arial CE" charset="-18"/>
              </a:rPr>
              <a:t>bankolás</a:t>
            </a:r>
            <a:r>
              <a:rPr lang="hu-HU" sz="1400" dirty="0">
                <a:latin typeface="Arial CE" charset="-18"/>
              </a:rPr>
              <a:t> </a:t>
            </a:r>
            <a:r>
              <a:rPr lang="hu-HU" sz="1400" dirty="0" smtClean="0">
                <a:latin typeface="Arial CE" charset="-18"/>
              </a:rPr>
              <a:t>(84</a:t>
            </a:r>
            <a:r>
              <a:rPr lang="hu-HU" sz="1400" dirty="0">
                <a:latin typeface="Arial CE" charset="-18"/>
              </a:rPr>
              <a:t>%), </a:t>
            </a:r>
            <a:endParaRPr lang="hu-HU" sz="1400" dirty="0" smtClean="0">
              <a:latin typeface="Arial CE" charset="-18"/>
            </a:endParaRPr>
          </a:p>
          <a:p>
            <a:pPr lvl="1">
              <a:spcBef>
                <a:spcPts val="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dirty="0" smtClean="0">
                <a:latin typeface="Arial CE" charset="-18"/>
              </a:rPr>
              <a:t>marketing (62%)</a:t>
            </a:r>
            <a:endParaRPr lang="hu-HU" sz="1400" dirty="0">
              <a:solidFill>
                <a:srgbClr val="FFC000"/>
              </a:solidFill>
              <a:latin typeface="Arial CE" charset="-1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400" kern="0" dirty="0" smtClean="0">
                <a:latin typeface="Arial CE" charset="-18"/>
              </a:rPr>
              <a:t>  A nagyvállalatoknál a mobilinternet penetráció 75 %-os</a:t>
            </a:r>
            <a:endParaRPr lang="hu-HU" sz="1400" dirty="0">
              <a:latin typeface="Arial CE" charset="-1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hu-HU" sz="1600" b="1" dirty="0">
                <a:latin typeface="Arial CE" charset="-18"/>
              </a:rPr>
              <a:t>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8193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Csoportba foglalás 23"/>
          <p:cNvGrpSpPr/>
          <p:nvPr/>
        </p:nvGrpSpPr>
        <p:grpSpPr>
          <a:xfrm>
            <a:off x="395536" y="3573016"/>
            <a:ext cx="8352928" cy="2088232"/>
            <a:chOff x="395536" y="1124744"/>
            <a:chExt cx="8352928" cy="2088232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4572000" y="1124744"/>
              <a:ext cx="4176464" cy="576064"/>
              <a:chOff x="4499992" y="1700808"/>
              <a:chExt cx="4176464" cy="576064"/>
            </a:xfrm>
          </p:grpSpPr>
          <p:sp>
            <p:nvSpPr>
              <p:cNvPr id="15" name="Lekerekített téglalap feliratnak 14"/>
              <p:cNvSpPr/>
              <p:nvPr/>
            </p:nvSpPr>
            <p:spPr bwMode="auto">
              <a:xfrm>
                <a:off x="4499992" y="1700808"/>
                <a:ext cx="4176464" cy="576064"/>
              </a:xfrm>
              <a:prstGeom prst="wedgeRoundRectCallout">
                <a:avLst/>
              </a:prstGeom>
              <a:solidFill>
                <a:srgbClr val="CCFFCC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CE" charset="-18"/>
                </a:endParaRPr>
              </a:p>
            </p:txBody>
          </p:sp>
          <p:sp>
            <p:nvSpPr>
              <p:cNvPr id="7" name="Szövegdoboz 6"/>
              <p:cNvSpPr txBox="1"/>
              <p:nvPr/>
            </p:nvSpPr>
            <p:spPr>
              <a:xfrm>
                <a:off x="4572000" y="1845985"/>
                <a:ext cx="41044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dirty="0" smtClean="0">
                    <a:latin typeface="Arial" charset="0"/>
                  </a:rPr>
                  <a:t>„köszönöm, feliratkoztam egy csomó hírlevélre…”</a:t>
                </a:r>
              </a:p>
              <a:p>
                <a:endParaRPr lang="hu-HU" dirty="0"/>
              </a:p>
            </p:txBody>
          </p:sp>
        </p:grpSp>
        <p:grpSp>
          <p:nvGrpSpPr>
            <p:cNvPr id="23" name="Csoportba foglalás 22"/>
            <p:cNvGrpSpPr/>
            <p:nvPr/>
          </p:nvGrpSpPr>
          <p:grpSpPr>
            <a:xfrm>
              <a:off x="395536" y="1124744"/>
              <a:ext cx="3528392" cy="648072"/>
              <a:chOff x="395536" y="1124744"/>
              <a:chExt cx="3528392" cy="648072"/>
            </a:xfrm>
          </p:grpSpPr>
          <p:sp>
            <p:nvSpPr>
              <p:cNvPr id="14" name="Lekerekített téglalap feliratnak 13"/>
              <p:cNvSpPr/>
              <p:nvPr/>
            </p:nvSpPr>
            <p:spPr bwMode="auto">
              <a:xfrm>
                <a:off x="395536" y="1124744"/>
                <a:ext cx="3528392" cy="576064"/>
              </a:xfrm>
              <a:prstGeom prst="wedgeRoundRectCallou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CE" charset="-18"/>
                </a:endParaRPr>
              </a:p>
            </p:txBody>
          </p:sp>
          <p:sp>
            <p:nvSpPr>
              <p:cNvPr id="6" name="Szövegdoboz 5"/>
              <p:cNvSpPr txBox="1"/>
              <p:nvPr/>
            </p:nvSpPr>
            <p:spPr>
              <a:xfrm>
                <a:off x="539552" y="1249596"/>
                <a:ext cx="3384376" cy="523220"/>
              </a:xfrm>
              <a:prstGeom prst="rect">
                <a:avLst/>
              </a:prstGeom>
              <a:noFill/>
              <a:ln cap="rnd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1400" dirty="0" smtClean="0">
                    <a:latin typeface="Arial" charset="0"/>
                  </a:rPr>
                  <a:t>„köszönöm, olvasom a hírportálokat…”</a:t>
                </a:r>
              </a:p>
              <a:p>
                <a:endParaRPr lang="hu-HU" sz="1400" dirty="0"/>
              </a:p>
            </p:txBody>
          </p:sp>
        </p:grpSp>
        <p:grpSp>
          <p:nvGrpSpPr>
            <p:cNvPr id="18" name="Csoportba foglalás 17"/>
            <p:cNvGrpSpPr/>
            <p:nvPr/>
          </p:nvGrpSpPr>
          <p:grpSpPr>
            <a:xfrm>
              <a:off x="5148064" y="1844824"/>
              <a:ext cx="3168352" cy="576064"/>
              <a:chOff x="4932040" y="2564904"/>
              <a:chExt cx="3168352" cy="576064"/>
            </a:xfrm>
          </p:grpSpPr>
          <p:sp>
            <p:nvSpPr>
              <p:cNvPr id="17" name="Lekerekített téglalap feliratnak 16"/>
              <p:cNvSpPr/>
              <p:nvPr/>
            </p:nvSpPr>
            <p:spPr bwMode="auto">
              <a:xfrm>
                <a:off x="4932040" y="2564904"/>
                <a:ext cx="3168352" cy="576064"/>
              </a:xfrm>
              <a:prstGeom prst="wedgeRoundRectCallout">
                <a:avLst/>
              </a:prstGeom>
              <a:solidFill>
                <a:schemeClr val="accent5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CE" charset="-18"/>
                </a:endParaRPr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5004048" y="2710081"/>
                <a:ext cx="30963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dirty="0" smtClean="0">
                    <a:latin typeface="Arial" charset="0"/>
                  </a:rPr>
                  <a:t>„köszi, letöltöttem a News </a:t>
                </a:r>
                <a:r>
                  <a:rPr lang="hu-HU" sz="1400" dirty="0" err="1" smtClean="0">
                    <a:latin typeface="Arial" charset="0"/>
                  </a:rPr>
                  <a:t>appot</a:t>
                </a:r>
                <a:r>
                  <a:rPr lang="hu-HU" sz="1400" dirty="0" smtClean="0">
                    <a:latin typeface="Arial" charset="0"/>
                  </a:rPr>
                  <a:t>…”</a:t>
                </a:r>
              </a:p>
              <a:p>
                <a:endParaRPr lang="hu-HU" dirty="0"/>
              </a:p>
            </p:txBody>
          </p:sp>
        </p:grpSp>
        <p:grpSp>
          <p:nvGrpSpPr>
            <p:cNvPr id="20" name="Csoportba foglalás 19"/>
            <p:cNvGrpSpPr/>
            <p:nvPr/>
          </p:nvGrpSpPr>
          <p:grpSpPr>
            <a:xfrm>
              <a:off x="827584" y="1844824"/>
              <a:ext cx="3384376" cy="576064"/>
              <a:chOff x="611560" y="2852936"/>
              <a:chExt cx="3384376" cy="576064"/>
            </a:xfrm>
          </p:grpSpPr>
          <p:sp>
            <p:nvSpPr>
              <p:cNvPr id="19" name="Lekerekített téglalap feliratnak 18"/>
              <p:cNvSpPr/>
              <p:nvPr/>
            </p:nvSpPr>
            <p:spPr bwMode="auto">
              <a:xfrm>
                <a:off x="611560" y="2852936"/>
                <a:ext cx="3240360" cy="576064"/>
              </a:xfrm>
              <a:prstGeom prst="wedgeRoundRectCallout">
                <a:avLst/>
              </a:prstGeom>
              <a:solidFill>
                <a:srgbClr val="66FFFF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CE" charset="-18"/>
                </a:endParaRPr>
              </a:p>
            </p:txBody>
          </p:sp>
          <p:sp>
            <p:nvSpPr>
              <p:cNvPr id="8" name="Szövegdoboz 7"/>
              <p:cNvSpPr txBox="1"/>
              <p:nvPr/>
            </p:nvSpPr>
            <p:spPr>
              <a:xfrm>
                <a:off x="755576" y="2998113"/>
                <a:ext cx="32403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dirty="0" smtClean="0">
                    <a:latin typeface="Arial" charset="0"/>
                  </a:rPr>
                  <a:t>„köszönöm, a </a:t>
                </a:r>
                <a:r>
                  <a:rPr lang="hu-HU" sz="1400" dirty="0" err="1" smtClean="0">
                    <a:latin typeface="Arial" charset="0"/>
                  </a:rPr>
                  <a:t>Google</a:t>
                </a:r>
                <a:r>
                  <a:rPr lang="hu-HU" sz="1400" dirty="0" smtClean="0">
                    <a:latin typeface="Arial" charset="0"/>
                  </a:rPr>
                  <a:t> </a:t>
                </a:r>
                <a:r>
                  <a:rPr lang="hu-HU" sz="1400" dirty="0" err="1" smtClean="0">
                    <a:latin typeface="Arial" charset="0"/>
                  </a:rPr>
                  <a:t>a</a:t>
                </a:r>
                <a:r>
                  <a:rPr lang="hu-HU" sz="1400" dirty="0" smtClean="0">
                    <a:latin typeface="Arial" charset="0"/>
                  </a:rPr>
                  <a:t> barátom…”</a:t>
                </a:r>
              </a:p>
              <a:p>
                <a:endParaRPr lang="hu-HU" dirty="0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3347864" y="2636912"/>
              <a:ext cx="3024336" cy="576064"/>
              <a:chOff x="395536" y="1988840"/>
              <a:chExt cx="3024336" cy="576064"/>
            </a:xfrm>
          </p:grpSpPr>
          <p:sp>
            <p:nvSpPr>
              <p:cNvPr id="21" name="Lekerekített téglalap feliratnak 20"/>
              <p:cNvSpPr/>
              <p:nvPr/>
            </p:nvSpPr>
            <p:spPr bwMode="auto">
              <a:xfrm>
                <a:off x="395536" y="1988840"/>
                <a:ext cx="2952328" cy="576064"/>
              </a:xfrm>
              <a:prstGeom prst="wedgeRoundRectCallout">
                <a:avLst/>
              </a:prstGeom>
              <a:solidFill>
                <a:srgbClr val="FFFFCC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 CE" charset="-18"/>
                </a:endParaRPr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539552" y="2134017"/>
                <a:ext cx="28803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400" dirty="0" smtClean="0">
                    <a:latin typeface="Arial" charset="0"/>
                  </a:rPr>
                  <a:t>„köszi, </a:t>
                </a:r>
                <a:r>
                  <a:rPr lang="hu-HU" sz="1400" dirty="0" err="1" smtClean="0">
                    <a:latin typeface="Arial" charset="0"/>
                  </a:rPr>
                  <a:t>RSS-en</a:t>
                </a:r>
                <a:r>
                  <a:rPr lang="hu-HU" sz="1400" dirty="0" smtClean="0">
                    <a:latin typeface="Arial" charset="0"/>
                  </a:rPr>
                  <a:t> minden lejön…”</a:t>
                </a:r>
              </a:p>
              <a:p>
                <a:endParaRPr lang="hu-H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88640"/>
            <a:ext cx="8507412" cy="1008063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200" dirty="0" smtClean="0">
                <a:solidFill>
                  <a:srgbClr val="006600"/>
                </a:solidFill>
                <a:latin typeface="Comic Sans MS" pitchFamily="66" charset="0"/>
              </a:rPr>
              <a:t>A vállalati könyvtárak szerepe a vállalat információs értékhálójában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3111500"/>
            <a:ext cx="8642350" cy="25495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rgbClr val="006600"/>
                </a:solidFill>
                <a:latin typeface="Arial CE" charset="-18"/>
              </a:rPr>
              <a:t>Hozzáadott értékek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solidFill>
                  <a:srgbClr val="006600"/>
                </a:solidFill>
                <a:latin typeface="Arial CE" charset="-18"/>
              </a:rPr>
              <a:t> Szerepvállalás a fenntartó szakmai és üzleti folyamataiban – belső értéklánc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solidFill>
                  <a:srgbClr val="006600"/>
                </a:solidFill>
                <a:latin typeface="Arial CE" charset="-18"/>
              </a:rPr>
              <a:t> Szerepvállalás a külső információforrások közvetítésében – szolgáltatói értéklánc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solidFill>
                  <a:srgbClr val="006600"/>
                </a:solidFill>
                <a:latin typeface="Arial CE" charset="-18"/>
              </a:rPr>
              <a:t> Hozzáadott értékek – forrásválasztás, előszűrés (mennyiség, minőség), mit/kinek/mit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solidFill>
                  <a:srgbClr val="006600"/>
                </a:solidFill>
                <a:latin typeface="Arial CE" charset="-18"/>
              </a:rPr>
              <a:t> Kinek mi az érték? – </a:t>
            </a:r>
            <a:r>
              <a:rPr lang="hu-HU" sz="1600" b="1" dirty="0" err="1">
                <a:solidFill>
                  <a:srgbClr val="006600"/>
                </a:solidFill>
                <a:latin typeface="Arial CE" charset="-18"/>
              </a:rPr>
              <a:t>testreszabás</a:t>
            </a:r>
            <a:endParaRPr lang="hu-HU" sz="1600" b="1" dirty="0">
              <a:solidFill>
                <a:srgbClr val="006600"/>
              </a:solidFill>
              <a:latin typeface="Arial CE" charset="-18"/>
            </a:endParaRP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hu-HU" sz="1600" b="1" dirty="0">
                <a:solidFill>
                  <a:srgbClr val="006600"/>
                </a:solidFill>
                <a:latin typeface="Arial CE" charset="-18"/>
              </a:rPr>
              <a:t> Ár/érték arány - költséghatékonyság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endParaRPr lang="hu-HU" sz="1400" b="1" dirty="0">
              <a:solidFill>
                <a:srgbClr val="006600"/>
              </a:solidFill>
              <a:latin typeface="Arial CE" charset="-18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60363" y="1427163"/>
            <a:ext cx="8532812" cy="1323439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hu-HU" sz="1600" b="1" dirty="0">
                <a:latin typeface="Arial" pitchFamily="34" charset="0"/>
              </a:rPr>
              <a:t>„Ne magadban tevékenykedj a könyvtárban vagy az információs központban, hanem vegyél közvetlenül részt a projektekben, a kutatásokban már a legelejétől. Az egyszemélyes, elszigetelt, olvasókra váró könyvtár kiment a divatból. „                                        </a:t>
            </a:r>
            <a:r>
              <a:rPr lang="hu-HU" sz="1600" dirty="0">
                <a:latin typeface="Arial" pitchFamily="34" charset="0"/>
              </a:rPr>
              <a:t> </a:t>
            </a:r>
            <a:r>
              <a:rPr lang="hu-HU" sz="1600" i="1" dirty="0"/>
              <a:t>Javaslatok nyilvános és vállalati könyvtárak sikeres jövőbeli működéséhez: </a:t>
            </a:r>
            <a:endParaRPr lang="hu-HU" sz="1600" i="1" dirty="0" smtClean="0"/>
          </a:p>
          <a:p>
            <a:pPr algn="ctr">
              <a:spcBef>
                <a:spcPts val="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hu-HU" sz="1600" i="1" dirty="0" smtClean="0"/>
              <a:t>egy </a:t>
            </a:r>
            <a:r>
              <a:rPr lang="hu-HU" sz="1600" i="1" dirty="0"/>
              <a:t>német tanulmány, ref. Burmeister Erzsébet, TMT 2012/8</a:t>
            </a:r>
            <a:endParaRPr lang="hu-HU" sz="1600" i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59632" y="1196752"/>
            <a:ext cx="68407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Csak a lényeg kell!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Kérek adatokat idősorban…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Ma délután 4-ig, de legkésőbb holnap reggelre!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Ez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docx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legyen, az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xlsx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az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pptx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ezt pedig mutasd be személyesen!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Nem leszek gépközelben, tehát legyen jól olvasható a mobilon is!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Természetesen angolul!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Legjobb lenne egy rövid videóban!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Csinálj egy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infografikát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arról, hogy…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Reggel az autóban szeretném meghallgatni a legfontosabb híreket!</a:t>
            </a:r>
          </a:p>
          <a:p>
            <a:pPr>
              <a:spcBef>
                <a:spcPts val="12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  …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74638"/>
            <a:ext cx="8640960" cy="6340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Változó igények, változó szolgáltatások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71800" y="515719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>
                <a:latin typeface="Arial" pitchFamily="34" charset="0"/>
                <a:cs typeface="Arial" pitchFamily="34" charset="0"/>
              </a:rPr>
              <a:t>Testreszabás</a:t>
            </a:r>
            <a:r>
              <a:rPr lang="hu-HU" sz="4000" dirty="0" smtClean="0">
                <a:latin typeface="Arial" pitchFamily="34" charset="0"/>
                <a:cs typeface="Arial" pitchFamily="34" charset="0"/>
              </a:rPr>
              <a:t>!</a:t>
            </a:r>
            <a:endParaRPr lang="hu-H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elé nyíl 5"/>
          <p:cNvSpPr/>
          <p:nvPr/>
        </p:nvSpPr>
        <p:spPr bwMode="auto">
          <a:xfrm>
            <a:off x="3995936" y="4941168"/>
            <a:ext cx="936104" cy="288032"/>
          </a:xfrm>
          <a:prstGeom prst="downArrow">
            <a:avLst/>
          </a:prstGeom>
          <a:solidFill>
            <a:srgbClr val="FF9933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304800" y="333375"/>
            <a:ext cx="8496300" cy="415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3600" dirty="0" err="1" smtClean="0">
                <a:solidFill>
                  <a:srgbClr val="006600"/>
                </a:solidFill>
                <a:latin typeface="Comic Sans MS" pitchFamily="66" charset="0"/>
              </a:rPr>
              <a:t>Testreszabás</a:t>
            </a:r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 - Tartalom</a:t>
            </a:r>
            <a:endParaRPr lang="hu-HU" sz="3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4" imgW="360" imgH="360" progId="">
              <p:embed/>
            </p:oleObj>
          </a:graphicData>
        </a:graphic>
      </p:graphicFrame>
      <p:sp>
        <p:nvSpPr>
          <p:cNvPr id="1028" name="Szövegdoboz 14"/>
          <p:cNvSpPr txBox="1">
            <a:spLocks noChangeArrowheads="1"/>
          </p:cNvSpPr>
          <p:nvPr/>
        </p:nvSpPr>
        <p:spPr bwMode="auto">
          <a:xfrm>
            <a:off x="323528" y="1465263"/>
            <a:ext cx="4177035" cy="117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69875" indent="-269875"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3200" dirty="0" smtClean="0">
                <a:latin typeface="Arial" pitchFamily="34" charset="0"/>
                <a:cs typeface="Arial" pitchFamily="34" charset="0"/>
              </a:rPr>
              <a:t>133 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féle hírlevél</a:t>
            </a:r>
          </a:p>
          <a:p>
            <a:pPr marL="727075" lvl="1" indent="-269875"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1 185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feliratkozott munkatárs</a:t>
            </a:r>
          </a:p>
          <a:p>
            <a:pPr marL="727075" lvl="1" indent="-269875"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10 500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feliratkozás</a:t>
            </a:r>
          </a:p>
        </p:txBody>
      </p:sp>
      <p:sp>
        <p:nvSpPr>
          <p:cNvPr id="1029" name="Szövegdoboz 15"/>
          <p:cNvSpPr txBox="1">
            <a:spLocks noChangeArrowheads="1"/>
          </p:cNvSpPr>
          <p:nvPr/>
        </p:nvSpPr>
        <p:spPr bwMode="auto">
          <a:xfrm>
            <a:off x="5148263" y="4021757"/>
            <a:ext cx="3533775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9875" indent="-269875"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~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6 000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hírlevél évente</a:t>
            </a:r>
          </a:p>
          <a:p>
            <a:pPr marL="269875" indent="-269875"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~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425 000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„landolás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Kinyitás 2015-ben 46%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Értékelés: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4,97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(5-ös skálán)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395288" y="3068638"/>
            <a:ext cx="4176712" cy="2592387"/>
          </a:xfrm>
          <a:prstGeom prst="roundRect">
            <a:avLst/>
          </a:prstGeom>
          <a:noFill/>
          <a:ln w="28575">
            <a:solidFill>
              <a:srgbClr val="E200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4572000" y="1196752"/>
          <a:ext cx="4000500" cy="277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2" name="Picture 1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157538"/>
            <a:ext cx="35290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kerekített téglalap 12"/>
          <p:cNvSpPr/>
          <p:nvPr/>
        </p:nvSpPr>
        <p:spPr>
          <a:xfrm>
            <a:off x="4716463" y="1196975"/>
            <a:ext cx="3971925" cy="2352675"/>
          </a:xfrm>
          <a:prstGeom prst="roundRect">
            <a:avLst/>
          </a:prstGeom>
          <a:noFill/>
          <a:ln w="28575">
            <a:solidFill>
              <a:srgbClr val="E200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0" indent="0"/>
            <a:endParaRPr lang="hu-HU" sz="4400" dirty="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Clr>
                <a:srgbClr val="FF6600"/>
              </a:buClr>
              <a:buFont typeface="Wingdings" pitchFamily="2" charset="2"/>
              <a:buNone/>
            </a:pPr>
            <a:endParaRPr lang="hu-HU" sz="4400" dirty="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ð"/>
            </a:pPr>
            <a:endParaRPr lang="hu-HU" sz="4400" dirty="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ð"/>
            </a:pPr>
            <a:endParaRPr lang="hu-HU" sz="4400" dirty="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Char char="ð"/>
            </a:pPr>
            <a:endParaRPr lang="hu-HU" sz="4400" dirty="0" smtClean="0">
              <a:latin typeface="Times New Roman CE" charset="-18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endParaRPr lang="hu-HU" sz="4400" dirty="0" smtClean="0">
              <a:latin typeface="Times New Roman CE" charset="-18"/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>
          <a:xfrm>
            <a:off x="304800" y="333375"/>
            <a:ext cx="8496300" cy="415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3600" dirty="0" err="1" smtClean="0">
                <a:solidFill>
                  <a:srgbClr val="006600"/>
                </a:solidFill>
                <a:latin typeface="Comic Sans MS" pitchFamily="66" charset="0"/>
              </a:rPr>
              <a:t>Testreszabás</a:t>
            </a:r>
            <a:r>
              <a:rPr lang="hu-HU" sz="3600" dirty="0" smtClean="0">
                <a:solidFill>
                  <a:srgbClr val="006600"/>
                </a:solidFill>
                <a:latin typeface="Comic Sans MS" pitchFamily="66" charset="0"/>
              </a:rPr>
              <a:t> - Forma</a:t>
            </a:r>
            <a:endParaRPr lang="hu-H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0625"/>
            <a:ext cx="3383607" cy="20886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Picture 3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576" y="2348880"/>
            <a:ext cx="2692673" cy="2519932"/>
          </a:xfrm>
          <a:ln w="38100">
            <a:solidFill>
              <a:srgbClr val="006600"/>
            </a:solidFill>
          </a:ln>
        </p:spPr>
      </p:pic>
      <p:pic>
        <p:nvPicPr>
          <p:cNvPr id="10" name="Kép 8" descr="Accenture-Silicon-System-Ecosystem-Infographic_14nov12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124744"/>
            <a:ext cx="2555102" cy="1499394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33056"/>
            <a:ext cx="2592288" cy="1831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780928"/>
            <a:ext cx="2664296" cy="253552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1475656" y="3645024"/>
            <a:ext cx="3672408" cy="218521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Mobilos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Skype-ra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is jön a csoportos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videochat</a:t>
            </a:r>
            <a:endParaRPr lang="hu-HU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Kiadvány: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Index.hu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Dátum: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2016.01.13.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Tényállítás: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ingyenes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videohívást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2006-ban vezették be. Az eltelt tíz év alatt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ingyenes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mobilos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videóhívás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összes használati ideje közel 2 billió percnyi percforgalom volt. Ma már a Microsoft Co. szolgáltatása.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Innovációs kommentár: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Érdemes lenne a Telekom 4G szolgáltatásának népszerűségét növelni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videochat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megismerésének támogatásával, persze megfelelő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okostelefon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vagy táblagép vagy 4G-stick használata esetén. Ez növelné a 4G iránti igényt, és nőne a 4G adatforgalom is.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Szöveg: 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hivatalos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blogján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jelentette be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Gurdeep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Pall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a Microsoftnál a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Skype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üzletágért felelős alelnök, hogy az ingyenes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videóhívást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tíz éve vezették be, és az évfordulón kibővítik a szolgáltatást: mobilra is jön az ingyenes csoportos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videóbeszélgetés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- írja az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ITCafé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124744"/>
            <a:ext cx="15132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E20074"/>
      </a:dk2>
      <a:lt2>
        <a:srgbClr val="666666"/>
      </a:lt2>
      <a:accent1>
        <a:srgbClr val="FFCC99"/>
      </a:accent1>
      <a:accent2>
        <a:srgbClr val="CC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B9B95C"/>
      </a:accent6>
      <a:hlink>
        <a:srgbClr val="99CCFF"/>
      </a:hlink>
      <a:folHlink>
        <a:srgbClr val="99CCCC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E" charset="-1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CC0066"/>
        </a:dk2>
        <a:lt2>
          <a:srgbClr val="666666"/>
        </a:lt2>
        <a:accent1>
          <a:srgbClr val="FF9933"/>
        </a:accent1>
        <a:accent2>
          <a:srgbClr val="6699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5C8A5C"/>
        </a:accent6>
        <a:hlink>
          <a:srgbClr val="6699FF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E20074"/>
        </a:dk2>
        <a:lt2>
          <a:srgbClr val="666666"/>
        </a:lt2>
        <a:accent1>
          <a:srgbClr val="FFCC99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B9B95C"/>
        </a:accent6>
        <a:hlink>
          <a:srgbClr val="99CCFF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3">
    <a:dk1>
      <a:srgbClr val="000000"/>
    </a:dk1>
    <a:lt1>
      <a:srgbClr val="FFFFFF"/>
    </a:lt1>
    <a:dk2>
      <a:srgbClr val="E20074"/>
    </a:dk2>
    <a:lt2>
      <a:srgbClr val="A4A4A4"/>
    </a:lt2>
    <a:accent1>
      <a:srgbClr val="EDEDED"/>
    </a:accent1>
    <a:accent2>
      <a:srgbClr val="D0D0D0"/>
    </a:accent2>
    <a:accent3>
      <a:srgbClr val="7C7C7C"/>
    </a:accent3>
    <a:accent4>
      <a:srgbClr val="6C6C6C"/>
    </a:accent4>
    <a:accent5>
      <a:srgbClr val="4B4B4B"/>
    </a:accent5>
    <a:accent6>
      <a:srgbClr val="A4A4A4"/>
    </a:accent6>
    <a:hlink>
      <a:srgbClr val="E20074"/>
    </a:hlink>
    <a:folHlink>
      <a:srgbClr val="6C6C6C"/>
    </a:folHlink>
  </a:clrScheme>
  <a:fontScheme name="DT Fonts">
    <a:majorFont>
      <a:latin typeface="Tele-GroteskUlt"/>
      <a:ea typeface=""/>
      <a:cs typeface=""/>
    </a:majorFont>
    <a:minorFont>
      <a:latin typeface="Tele-GroteskNo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E20074"/>
    </a:dk2>
    <a:lt2>
      <a:srgbClr val="666666"/>
    </a:lt2>
    <a:accent1>
      <a:srgbClr val="FFCC99"/>
    </a:accent1>
    <a:accent2>
      <a:srgbClr val="CCCC66"/>
    </a:accent2>
    <a:accent3>
      <a:srgbClr val="FFFFFF"/>
    </a:accent3>
    <a:accent4>
      <a:srgbClr val="000000"/>
    </a:accent4>
    <a:accent5>
      <a:srgbClr val="FFE2CA"/>
    </a:accent5>
    <a:accent6>
      <a:srgbClr val="B9B95C"/>
    </a:accent6>
    <a:hlink>
      <a:srgbClr val="99CCFF"/>
    </a:hlink>
    <a:folHlink>
      <a:srgbClr val="99CCCC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13588</TotalTime>
  <Words>1097</Words>
  <Application>Microsoft Office PowerPoint</Application>
  <PresentationFormat>Diavetítés a képernyőre (4:3 oldalarány)</PresentationFormat>
  <Paragraphs>262</Paragraphs>
  <Slides>19</Slides>
  <Notes>10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2" baseType="lpstr">
      <vt:lpstr>Alapértelmezett terv</vt:lpstr>
      <vt:lpstr>Egyéni tervezés</vt:lpstr>
      <vt:lpstr>think-cell Slide</vt:lpstr>
      <vt:lpstr>1. dia</vt:lpstr>
      <vt:lpstr>Statisztikai elemzés</vt:lpstr>
      <vt:lpstr>Döntéshozók információs igényei</vt:lpstr>
      <vt:lpstr>Mitől fogynak a vállalati könyvtárak?</vt:lpstr>
      <vt:lpstr>Vállalkozások internethasználata</vt:lpstr>
      <vt:lpstr>A vállalati könyvtárak szerepe a vállalat információs értékhálójában</vt:lpstr>
      <vt:lpstr>Változó igények, változó szolgáltatások</vt:lpstr>
      <vt:lpstr>Testreszabás - Tartalom</vt:lpstr>
      <vt:lpstr>Testreszabás - Forma</vt:lpstr>
      <vt:lpstr>Testreszabás - Információs csatornák</vt:lpstr>
      <vt:lpstr>Erőforrások és eszközök</vt:lpstr>
      <vt:lpstr>Magyar Telekom Infotéka</vt:lpstr>
      <vt:lpstr>Richter Gedeon Nyrt. Műszaki Könyvtár</vt:lpstr>
      <vt:lpstr>Nemzeti Média- és Hírközlési Hatóság Szakkönyvtár</vt:lpstr>
      <vt:lpstr>Magyar Posta Központi Szakkönyvtár</vt:lpstr>
      <vt:lpstr>„Vállalati” könyvtárak 2016</vt:lpstr>
      <vt:lpstr>Stratégia a pozíció megőrzésére </vt:lpstr>
      <vt:lpstr>Vállalati könyvtárosok műhelybeszélgetései</vt:lpstr>
      <vt:lpstr>19. dia</vt:lpstr>
    </vt:vector>
  </TitlesOfParts>
  <Company>Deutsche Telekom, 04.01.2002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 visualisieren, kompetent präsentieren.</dc:title>
  <dc:subject>Folienmaster zur PPT-Richtlinie der Deutschen Telekom.</dc:subject>
  <dc:creator>Presse- und Communication-Center, 0228/181-0</dc:creator>
  <dc:description>Logoverankerung 05.07.02 (WBG)</dc:description>
  <cp:lastModifiedBy>korody1judi529</cp:lastModifiedBy>
  <cp:revision>823</cp:revision>
  <cp:lastPrinted>2005-05-25T16:10:16Z</cp:lastPrinted>
  <dcterms:created xsi:type="dcterms:W3CDTF">2001-09-27T07:18:11Z</dcterms:created>
  <dcterms:modified xsi:type="dcterms:W3CDTF">2016-03-24T15:45:22Z</dcterms:modified>
</cp:coreProperties>
</file>