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61" r:id="rId2"/>
    <p:sldId id="278" r:id="rId3"/>
    <p:sldId id="280" r:id="rId4"/>
    <p:sldId id="282" r:id="rId5"/>
    <p:sldId id="286" r:id="rId6"/>
    <p:sldId id="308" r:id="rId7"/>
    <p:sldId id="284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302" r:id="rId16"/>
    <p:sldId id="303" r:id="rId17"/>
    <p:sldId id="304" r:id="rId18"/>
    <p:sldId id="305" r:id="rId19"/>
    <p:sldId id="307" r:id="rId20"/>
    <p:sldId id="306" r:id="rId21"/>
    <p:sldId id="309" r:id="rId22"/>
    <p:sldId id="275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851"/>
    <a:srgbClr val="580000"/>
    <a:srgbClr val="886638"/>
    <a:srgbClr val="CEAF87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5"/>
    <p:restoredTop sz="94640"/>
  </p:normalViewPr>
  <p:slideViewPr>
    <p:cSldViewPr snapToGrid="0" snapToObjects="1">
      <p:cViewPr varScale="1">
        <p:scale>
          <a:sx n="80" d="100"/>
          <a:sy n="80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5691C-1C7C-4D48-B166-412F8E8D056E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E48C6-F9D6-4F98-B215-1D4614B92E13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84C98268-C1E1-5C45-A952-D7B95B0AE97A}" type="datetimeFigureOut">
              <a:rPr lang="hu-HU" smtClean="0"/>
              <a:t>2022.03.28.</a:t>
            </a:fld>
            <a:endParaRPr lang="hu-HU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hu-HU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/>
          <p:nvPr/>
        </p:nvSpPr>
        <p:spPr>
          <a:xfrm>
            <a:off x="723899" y="2125969"/>
            <a:ext cx="7365636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700" dirty="0">
                <a:solidFill>
                  <a:schemeClr val="bg1"/>
                </a:solidFill>
              </a:rPr>
              <a:t>Könyvrestaurálás az Egyetemi Könyvtárban</a:t>
            </a:r>
          </a:p>
        </p:txBody>
      </p:sp>
      <p:sp>
        <p:nvSpPr>
          <p:cNvPr id="5" name="Cím 1"/>
          <p:cNvSpPr txBox="1"/>
          <p:nvPr/>
        </p:nvSpPr>
        <p:spPr>
          <a:xfrm>
            <a:off x="723899" y="4383759"/>
            <a:ext cx="7365636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2100" spc="300" dirty="0">
                <a:solidFill>
                  <a:schemeClr val="bg1"/>
                </a:solidFill>
                <a:latin typeface="+mj-ea"/>
                <a:ea typeface="Open Sans" panose="020B0606030504020204" pitchFamily="34" charset="0"/>
                <a:cs typeface="+mj-ea"/>
              </a:rPr>
              <a:t>Szalaváry Miklós</a:t>
            </a:r>
          </a:p>
          <a:p>
            <a:pPr>
              <a:lnSpc>
                <a:spcPct val="134000"/>
              </a:lnSpc>
            </a:pPr>
            <a:r>
              <a:rPr lang="hu-HU" sz="2100" spc="300" dirty="0">
                <a:solidFill>
                  <a:schemeClr val="bg1"/>
                </a:solidFill>
                <a:latin typeface="+mj-ea"/>
                <a:ea typeface="Open Sans" panose="020B0606030504020204" pitchFamily="34" charset="0"/>
                <a:cs typeface="+mj-ea"/>
              </a:rPr>
              <a:t>restaurátor </a:t>
            </a:r>
            <a:endParaRPr lang="hu-HU" sz="1400" spc="300" dirty="0">
              <a:solidFill>
                <a:schemeClr val="bg1"/>
              </a:solidFill>
              <a:latin typeface="+mj-ea"/>
              <a:ea typeface="Open Sans" panose="020B0606030504020204" pitchFamily="34" charset="0"/>
              <a:cs typeface="+mj-ea"/>
            </a:endParaRPr>
          </a:p>
        </p:txBody>
      </p:sp>
      <p:sp>
        <p:nvSpPr>
          <p:cNvPr id="6" name="Cím 1"/>
          <p:cNvSpPr txBox="1"/>
          <p:nvPr/>
        </p:nvSpPr>
        <p:spPr>
          <a:xfrm>
            <a:off x="723898" y="5566277"/>
            <a:ext cx="8624987" cy="69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hu-HU" sz="2200" spc="300" dirty="0">
                <a:solidFill>
                  <a:schemeClr val="bg1"/>
                </a:solidFill>
                <a:latin typeface="Calibri Light" panose="020F0302020204030204" charset="0"/>
                <a:ea typeface="Open Sans" panose="020B0606030504020204" pitchFamily="34" charset="0"/>
                <a:cs typeface="Calibri Light" panose="020F0302020204030204" charset="0"/>
              </a:rPr>
              <a:t>SZAKKÖNYVTÁRI SEREGSZEMLE 2022</a:t>
            </a:r>
            <a:endParaRPr lang="hu-HU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4650" y="-317"/>
            <a:ext cx="10972800" cy="1143000"/>
          </a:xfrm>
        </p:spPr>
        <p:txBody>
          <a:bodyPr/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hu-HU" altLang="en-US" sz="1800"/>
              <a:t>            Ant 6195</a:t>
            </a:r>
          </a:p>
        </p:txBody>
      </p:sp>
      <p:pic>
        <p:nvPicPr>
          <p:cNvPr id="7" name="Content Placeholder 6" descr="P119085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212725"/>
            <a:ext cx="4149725" cy="3112135"/>
          </a:xfrm>
          <a:prstGeom prst="rect">
            <a:avLst/>
          </a:prstGeom>
        </p:spPr>
      </p:pic>
      <p:pic>
        <p:nvPicPr>
          <p:cNvPr id="8" name="Content Placeholder 7" descr="P120006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4800" y="3519805"/>
            <a:ext cx="4119245" cy="3089910"/>
          </a:xfrm>
          <a:prstGeom prst="rect">
            <a:avLst/>
          </a:prstGeom>
        </p:spPr>
      </p:pic>
      <p:pic>
        <p:nvPicPr>
          <p:cNvPr id="9" name="Picture 8" descr="P12000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985" y="291465"/>
            <a:ext cx="4193540" cy="3145155"/>
          </a:xfrm>
          <a:prstGeom prst="rect">
            <a:avLst/>
          </a:prstGeom>
        </p:spPr>
      </p:pic>
      <p:pic>
        <p:nvPicPr>
          <p:cNvPr id="10" name="Picture 9" descr="P12000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985" y="3519805"/>
            <a:ext cx="4120515" cy="30905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400"/>
              <a:t>Cod.Lat 64</a:t>
            </a:r>
          </a:p>
        </p:txBody>
      </p:sp>
      <p:pic>
        <p:nvPicPr>
          <p:cNvPr id="5" name="Content Placeholder 4" descr="DSCF362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355" y="274955"/>
            <a:ext cx="3896995" cy="2922905"/>
          </a:xfrm>
          <a:prstGeom prst="rect">
            <a:avLst/>
          </a:prstGeom>
        </p:spPr>
      </p:pic>
      <p:pic>
        <p:nvPicPr>
          <p:cNvPr id="6" name="Content Placeholder 5" descr="2013_0526Image007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65720" y="274955"/>
            <a:ext cx="3987800" cy="2990850"/>
          </a:xfrm>
          <a:prstGeom prst="rect">
            <a:avLst/>
          </a:prstGeom>
        </p:spPr>
      </p:pic>
      <p:pic>
        <p:nvPicPr>
          <p:cNvPr id="7" name="Picture 6" descr="DSCF36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" y="3558540"/>
            <a:ext cx="3939540" cy="2955290"/>
          </a:xfrm>
          <a:prstGeom prst="rect">
            <a:avLst/>
          </a:prstGeom>
        </p:spPr>
      </p:pic>
      <p:pic>
        <p:nvPicPr>
          <p:cNvPr id="8" name="Picture 7" descr="DSCF36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820" y="3579495"/>
            <a:ext cx="3912235" cy="29343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400"/>
              <a:t>Cod.Lat 64</a:t>
            </a:r>
          </a:p>
        </p:txBody>
      </p:sp>
      <p:pic>
        <p:nvPicPr>
          <p:cNvPr id="9" name="Content Placeholder 8" descr="DSCF36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7040" y="274955"/>
            <a:ext cx="4017645" cy="3013710"/>
          </a:xfrm>
          <a:prstGeom prst="rect">
            <a:avLst/>
          </a:prstGeom>
        </p:spPr>
      </p:pic>
      <p:pic>
        <p:nvPicPr>
          <p:cNvPr id="10" name="Content Placeholder 9" descr="2013_0526Image01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84110" y="172720"/>
            <a:ext cx="3987800" cy="2990850"/>
          </a:xfrm>
          <a:prstGeom prst="rect">
            <a:avLst/>
          </a:prstGeom>
        </p:spPr>
      </p:pic>
      <p:pic>
        <p:nvPicPr>
          <p:cNvPr id="11" name="Picture 10" descr="2013_0526Image00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5" y="3580130"/>
            <a:ext cx="3879850" cy="2910205"/>
          </a:xfrm>
          <a:prstGeom prst="rect">
            <a:avLst/>
          </a:prstGeom>
        </p:spPr>
      </p:pic>
      <p:pic>
        <p:nvPicPr>
          <p:cNvPr id="12" name="Picture 11" descr="2013_0526Image0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415" y="3508375"/>
            <a:ext cx="4070985" cy="30537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800"/>
              <a:t>Inc 65</a:t>
            </a:r>
          </a:p>
        </p:txBody>
      </p:sp>
      <p:pic>
        <p:nvPicPr>
          <p:cNvPr id="5" name="Content Placeholder 4" descr="P117082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6715" y="274955"/>
            <a:ext cx="3835400" cy="2876550"/>
          </a:xfrm>
          <a:prstGeom prst="rect">
            <a:avLst/>
          </a:prstGeom>
        </p:spPr>
      </p:pic>
      <p:pic>
        <p:nvPicPr>
          <p:cNvPr id="7" name="Picture 6" descr="P11708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75" y="274955"/>
            <a:ext cx="3935095" cy="2952115"/>
          </a:xfrm>
          <a:prstGeom prst="rect">
            <a:avLst/>
          </a:prstGeom>
        </p:spPr>
      </p:pic>
      <p:pic>
        <p:nvPicPr>
          <p:cNvPr id="12" name="Content Placeholder 11" descr="P11800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8145" y="3449320"/>
            <a:ext cx="3823970" cy="2868295"/>
          </a:xfrm>
          <a:prstGeom prst="rect">
            <a:avLst/>
          </a:prstGeom>
        </p:spPr>
      </p:pic>
      <p:pic>
        <p:nvPicPr>
          <p:cNvPr id="13" name="Picture 12" descr="P11708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060" y="3384550"/>
            <a:ext cx="3928110" cy="29457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800"/>
              <a:t>Inc 65</a:t>
            </a:r>
          </a:p>
        </p:txBody>
      </p:sp>
      <p:pic>
        <p:nvPicPr>
          <p:cNvPr id="5" name="Content Placeholder 4" descr="P117085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8635" y="709930"/>
            <a:ext cx="3824605" cy="2868295"/>
          </a:xfrm>
          <a:prstGeom prst="rect">
            <a:avLst/>
          </a:prstGeom>
        </p:spPr>
      </p:pic>
      <p:pic>
        <p:nvPicPr>
          <p:cNvPr id="6" name="Content Placeholder 5" descr="P118000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635" y="3761105"/>
            <a:ext cx="3824605" cy="2868295"/>
          </a:xfrm>
          <a:prstGeom prst="rect">
            <a:avLst/>
          </a:prstGeom>
        </p:spPr>
      </p:pic>
      <p:pic>
        <p:nvPicPr>
          <p:cNvPr id="7" name="Picture 6" descr="P11800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330" y="3685540"/>
            <a:ext cx="3992245" cy="2994660"/>
          </a:xfrm>
          <a:prstGeom prst="rect">
            <a:avLst/>
          </a:prstGeom>
        </p:spPr>
      </p:pic>
      <p:pic>
        <p:nvPicPr>
          <p:cNvPr id="8" name="Picture 7" descr="P11708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330" y="594995"/>
            <a:ext cx="3977005" cy="2983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en-US" sz="2400"/>
              <a:t>Inc 910</a:t>
            </a:r>
          </a:p>
        </p:txBody>
      </p:sp>
      <p:pic>
        <p:nvPicPr>
          <p:cNvPr id="5" name="Content Placeholder 4" descr="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2580" y="262890"/>
            <a:ext cx="4104640" cy="3078480"/>
          </a:xfrm>
          <a:prstGeom prst="rect">
            <a:avLst/>
          </a:prstGeom>
        </p:spPr>
      </p:pic>
      <p:pic>
        <p:nvPicPr>
          <p:cNvPr id="6" name="Content Placeholder 5" descr="3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73975" y="210185"/>
            <a:ext cx="4243705" cy="3183890"/>
          </a:xfrm>
          <a:prstGeom prst="rect">
            <a:avLst/>
          </a:prstGeom>
        </p:spPr>
      </p:pic>
      <p:pic>
        <p:nvPicPr>
          <p:cNvPr id="7" name="Picture 6" descr="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80" y="3594735"/>
            <a:ext cx="4221480" cy="3166745"/>
          </a:xfrm>
          <a:prstGeom prst="rect">
            <a:avLst/>
          </a:prstGeom>
        </p:spPr>
      </p:pic>
      <p:pic>
        <p:nvPicPr>
          <p:cNvPr id="9" name="Picture 8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975" y="3650615"/>
            <a:ext cx="4276090" cy="32073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400"/>
              <a:t>Inc 910</a:t>
            </a:r>
          </a:p>
        </p:txBody>
      </p:sp>
      <p:pic>
        <p:nvPicPr>
          <p:cNvPr id="5" name="Content Placeholder 4" descr="5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74955"/>
            <a:ext cx="4251960" cy="3188970"/>
          </a:xfrm>
          <a:prstGeom prst="rect">
            <a:avLst/>
          </a:prstGeom>
        </p:spPr>
      </p:pic>
      <p:pic>
        <p:nvPicPr>
          <p:cNvPr id="6" name="Content Placeholder 5" descr="8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9800" y="274955"/>
            <a:ext cx="4292600" cy="3219450"/>
          </a:xfrm>
          <a:prstGeom prst="rect">
            <a:avLst/>
          </a:prstGeom>
        </p:spPr>
      </p:pic>
      <p:pic>
        <p:nvPicPr>
          <p:cNvPr id="7" name="Picture 6" descr="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572510"/>
            <a:ext cx="4230370" cy="3173095"/>
          </a:xfrm>
          <a:prstGeom prst="rect">
            <a:avLst/>
          </a:prstGeom>
        </p:spPr>
      </p:pic>
      <p:pic>
        <p:nvPicPr>
          <p:cNvPr id="8" name="Picture 7" descr="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800" y="3559810"/>
            <a:ext cx="4263390" cy="31984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400"/>
              <a:t>Inc 910</a:t>
            </a:r>
          </a:p>
        </p:txBody>
      </p:sp>
      <p:pic>
        <p:nvPicPr>
          <p:cNvPr id="10" name="Content Placeholder 9" descr="6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455" y="1614170"/>
            <a:ext cx="5376545" cy="4032250"/>
          </a:xfrm>
          <a:prstGeom prst="rect">
            <a:avLst/>
          </a:prstGeom>
        </p:spPr>
      </p:pic>
      <p:pic>
        <p:nvPicPr>
          <p:cNvPr id="12" name="Content Placeholder 11" descr="10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0175" y="1614170"/>
            <a:ext cx="5376545" cy="40322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400"/>
              <a:t>Inc 910</a:t>
            </a:r>
          </a:p>
        </p:txBody>
      </p:sp>
      <p:pic>
        <p:nvPicPr>
          <p:cNvPr id="5" name="Content Placeholder 4" descr="6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846580"/>
            <a:ext cx="5376545" cy="4032250"/>
          </a:xfrm>
          <a:prstGeom prst="rect">
            <a:avLst/>
          </a:prstGeom>
        </p:spPr>
      </p:pic>
      <p:pic>
        <p:nvPicPr>
          <p:cNvPr id="6" name="Content Placeholder 5" descr="10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5855" y="1846580"/>
            <a:ext cx="5376545" cy="40322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400"/>
              <a:t>Inc 910</a:t>
            </a:r>
          </a:p>
        </p:txBody>
      </p:sp>
      <p:pic>
        <p:nvPicPr>
          <p:cNvPr id="5" name="Content Placeholder 4" descr="9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846580"/>
            <a:ext cx="5376545" cy="4032250"/>
          </a:xfrm>
          <a:prstGeom prst="rect">
            <a:avLst/>
          </a:prstGeom>
        </p:spPr>
      </p:pic>
      <p:pic>
        <p:nvPicPr>
          <p:cNvPr id="6" name="Content Placeholder 5" descr="9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5855" y="1846580"/>
            <a:ext cx="5376545" cy="40322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2D86"/>
            </a:gs>
            <a:gs pos="100000">
              <a:srgbClr val="0E2557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altLang="en-US">
                <a:solidFill>
                  <a:schemeClr val="bg1"/>
                </a:solidFill>
                <a:latin typeface="+mn-lt"/>
                <a:cs typeface="+mn-lt"/>
              </a:rPr>
              <a:t>Milyen károsodások érhetik a dokumentumot?</a:t>
            </a:r>
            <a:br>
              <a:rPr lang="hu-HU" altLang="en-US">
                <a:solidFill>
                  <a:schemeClr val="bg1"/>
                </a:solidFill>
                <a:latin typeface="+mn-lt"/>
                <a:cs typeface="+mn-lt"/>
              </a:rPr>
            </a:br>
            <a:endParaRPr lang="hu-HU" altLang="en-US">
              <a:solidFill>
                <a:schemeClr val="bg1"/>
              </a:solidFill>
              <a:latin typeface="+mn-lt"/>
              <a:cs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>
            <a:normAutofit fontScale="90000" lnSpcReduction="20000"/>
          </a:bodyPr>
          <a:lstStyle/>
          <a:p>
            <a:r>
              <a:rPr lang="hu-HU" altLang="en-US" sz="3110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RAKTÁR </a:t>
            </a:r>
            <a:r>
              <a:rPr lang="hu-HU" altLang="en-US" sz="3555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 </a:t>
            </a:r>
            <a:r>
              <a:rPr lang="hu-HU" altLang="en-US" sz="3555">
                <a:solidFill>
                  <a:schemeClr val="bg1"/>
                </a:solidFill>
                <a:cs typeface="+mn-lt"/>
              </a:rPr>
              <a:t>                                 </a:t>
            </a:r>
          </a:p>
          <a:p>
            <a:endParaRPr lang="hu-HU" altLang="en-US" sz="3555">
              <a:solidFill>
                <a:schemeClr val="bg1"/>
              </a:solidFill>
              <a:cs typeface="+mn-lt"/>
            </a:endParaRPr>
          </a:p>
          <a:p>
            <a:r>
              <a:rPr lang="hu-HU" altLang="en-US" sz="3555">
                <a:solidFill>
                  <a:schemeClr val="bg1"/>
                </a:solidFill>
                <a:cs typeface="+mn-lt"/>
              </a:rPr>
              <a:t>-hőmérséklet,</a:t>
            </a:r>
          </a:p>
          <a:p>
            <a:r>
              <a:rPr lang="hu-HU" altLang="en-US" sz="3555">
                <a:solidFill>
                  <a:schemeClr val="bg1"/>
                </a:solidFill>
                <a:cs typeface="+mn-lt"/>
              </a:rPr>
              <a:t>-páratartalom,</a:t>
            </a:r>
          </a:p>
          <a:p>
            <a:r>
              <a:rPr lang="hu-HU" altLang="en-US" sz="3555">
                <a:solidFill>
                  <a:schemeClr val="bg1"/>
                </a:solidFill>
                <a:cs typeface="+mn-lt"/>
              </a:rPr>
              <a:t>-fény,</a:t>
            </a:r>
          </a:p>
          <a:p>
            <a:r>
              <a:rPr lang="hu-HU" altLang="en-US" sz="3555">
                <a:solidFill>
                  <a:schemeClr val="bg1"/>
                </a:solidFill>
                <a:cs typeface="+mn-lt"/>
              </a:rPr>
              <a:t>-elhelyezés,</a:t>
            </a:r>
          </a:p>
          <a:p>
            <a:r>
              <a:rPr lang="hu-HU" altLang="en-US" sz="3555">
                <a:solidFill>
                  <a:schemeClr val="bg1"/>
                </a:solidFill>
                <a:cs typeface="+mn-lt"/>
              </a:rPr>
              <a:t>-tisztaság hiánya</a:t>
            </a:r>
          </a:p>
          <a:p>
            <a:endParaRPr lang="hu-HU" altLang="en-US" sz="3555">
              <a:solidFill>
                <a:schemeClr val="bg1"/>
              </a:solidFill>
              <a:cs typeface="+mn-lt"/>
            </a:endParaRPr>
          </a:p>
          <a:p>
            <a:r>
              <a:rPr lang="hu-HU" altLang="en-US"/>
              <a:t>  -                                                                            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05220" y="1600200"/>
            <a:ext cx="4991735" cy="39687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hu-HU" altLang="en-US" sz="2800">
                <a:solidFill>
                  <a:schemeClr val="bg1"/>
                </a:solidFill>
                <a:latin typeface="Calibri Light" panose="020F0302020204030204" charset="0"/>
                <a:cs typeface="Calibri Light" panose="020F0302020204030204" charset="0"/>
              </a:rPr>
              <a:t>RAKTÁRON KÍVŰLI MOZGATÁS </a:t>
            </a:r>
          </a:p>
          <a:p>
            <a:endParaRPr lang="hu-HU" altLang="en-US" sz="2800">
              <a:solidFill>
                <a:schemeClr val="bg1"/>
              </a:solidFill>
              <a:latin typeface="Calibri Light" panose="020F0302020204030204" charset="0"/>
              <a:cs typeface="Calibri Light" panose="020F0302020204030204" charset="0"/>
            </a:endParaRPr>
          </a:p>
          <a:p>
            <a:pPr marL="0" indent="0">
              <a:buNone/>
            </a:pPr>
            <a:r>
              <a:rPr lang="hu-HU" altLang="en-US">
                <a:solidFill>
                  <a:schemeClr val="bg1"/>
                </a:solidFill>
              </a:rPr>
              <a:t>   -kiállítás,</a:t>
            </a:r>
          </a:p>
          <a:p>
            <a:r>
              <a:rPr lang="hu-HU" altLang="en-US">
                <a:solidFill>
                  <a:schemeClr val="bg1"/>
                </a:solidFill>
              </a:rPr>
              <a:t>-kutatás,</a:t>
            </a:r>
          </a:p>
          <a:p>
            <a:r>
              <a:rPr lang="hu-HU" altLang="en-US">
                <a:solidFill>
                  <a:schemeClr val="bg1"/>
                </a:solidFill>
              </a:rPr>
              <a:t>-digitalizálás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400"/>
              <a:t>Inc 910</a:t>
            </a:r>
          </a:p>
        </p:txBody>
      </p:sp>
      <p:pic>
        <p:nvPicPr>
          <p:cNvPr id="5" name="Content Placeholder 4" descr="12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846580"/>
            <a:ext cx="5376545" cy="4032250"/>
          </a:xfrm>
          <a:prstGeom prst="rect">
            <a:avLst/>
          </a:prstGeom>
        </p:spPr>
      </p:pic>
      <p:pic>
        <p:nvPicPr>
          <p:cNvPr id="6" name="Content Placeholder 5" descr="11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5855" y="1846580"/>
            <a:ext cx="5376545" cy="40322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7ACCBD-83EF-477B-AADB-D57F9C01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err="1">
                <a:latin typeface="Calibri Light" panose="020F0302020204030204" pitchFamily="34" charset="0"/>
              </a:rPr>
              <a:t>Cod.Lat</a:t>
            </a:r>
            <a:r>
              <a:rPr lang="hu-HU" sz="2800" b="1" dirty="0">
                <a:latin typeface="Calibri Light" panose="020F0302020204030204" pitchFamily="34" charset="0"/>
              </a:rPr>
              <a:t> 96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227A9E6E-87D3-432E-8C07-0A841044E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78" y="1716259"/>
            <a:ext cx="5913231" cy="3942154"/>
          </a:xfrm>
        </p:spPr>
      </p:pic>
      <p:pic>
        <p:nvPicPr>
          <p:cNvPr id="7" name="Kép 6" descr="A képen szöveg, nyugta látható&#10;&#10;Automatikusan generált leírás">
            <a:extLst>
              <a:ext uri="{FF2B5EF4-FFF2-40B4-BE49-F238E27FC236}">
                <a16:creationId xmlns:a16="http://schemas.microsoft.com/office/drawing/2014/main" id="{8AF3D7F5-0439-4B94-9CDB-9846CCAAB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34034" y="1039250"/>
            <a:ext cx="6372665" cy="47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501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/>
          <p:nvPr/>
        </p:nvSpPr>
        <p:spPr>
          <a:xfrm>
            <a:off x="723899" y="2125969"/>
            <a:ext cx="7365636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pc="300" dirty="0">
                <a:solidFill>
                  <a:schemeClr val="bg1"/>
                </a:solidFill>
                <a:latin typeface="Calibri Light" panose="020F0302020204030204" charset="0"/>
                <a:ea typeface="Open Sans" panose="020B0606030504020204" pitchFamily="34" charset="0"/>
                <a:cs typeface="Calibri Light" panose="020F0302020204030204" charset="0"/>
              </a:rPr>
              <a:t>Köszönöm a figyelmet!</a:t>
            </a:r>
            <a:endParaRPr lang="hu-HU" dirty="0">
              <a:solidFill>
                <a:schemeClr val="bg1"/>
              </a:solidFill>
              <a:latin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5" name="Cím 1"/>
          <p:cNvSpPr txBox="1"/>
          <p:nvPr/>
        </p:nvSpPr>
        <p:spPr>
          <a:xfrm>
            <a:off x="723899" y="4578704"/>
            <a:ext cx="7365636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2100" spc="300" dirty="0">
                <a:solidFill>
                  <a:schemeClr val="bg1"/>
                </a:solidFill>
                <a:latin typeface="Calibri Light" panose="020F0302020204030204" charset="0"/>
                <a:ea typeface="Open Sans" panose="020B0606030504020204" pitchFamily="34" charset="0"/>
                <a:cs typeface="Calibri Light" panose="020F0302020204030204" charset="0"/>
              </a:rPr>
              <a:t>Szalaváry Miklós</a:t>
            </a:r>
            <a:endParaRPr lang="hu-HU" sz="21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4000"/>
              </a:lnSpc>
            </a:pPr>
            <a:r>
              <a:rPr lang="hu-HU" sz="2100" spc="300" dirty="0">
                <a:solidFill>
                  <a:schemeClr val="bg1"/>
                </a:solidFill>
                <a:latin typeface="Calibri Light" panose="020F0302020204030204" charset="0"/>
                <a:ea typeface="Open Sans" panose="020B0606030504020204" pitchFamily="34" charset="0"/>
                <a:cs typeface="Calibri Light" panose="020F0302020204030204" charset="0"/>
              </a:rPr>
              <a:t>restaurátor</a:t>
            </a:r>
            <a:endParaRPr lang="hu-HU" sz="1400" spc="300" dirty="0">
              <a:solidFill>
                <a:schemeClr val="bg1"/>
              </a:solidFill>
              <a:latin typeface="Calibri Light" panose="020F0302020204030204" charset="0"/>
              <a:ea typeface="Open Sans" panose="020B0606030504020204" pitchFamily="34" charset="0"/>
              <a:cs typeface="Calibri Light" panose="020F0302020204030204" charset="0"/>
            </a:endParaRPr>
          </a:p>
        </p:txBody>
      </p:sp>
      <p:sp>
        <p:nvSpPr>
          <p:cNvPr id="6" name="Cím 1"/>
          <p:cNvSpPr txBox="1"/>
          <p:nvPr/>
        </p:nvSpPr>
        <p:spPr>
          <a:xfrm>
            <a:off x="723898" y="5657717"/>
            <a:ext cx="8624987" cy="69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hu-HU" sz="2200" spc="300" dirty="0">
                <a:solidFill>
                  <a:schemeClr val="bg1"/>
                </a:solidFill>
                <a:latin typeface="Calibri Light" panose="020F0302020204030204" charset="0"/>
                <a:ea typeface="Open Sans" panose="020B0606030504020204" pitchFamily="34" charset="0"/>
                <a:cs typeface="Calibri Light" panose="020F0302020204030204" charset="0"/>
              </a:rPr>
              <a:t>SZAKKÖNYVTÁRI SEREGSZEMLE 2022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2D86"/>
            </a:gs>
            <a:gs pos="100000">
              <a:srgbClr val="0E2557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en-US">
                <a:solidFill>
                  <a:schemeClr val="bg1"/>
                </a:solidFill>
                <a:sym typeface="+mn-ea"/>
              </a:rPr>
              <a:t>RESTAURÁLÁ</a:t>
            </a:r>
            <a:r>
              <a:rPr lang="hu-HU" altLang="en-U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1417955"/>
            <a:ext cx="11142980" cy="4888865"/>
          </a:xfrm>
        </p:spPr>
        <p:txBody>
          <a:bodyPr/>
          <a:lstStyle/>
          <a:p>
            <a:r>
              <a:rPr lang="hu-HU" altLang="en-US">
                <a:solidFill>
                  <a:schemeClr val="bg1"/>
                </a:solidFill>
              </a:rPr>
              <a:t>-Dokumentáció készítés.</a:t>
            </a:r>
          </a:p>
          <a:p>
            <a:r>
              <a:rPr lang="hu-HU" altLang="en-US">
                <a:solidFill>
                  <a:schemeClr val="bg1"/>
                </a:solidFill>
              </a:rPr>
              <a:t>-Kémiailag károsodott anyag előnyben részesítése.</a:t>
            </a:r>
          </a:p>
          <a:p>
            <a:r>
              <a:rPr lang="hu-HU" altLang="en-US">
                <a:solidFill>
                  <a:schemeClr val="bg1"/>
                </a:solidFill>
              </a:rPr>
              <a:t>-Anyag, tinta vizsgálat.</a:t>
            </a:r>
          </a:p>
          <a:p>
            <a:r>
              <a:rPr lang="hu-HU" altLang="en-US">
                <a:solidFill>
                  <a:schemeClr val="bg1"/>
                </a:solidFill>
              </a:rPr>
              <a:t>-A kötésből előkerülő töredékek, iratok,stb...tisztítása,    restaurálása.</a:t>
            </a:r>
          </a:p>
          <a:p>
            <a:r>
              <a:rPr lang="hu-HU" altLang="en-US">
                <a:solidFill>
                  <a:schemeClr val="bg1"/>
                </a:solidFill>
              </a:rPr>
              <a:t>- Korhű  kötésitechnika alkalmazása.</a:t>
            </a:r>
          </a:p>
          <a:p>
            <a:r>
              <a:rPr lang="hu-HU" altLang="en-US">
                <a:solidFill>
                  <a:schemeClr val="bg1"/>
                </a:solidFill>
              </a:rPr>
              <a:t>-Visszaoldható anyagok, ragasztók használata.</a:t>
            </a:r>
          </a:p>
          <a:p>
            <a:r>
              <a:rPr lang="hu-HU" altLang="en-US">
                <a:solidFill>
                  <a:schemeClr val="bg1"/>
                </a:solidFill>
              </a:rPr>
              <a:t>-Látható legyen a különbség az eredeti és a restaurált rész között.</a:t>
            </a:r>
          </a:p>
          <a:p>
            <a:endParaRPr lang="hu-HU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noFill/>
          <a:ln w="9525">
            <a:noFill/>
          </a:ln>
        </p:spPr>
        <p:txBody>
          <a:bodyPr vert="horz" rtlCol="0">
            <a:normAutofit/>
          </a:bodyPr>
          <a:lstStyle/>
          <a:p>
            <a:pPr marL="342900" lvl="0" indent="-342900" algn="l">
              <a:spcBef>
                <a:spcPct val="20000"/>
              </a:spcBef>
              <a:buClrTx/>
              <a:buSzTx/>
              <a:buFontTx/>
              <a:buChar char="•"/>
            </a:pPr>
            <a:r>
              <a:rPr lang="hu-HU" altLang="en-US" sz="280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Kémiailag károsodott anyag .</a:t>
            </a:r>
          </a:p>
        </p:txBody>
      </p:sp>
      <p:pic>
        <p:nvPicPr>
          <p:cNvPr id="12" name="Content Placeholder 11" descr="Ősnyomtatványok digi 0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" y="1337310"/>
            <a:ext cx="7684135" cy="51238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2800" dirty="0"/>
              <a:t>Tinta vizsgálat.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A7C45B52-C8A8-4B13-880F-652366643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27441" y="1351547"/>
            <a:ext cx="5539874" cy="4154905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2D041F5B-59BE-42E8-B0FD-1CF2F033A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81874" y="1351545"/>
            <a:ext cx="5539877" cy="41549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678A2E-FE3A-4230-9E6B-485128EA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>
                <a:latin typeface="Calibri Light" panose="020F0302020204030204" pitchFamily="34" charset="0"/>
              </a:rPr>
              <a:t>Kötésből előkerült töredékek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E8C8F94-E072-48A2-B088-7763E2A90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322" y="1085012"/>
            <a:ext cx="7087717" cy="5315788"/>
          </a:xfrm>
        </p:spPr>
      </p:pic>
    </p:spTree>
    <p:extLst>
      <p:ext uri="{BB962C8B-B14F-4D97-AF65-F5344CB8AC3E}">
        <p14:creationId xmlns:p14="http://schemas.microsoft.com/office/powerpoint/2010/main" val="157503495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altLang="en-US" sz="2800"/>
              <a:t>Készítéskori kötétechnika alkalmazása.</a:t>
            </a:r>
          </a:p>
        </p:txBody>
      </p:sp>
      <p:pic>
        <p:nvPicPr>
          <p:cNvPr id="6" name="Content Placeholder 5" descr="INC 950 04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190" y="1746250"/>
            <a:ext cx="5847080" cy="3898265"/>
          </a:xfrm>
          <a:prstGeom prst="rect">
            <a:avLst/>
          </a:prstGeom>
        </p:spPr>
      </p:pic>
      <p:pic>
        <p:nvPicPr>
          <p:cNvPr id="7" name="Content Placeholder 6" descr="INC 950 00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34735" y="1746250"/>
            <a:ext cx="5868035" cy="3911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altLang="en-US" sz="2800">
                <a:solidFill>
                  <a:schemeClr val="tx1"/>
                </a:solidFill>
              </a:rPr>
              <a:t>Látható legyen a különbség az eredeti és a restaurált rész között.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 flipV="1">
            <a:off x="5414010" y="4200525"/>
            <a:ext cx="2212340" cy="74422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9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4875" y="1417955"/>
            <a:ext cx="6914515" cy="51866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4CD68"/>
            </a:gs>
            <a:gs pos="100000">
              <a:srgbClr val="035C7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en-US" sz="2000"/>
              <a:t>Ant 6195</a:t>
            </a:r>
          </a:p>
        </p:txBody>
      </p:sp>
      <p:pic>
        <p:nvPicPr>
          <p:cNvPr id="12" name="Content Placeholder 11" descr="P120003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60970" y="3582670"/>
            <a:ext cx="4050030" cy="3037205"/>
          </a:xfrm>
          <a:prstGeom prst="rect">
            <a:avLst/>
          </a:prstGeom>
        </p:spPr>
      </p:pic>
      <p:pic>
        <p:nvPicPr>
          <p:cNvPr id="11" name="Content Placeholder 10" descr="P119085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60970" y="375920"/>
            <a:ext cx="3924300" cy="2943225"/>
          </a:xfrm>
          <a:prstGeom prst="rect">
            <a:avLst/>
          </a:prstGeom>
        </p:spPr>
      </p:pic>
      <p:pic>
        <p:nvPicPr>
          <p:cNvPr id="13" name="Picture 12" descr="P11908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45" y="375920"/>
            <a:ext cx="3990340" cy="2993390"/>
          </a:xfrm>
          <a:prstGeom prst="rect">
            <a:avLst/>
          </a:prstGeom>
        </p:spPr>
      </p:pic>
      <p:pic>
        <p:nvPicPr>
          <p:cNvPr id="14" name="Picture 13" descr="P12000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5" y="3562350"/>
            <a:ext cx="4076700" cy="30575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Default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173</Words>
  <Application>Microsoft Office PowerPoint</Application>
  <PresentationFormat>Szélesvásznú</PresentationFormat>
  <Paragraphs>49</Paragraphs>
  <Slides>22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1_Default Design</vt:lpstr>
      <vt:lpstr>PowerPoint-bemutató</vt:lpstr>
      <vt:lpstr>Milyen károsodások érhetik a dokumentumot? </vt:lpstr>
      <vt:lpstr>RESTAURÁLÁS</vt:lpstr>
      <vt:lpstr>Kémiailag károsodott anyag .</vt:lpstr>
      <vt:lpstr>Tinta vizsgálat.</vt:lpstr>
      <vt:lpstr>Kötésből előkerült töredékek</vt:lpstr>
      <vt:lpstr>Készítéskori kötétechnika alkalmazása.</vt:lpstr>
      <vt:lpstr>Látható legyen a különbség az eredeti és a restaurált rész között.</vt:lpstr>
      <vt:lpstr>Ant 6195</vt:lpstr>
      <vt:lpstr>            Ant 6195</vt:lpstr>
      <vt:lpstr>Cod.Lat 64</vt:lpstr>
      <vt:lpstr>Cod.Lat 64</vt:lpstr>
      <vt:lpstr>Inc 65</vt:lpstr>
      <vt:lpstr>Inc 65</vt:lpstr>
      <vt:lpstr>Inc 910</vt:lpstr>
      <vt:lpstr>Inc 910</vt:lpstr>
      <vt:lpstr>Inc 910</vt:lpstr>
      <vt:lpstr>Inc 910</vt:lpstr>
      <vt:lpstr>Inc 910</vt:lpstr>
      <vt:lpstr>Inc 910</vt:lpstr>
      <vt:lpstr>Cod.Lat 96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Szalaváry Miklós</dc:creator>
  <cp:lastModifiedBy>Szalaváry Miklós</cp:lastModifiedBy>
  <cp:revision>3</cp:revision>
  <dcterms:created xsi:type="dcterms:W3CDTF">2022-03-28T09:02:13Z</dcterms:created>
  <dcterms:modified xsi:type="dcterms:W3CDTF">2022-03-28T13:25:24Z</dcterms:modified>
</cp:coreProperties>
</file>