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8" r:id="rId5"/>
    <p:sldId id="257" r:id="rId6"/>
    <p:sldId id="259" r:id="rId7"/>
    <p:sldId id="260" r:id="rId8"/>
    <p:sldId id="261" r:id="rId9"/>
    <p:sldId id="265" r:id="rId10"/>
    <p:sldId id="280" r:id="rId11"/>
    <p:sldId id="281" r:id="rId12"/>
    <p:sldId id="282" r:id="rId13"/>
    <p:sldId id="283" r:id="rId14"/>
    <p:sldId id="285" r:id="rId15"/>
    <p:sldId id="284" r:id="rId16"/>
    <p:sldId id="286" r:id="rId17"/>
    <p:sldId id="287" r:id="rId18"/>
    <p:sldId id="288" r:id="rId19"/>
    <p:sldId id="289" r:id="rId20"/>
    <p:sldId id="290" r:id="rId21"/>
    <p:sldId id="272" r:id="rId22"/>
    <p:sldId id="291" r:id="rId23"/>
    <p:sldId id="292" r:id="rId24"/>
    <p:sldId id="293" r:id="rId25"/>
    <p:sldId id="294" r:id="rId26"/>
    <p:sldId id="296" r:id="rId27"/>
    <p:sldId id="297" r:id="rId28"/>
    <p:sldId id="298" r:id="rId29"/>
    <p:sldId id="262" r:id="rId30"/>
    <p:sldId id="264" r:id="rId31"/>
    <p:sldId id="275" r:id="rId32"/>
    <p:sldId id="278" r:id="rId33"/>
    <p:sldId id="277" r:id="rId34"/>
    <p:sldId id="276" r:id="rId35"/>
    <p:sldId id="279" r:id="rId36"/>
    <p:sldId id="299" r:id="rId37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47" autoAdjust="0"/>
    <p:restoredTop sz="94660"/>
  </p:normalViewPr>
  <p:slideViewPr>
    <p:cSldViewPr snapToGrid="0">
      <p:cViewPr varScale="1">
        <p:scale>
          <a:sx n="88" d="100"/>
          <a:sy n="88" d="100"/>
        </p:scale>
        <p:origin x="26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viewProps" Target="viewProp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smtClean="0"/>
              <a:t>Kattintson ide az alcím mintájának szerkesztéséhez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9F478-71C7-4E7E-B5C6-DE9F58CB92BD}" type="datetimeFigureOut">
              <a:rPr lang="hu-HU" smtClean="0"/>
              <a:t>2022. 03. 29.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67BAB-11DE-4628-8FEF-FCEB0DC2348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303951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9F478-71C7-4E7E-B5C6-DE9F58CB92BD}" type="datetimeFigureOut">
              <a:rPr lang="hu-HU" smtClean="0"/>
              <a:t>2022. 03. 29.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67BAB-11DE-4628-8FEF-FCEB0DC2348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35830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9F478-71C7-4E7E-B5C6-DE9F58CB92BD}" type="datetimeFigureOut">
              <a:rPr lang="hu-HU" smtClean="0"/>
              <a:t>2022. 03. 29.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67BAB-11DE-4628-8FEF-FCEB0DC2348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47659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Cím, szöveg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F9527A9-1B76-43F8-8F38-EE5007DC0E8D}" type="slidenum">
              <a:rPr lang="hu-HU" altLang="hu-HU"/>
              <a:pPr/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33851880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Cím és 4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 sz="quarter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5384800" cy="21859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Tartalom helye 4"/>
          <p:cNvSpPr>
            <a:spLocks noGrp="1"/>
          </p:cNvSpPr>
          <p:nvPr>
            <p:ph sz="quarter" idx="3"/>
          </p:nvPr>
        </p:nvSpPr>
        <p:spPr>
          <a:xfrm>
            <a:off x="609600" y="3938589"/>
            <a:ext cx="5384800" cy="2187575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EAFECBC-A4F4-45BF-8721-DC35D256462D}" type="slidenum">
              <a:rPr lang="hu-HU" altLang="hu-HU"/>
              <a:pPr/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30200726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9F478-71C7-4E7E-B5C6-DE9F58CB92BD}" type="datetimeFigureOut">
              <a:rPr lang="hu-HU" smtClean="0"/>
              <a:t>2022. 03. 29.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67BAB-11DE-4628-8FEF-FCEB0DC2348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977254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9F478-71C7-4E7E-B5C6-DE9F58CB92BD}" type="datetimeFigureOut">
              <a:rPr lang="hu-HU" smtClean="0"/>
              <a:t>2022. 03. 29.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67BAB-11DE-4628-8FEF-FCEB0DC2348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474164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9F478-71C7-4E7E-B5C6-DE9F58CB92BD}" type="datetimeFigureOut">
              <a:rPr lang="hu-HU" smtClean="0"/>
              <a:t>2022. 03. 29.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67BAB-11DE-4628-8FEF-FCEB0DC2348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485718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9F478-71C7-4E7E-B5C6-DE9F58CB92BD}" type="datetimeFigureOut">
              <a:rPr lang="hu-HU" smtClean="0"/>
              <a:t>2022. 03. 29.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67BAB-11DE-4628-8FEF-FCEB0DC2348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443266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9F478-71C7-4E7E-B5C6-DE9F58CB92BD}" type="datetimeFigureOut">
              <a:rPr lang="hu-HU" smtClean="0"/>
              <a:t>2022. 03. 29.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67BAB-11DE-4628-8FEF-FCEB0DC2348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29012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9F478-71C7-4E7E-B5C6-DE9F58CB92BD}" type="datetimeFigureOut">
              <a:rPr lang="hu-HU" smtClean="0"/>
              <a:t>2022. 03. 29.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67BAB-11DE-4628-8FEF-FCEB0DC2348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772398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9F478-71C7-4E7E-B5C6-DE9F58CB92BD}" type="datetimeFigureOut">
              <a:rPr lang="hu-HU" smtClean="0"/>
              <a:t>2022. 03. 29.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67BAB-11DE-4628-8FEF-FCEB0DC2348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02167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9F478-71C7-4E7E-B5C6-DE9F58CB92BD}" type="datetimeFigureOut">
              <a:rPr lang="hu-HU" smtClean="0"/>
              <a:t>2022. 03. 29.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67BAB-11DE-4628-8FEF-FCEB0DC2348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609950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D9F478-71C7-4E7E-B5C6-DE9F58CB92BD}" type="datetimeFigureOut">
              <a:rPr lang="hu-HU" smtClean="0"/>
              <a:t>2022. 03. 29.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267BAB-11DE-4628-8FEF-FCEB0DC2348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990041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2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4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0.jpeg"/><Relationship Id="rId5" Type="http://schemas.openxmlformats.org/officeDocument/2006/relationships/image" Target="../media/image69.JPG"/><Relationship Id="rId4" Type="http://schemas.openxmlformats.org/officeDocument/2006/relationships/image" Target="../media/image68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7.jpeg"/><Relationship Id="rId4" Type="http://schemas.openxmlformats.org/officeDocument/2006/relationships/image" Target="../media/image76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Cím 1"/>
          <p:cNvSpPr txBox="1">
            <a:spLocks/>
          </p:cNvSpPr>
          <p:nvPr/>
        </p:nvSpPr>
        <p:spPr>
          <a:xfrm>
            <a:off x="1657350" y="2400300"/>
            <a:ext cx="8763000" cy="1950244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hu-HU" sz="5000" dirty="0" smtClean="0">
              <a:solidFill>
                <a:schemeClr val="tx2"/>
              </a:solidFill>
            </a:endParaRPr>
          </a:p>
          <a:p>
            <a:pPr algn="ctr"/>
            <a:r>
              <a:rPr lang="hu-HU" sz="5700" b="1" dirty="0" smtClean="0">
                <a:solidFill>
                  <a:schemeClr val="tx2">
                    <a:lumMod val="50000"/>
                  </a:schemeClr>
                </a:solidFill>
              </a:rPr>
              <a:t>Mit tud egy könyvrestaurátor?</a:t>
            </a:r>
          </a:p>
          <a:p>
            <a:pPr algn="ctr"/>
            <a:r>
              <a:rPr lang="hu-HU" sz="5000" b="1" dirty="0" smtClean="0"/>
              <a:t>A szakma jelene és jövője</a:t>
            </a:r>
            <a:br>
              <a:rPr lang="hu-HU" sz="5000" b="1" dirty="0" smtClean="0"/>
            </a:br>
            <a:endParaRPr lang="hu-HU" sz="5000" b="1" dirty="0"/>
          </a:p>
        </p:txBody>
      </p:sp>
      <p:sp>
        <p:nvSpPr>
          <p:cNvPr id="6" name="Alcím 2"/>
          <p:cNvSpPr txBox="1">
            <a:spLocks/>
          </p:cNvSpPr>
          <p:nvPr/>
        </p:nvSpPr>
        <p:spPr>
          <a:xfrm>
            <a:off x="1524000" y="4583575"/>
            <a:ext cx="9144000" cy="489030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hu-HU" dirty="0" smtClean="0">
                <a:solidFill>
                  <a:schemeClr val="tx2">
                    <a:lumMod val="50000"/>
                  </a:schemeClr>
                </a:solidFill>
                <a:latin typeface="+mj-lt"/>
              </a:rPr>
              <a:t>Érdi Marianne OSZK </a:t>
            </a:r>
            <a:endParaRPr lang="hu-HU" dirty="0">
              <a:solidFill>
                <a:schemeClr val="tx2">
                  <a:lumMod val="5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46864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Cím 1"/>
          <p:cNvSpPr>
            <a:spLocks noGrp="1"/>
          </p:cNvSpPr>
          <p:nvPr>
            <p:ph type="title"/>
          </p:nvPr>
        </p:nvSpPr>
        <p:spPr>
          <a:xfrm>
            <a:off x="2510287" y="274638"/>
            <a:ext cx="2942777" cy="114300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hu-HU" sz="3600" dirty="0">
                <a:solidFill>
                  <a:srgbClr val="FFC000"/>
                </a:solidFill>
              </a:rPr>
              <a:t>Fixálás</a:t>
            </a:r>
          </a:p>
        </p:txBody>
      </p:sp>
      <p:sp>
        <p:nvSpPr>
          <p:cNvPr id="45059" name="Tartalom helye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hu-HU" altLang="hu-HU" smtClean="0"/>
          </a:p>
        </p:txBody>
      </p:sp>
      <p:sp>
        <p:nvSpPr>
          <p:cNvPr id="45060" name="Tartalom helye 3"/>
          <p:cNvSpPr>
            <a:spLocks noGrp="1"/>
          </p:cNvSpPr>
          <p:nvPr>
            <p:ph sz="half" idx="2"/>
          </p:nvPr>
        </p:nvSpPr>
        <p:spPr>
          <a:xfrm>
            <a:off x="5238751" y="428625"/>
            <a:ext cx="4900613" cy="1214438"/>
          </a:xfrm>
        </p:spPr>
        <p:txBody>
          <a:bodyPr/>
          <a:lstStyle/>
          <a:p>
            <a:pPr>
              <a:buNone/>
            </a:pPr>
            <a:r>
              <a:rPr lang="hu-HU" altLang="hu-HU" sz="3200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Levérző tinták, porló festékek, pecsétek</a:t>
            </a:r>
          </a:p>
        </p:txBody>
      </p:sp>
      <p:pic>
        <p:nvPicPr>
          <p:cNvPr id="45061" name="Picture 2" descr="C:\Documents and Settings\erdi.marianne\Dokumentumok\Dokumentumok\Képek\én\képek bemutatókhoz\tisztítás\fixálás\IMG_009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5563" y="1571625"/>
            <a:ext cx="6572250" cy="4929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8834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365075" y="235728"/>
            <a:ext cx="7141234" cy="1325563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hu-HU" altLang="hu-HU" sz="3600" dirty="0">
                <a:solidFill>
                  <a:srgbClr val="FFC000"/>
                </a:solidFill>
              </a:rPr>
              <a:t>Részleges vagy teljes bontás</a:t>
            </a:r>
            <a:endParaRPr lang="hu-HU" sz="3600" dirty="0">
              <a:solidFill>
                <a:srgbClr val="FFC000"/>
              </a:solidFill>
            </a:endParaRP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5" name="Tartalom helye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216990" y="1451643"/>
            <a:ext cx="7353294" cy="4906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79295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Cím 1"/>
          <p:cNvSpPr>
            <a:spLocks noGrp="1"/>
          </p:cNvSpPr>
          <p:nvPr>
            <p:ph type="title"/>
          </p:nvPr>
        </p:nvSpPr>
        <p:spPr>
          <a:xfrm>
            <a:off x="5889036" y="434976"/>
            <a:ext cx="4691743" cy="1325563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hu-HU" altLang="hu-HU" sz="3600" dirty="0">
                <a:solidFill>
                  <a:srgbClr val="FFC000"/>
                </a:solidFill>
              </a:rPr>
              <a:t>Nedves tisztítás, semlegesítés</a:t>
            </a:r>
          </a:p>
        </p:txBody>
      </p:sp>
      <p:pic>
        <p:nvPicPr>
          <p:cNvPr id="47107" name="Tartalom helye 4" descr="Kép 058_0.tmp"/>
          <p:cNvPicPr>
            <a:picLocks noGrp="1" noChangeAspect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66" b="3646"/>
          <a:stretch/>
        </p:blipFill>
        <p:spPr>
          <a:xfrm>
            <a:off x="5889036" y="2071688"/>
            <a:ext cx="5895703" cy="4487907"/>
          </a:xfrm>
        </p:spPr>
      </p:pic>
      <p:pic>
        <p:nvPicPr>
          <p:cNvPr id="47108" name="Tartalom helye 5" descr="Kép 045_0.tmp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8836" y="360363"/>
            <a:ext cx="4838700" cy="3000375"/>
          </a:xfrm>
        </p:spPr>
      </p:pic>
      <p:sp>
        <p:nvSpPr>
          <p:cNvPr id="47109" name="Szövegdoboz 6"/>
          <p:cNvSpPr txBox="1">
            <a:spLocks noChangeArrowheads="1"/>
          </p:cNvSpPr>
          <p:nvPr/>
        </p:nvSpPr>
        <p:spPr bwMode="auto">
          <a:xfrm>
            <a:off x="5889036" y="2406631"/>
            <a:ext cx="257175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hu-HU" altLang="hu-HU" sz="2800" dirty="0">
                <a:solidFill>
                  <a:schemeClr val="accent4">
                    <a:lumMod val="40000"/>
                    <a:lumOff val="60000"/>
                  </a:schemeClr>
                </a:solidFill>
                <a:latin typeface="+mj-lt"/>
              </a:rPr>
              <a:t>Könyv ívek, lapok mosása</a:t>
            </a:r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36" y="3695700"/>
            <a:ext cx="4521715" cy="2863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44031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Cím 1"/>
          <p:cNvSpPr>
            <a:spLocks noGrp="1"/>
          </p:cNvSpPr>
          <p:nvPr>
            <p:ph type="title"/>
          </p:nvPr>
        </p:nvSpPr>
        <p:spPr>
          <a:xfrm>
            <a:off x="2024063" y="-285750"/>
            <a:ext cx="8229600" cy="114300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hu-HU" altLang="hu-HU" sz="3600" dirty="0">
                <a:solidFill>
                  <a:srgbClr val="FFC000"/>
                </a:solidFill>
              </a:rPr>
              <a:t>Folttisztítás, fehérítés</a:t>
            </a:r>
          </a:p>
        </p:txBody>
      </p:sp>
      <p:pic>
        <p:nvPicPr>
          <p:cNvPr id="48131" name="Tartalom helye 4" descr="IMG_0036.JPG"/>
          <p:cNvPicPr>
            <a:picLocks noGrp="1" noChangeAspect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10" t="3272" r="4562" b="5875"/>
          <a:stretch/>
        </p:blipFill>
        <p:spPr>
          <a:xfrm>
            <a:off x="1684292" y="612321"/>
            <a:ext cx="3692434" cy="2751909"/>
          </a:xfrm>
        </p:spPr>
      </p:pic>
      <p:pic>
        <p:nvPicPr>
          <p:cNvPr id="48132" name="Tartalom helye 5" descr="IMG_0095.JPG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84292" y="3535681"/>
            <a:ext cx="4038600" cy="3028950"/>
          </a:xfrm>
        </p:spPr>
      </p:pic>
      <p:pic>
        <p:nvPicPr>
          <p:cNvPr id="48133" name="Kép 8" descr="IMG_0028.JP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45" b="5893"/>
          <a:stretch/>
        </p:blipFill>
        <p:spPr bwMode="auto">
          <a:xfrm>
            <a:off x="6733632" y="554083"/>
            <a:ext cx="3948384" cy="2868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4" name="Kép 9" descr="IMG_0097.JP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73" r="1898" b="1697"/>
          <a:stretch/>
        </p:blipFill>
        <p:spPr bwMode="auto">
          <a:xfrm>
            <a:off x="6414816" y="3535681"/>
            <a:ext cx="4267200" cy="3021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97558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Cím 1"/>
          <p:cNvSpPr>
            <a:spLocks noGrp="1"/>
          </p:cNvSpPr>
          <p:nvPr>
            <p:ph type="title"/>
          </p:nvPr>
        </p:nvSpPr>
        <p:spPr>
          <a:xfrm>
            <a:off x="1981200" y="274639"/>
            <a:ext cx="8229600" cy="725487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hu-HU" sz="3600" dirty="0">
                <a:solidFill>
                  <a:srgbClr val="FFC000"/>
                </a:solidFill>
              </a:rPr>
              <a:t>Javítás, kiegészítés</a:t>
            </a:r>
          </a:p>
        </p:txBody>
      </p:sp>
      <p:pic>
        <p:nvPicPr>
          <p:cNvPr id="49155" name="Tartalom helye 4" descr="IMG_0081.JPG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09751" y="1143000"/>
            <a:ext cx="3929063" cy="5238750"/>
          </a:xfrm>
        </p:spPr>
      </p:pic>
      <p:pic>
        <p:nvPicPr>
          <p:cNvPr id="49156" name="Tartalom helye 5" descr="IMG_0087.JPG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238876" y="1143000"/>
            <a:ext cx="3929063" cy="5238750"/>
          </a:xfrm>
        </p:spPr>
      </p:pic>
    </p:spTree>
    <p:extLst>
      <p:ext uri="{BB962C8B-B14F-4D97-AF65-F5344CB8AC3E}">
        <p14:creationId xmlns:p14="http://schemas.microsoft.com/office/powerpoint/2010/main" val="2873110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 altLang="hu-HU" smtClean="0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1981200" y="357189"/>
            <a:ext cx="4038600" cy="5768975"/>
          </a:xfrm>
        </p:spPr>
        <p:txBody>
          <a:bodyPr>
            <a:normAutofit/>
          </a:bodyPr>
          <a:lstStyle/>
          <a:p>
            <a:pPr marL="342900" indent="-342900" eaLnBrk="0" hangingPunct="0">
              <a:spcBef>
                <a:spcPct val="20000"/>
              </a:spcBef>
              <a:buFont typeface="Arial" charset="0"/>
              <a:buChar char="•"/>
              <a:defRPr/>
            </a:pPr>
            <a:r>
              <a:rPr lang="hu-HU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Kézi javítás, pótlás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72200" y="357189"/>
            <a:ext cx="4038600" cy="5768975"/>
          </a:xfrm>
        </p:spPr>
        <p:txBody>
          <a:bodyPr>
            <a:normAutofit/>
          </a:bodyPr>
          <a:lstStyle/>
          <a:p>
            <a:pPr marL="342900" indent="-342900" eaLnBrk="0" hangingPunct="0">
              <a:spcBef>
                <a:spcPct val="20000"/>
              </a:spcBef>
              <a:buFont typeface="Arial" charset="0"/>
              <a:buChar char="•"/>
              <a:defRPr/>
            </a:pPr>
            <a:r>
              <a:rPr lang="hu-HU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Kézi papíröntés</a:t>
            </a:r>
          </a:p>
        </p:txBody>
      </p:sp>
      <p:pic>
        <p:nvPicPr>
          <p:cNvPr id="50181" name="Kép 4" descr="IMG_1756_0.tmp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2626" y="966789"/>
            <a:ext cx="3643313" cy="546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2" name="Kép 5" descr="IMG_6005_0.tmp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4625" y="928689"/>
            <a:ext cx="3644900" cy="546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127082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 altLang="hu-HU" smtClean="0"/>
          </a:p>
        </p:txBody>
      </p:sp>
      <p:sp>
        <p:nvSpPr>
          <p:cNvPr id="51203" name="Tartalom helye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hu-HU" altLang="hu-HU" smtClean="0"/>
          </a:p>
        </p:txBody>
      </p:sp>
      <p:sp>
        <p:nvSpPr>
          <p:cNvPr id="51204" name="Tartalom helye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hu-HU" altLang="hu-HU" dirty="0" smtClean="0"/>
          </a:p>
        </p:txBody>
      </p:sp>
      <p:pic>
        <p:nvPicPr>
          <p:cNvPr id="51205" name="Picture 2" descr="IMG_4030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998"/>
          <a:stretch>
            <a:fillRect/>
          </a:stretch>
        </p:blipFill>
        <p:spPr bwMode="auto">
          <a:xfrm>
            <a:off x="1487488" y="96839"/>
            <a:ext cx="4608513" cy="326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06" name="Picture 3" descr="IMG_4033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818" b="25105"/>
          <a:stretch>
            <a:fillRect/>
          </a:stretch>
        </p:blipFill>
        <p:spPr bwMode="auto">
          <a:xfrm>
            <a:off x="6167438" y="103189"/>
            <a:ext cx="4500562" cy="325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07" name="Picture 4" descr="IMG_4038b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573" b="21404"/>
          <a:stretch>
            <a:fillRect/>
          </a:stretch>
        </p:blipFill>
        <p:spPr bwMode="auto">
          <a:xfrm>
            <a:off x="1487488" y="3500438"/>
            <a:ext cx="4608513" cy="3249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6"/>
          <p:cNvSpPr txBox="1">
            <a:spLocks noChangeArrowheads="1"/>
          </p:cNvSpPr>
          <p:nvPr/>
        </p:nvSpPr>
        <p:spPr bwMode="auto">
          <a:xfrm>
            <a:off x="6491288" y="3573464"/>
            <a:ext cx="4176712" cy="309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hu-HU" sz="3600" dirty="0">
                <a:solidFill>
                  <a:srgbClr val="FFC000"/>
                </a:solidFill>
                <a:latin typeface="+mj-lt"/>
                <a:ea typeface="+mj-ea"/>
                <a:cs typeface="+mj-cs"/>
              </a:rPr>
              <a:t>Kiegészítés gépi </a:t>
            </a:r>
            <a:r>
              <a:rPr lang="hu-HU" sz="3600" dirty="0" smtClean="0">
                <a:solidFill>
                  <a:srgbClr val="FFC000"/>
                </a:solidFill>
                <a:latin typeface="+mj-lt"/>
                <a:ea typeface="+mj-ea"/>
                <a:cs typeface="+mj-cs"/>
              </a:rPr>
              <a:t>papíröntéssel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endParaRPr lang="hu-HU" sz="3600" dirty="0">
              <a:solidFill>
                <a:srgbClr val="FFC000"/>
              </a:solidFill>
              <a:latin typeface="+mj-lt"/>
              <a:ea typeface="+mj-ea"/>
              <a:cs typeface="+mj-cs"/>
            </a:endParaRP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Char char="•"/>
              <a:defRPr/>
            </a:pPr>
            <a:r>
              <a:rPr lang="hu-HU" sz="2000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Lapok behelyezése</a:t>
            </a: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Char char="•"/>
              <a:defRPr/>
            </a:pPr>
            <a:r>
              <a:rPr lang="hu-HU" sz="2000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Papírpép szivattyúzása</a:t>
            </a: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Char char="•"/>
              <a:defRPr/>
            </a:pPr>
            <a:r>
              <a:rPr lang="hu-HU" sz="2000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Kiöntött lap</a:t>
            </a:r>
          </a:p>
        </p:txBody>
      </p:sp>
    </p:spTree>
    <p:extLst>
      <p:ext uri="{BB962C8B-B14F-4D97-AF65-F5344CB8AC3E}">
        <p14:creationId xmlns:p14="http://schemas.microsoft.com/office/powerpoint/2010/main" val="15012522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 altLang="hu-HU" smtClean="0"/>
          </a:p>
        </p:txBody>
      </p:sp>
      <p:sp>
        <p:nvSpPr>
          <p:cNvPr id="52227" name="Tartalom helye 3"/>
          <p:cNvSpPr>
            <a:spLocks noGrp="1"/>
          </p:cNvSpPr>
          <p:nvPr>
            <p:ph sz="half" idx="2"/>
          </p:nvPr>
        </p:nvSpPr>
        <p:spPr>
          <a:xfrm>
            <a:off x="6529251" y="3214689"/>
            <a:ext cx="4038600" cy="291147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hu-HU" altLang="hu-HU" sz="3600" dirty="0" smtClean="0">
                <a:solidFill>
                  <a:srgbClr val="FFC000"/>
                </a:solidFill>
                <a:latin typeface="+mj-lt"/>
                <a:ea typeface="+mj-ea"/>
                <a:cs typeface="+mj-cs"/>
              </a:rPr>
              <a:t>Kasírozás</a:t>
            </a:r>
          </a:p>
          <a:p>
            <a:pPr marL="0" indent="0" algn="ctr">
              <a:buNone/>
            </a:pPr>
            <a:endParaRPr lang="hu-HU" altLang="hu-HU" sz="3600" dirty="0">
              <a:solidFill>
                <a:srgbClr val="FFC000"/>
              </a:solidFill>
              <a:latin typeface="+mj-lt"/>
              <a:ea typeface="+mj-ea"/>
              <a:cs typeface="+mj-cs"/>
            </a:endParaRPr>
          </a:p>
          <a:p>
            <a:r>
              <a:rPr lang="hu-HU" altLang="hu-HU" sz="2400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Megerősítés </a:t>
            </a:r>
            <a:r>
              <a:rPr lang="hu-HU" altLang="hu-HU" sz="2400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vékony, japán fátyolpapír segítségével</a:t>
            </a:r>
          </a:p>
          <a:p>
            <a:r>
              <a:rPr lang="hu-HU" altLang="hu-HU" sz="2400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Enyvezés</a:t>
            </a:r>
          </a:p>
          <a:p>
            <a:endParaRPr lang="hu-HU" altLang="hu-HU" dirty="0" smtClean="0"/>
          </a:p>
        </p:txBody>
      </p:sp>
      <p:pic>
        <p:nvPicPr>
          <p:cNvPr id="52228" name="Picture 2" descr="IMG_4040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26" r="1785"/>
          <a:stretch>
            <a:fillRect/>
          </a:stretch>
        </p:blipFill>
        <p:spPr bwMode="auto">
          <a:xfrm>
            <a:off x="1524001" y="142875"/>
            <a:ext cx="4608513" cy="277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29" name="Picture 3" descr="IMG_4042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7" t="6461" r="3722"/>
          <a:stretch>
            <a:fillRect/>
          </a:stretch>
        </p:blipFill>
        <p:spPr bwMode="auto">
          <a:xfrm>
            <a:off x="6203950" y="142875"/>
            <a:ext cx="4464050" cy="280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30" name="Picture 4" descr="IMG_4046b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23937" y="3214689"/>
            <a:ext cx="5108576" cy="3286125"/>
          </a:xfrm>
          <a:noFill/>
        </p:spPr>
      </p:pic>
    </p:spTree>
    <p:extLst>
      <p:ext uri="{BB962C8B-B14F-4D97-AF65-F5344CB8AC3E}">
        <p14:creationId xmlns:p14="http://schemas.microsoft.com/office/powerpoint/2010/main" val="11472639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3" name="Picture 1" descr="C:\Documents and Settings\erdi.marianne\Dokumentumok\Dokumentumok\OSZTÁLYDOK\állományvédelem\BIZOTTSÁG\Digitalizálás\savas ujsá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37509" y="1108813"/>
            <a:ext cx="4115615" cy="5482739"/>
          </a:xfrm>
          <a:prstGeom prst="rect">
            <a:avLst/>
          </a:prstGeom>
          <a:noFill/>
        </p:spPr>
      </p:pic>
      <p:pic>
        <p:nvPicPr>
          <p:cNvPr id="79874" name="Picture 2" descr="C:\Documents and Settings\erdi.marianne\Dokumentumok\Dokumentumok\OSZTÁLYDOK\állományvédelem\BIZOTTSÁG\Digitalizálás\savas ujsag rest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03156" y="1108813"/>
            <a:ext cx="4115615" cy="5482739"/>
          </a:xfrm>
          <a:prstGeom prst="rect">
            <a:avLst/>
          </a:prstGeom>
          <a:noFill/>
        </p:spPr>
      </p:pic>
      <p:sp>
        <p:nvSpPr>
          <p:cNvPr id="4" name="Szövegdoboz 3"/>
          <p:cNvSpPr txBox="1"/>
          <p:nvPr/>
        </p:nvSpPr>
        <p:spPr>
          <a:xfrm>
            <a:off x="2666976" y="313624"/>
            <a:ext cx="70723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200" dirty="0">
                <a:solidFill>
                  <a:schemeClr val="accent4"/>
                </a:solidFill>
              </a:rPr>
              <a:t>Savas lapok megmentése</a:t>
            </a:r>
          </a:p>
        </p:txBody>
      </p:sp>
    </p:spTree>
    <p:extLst>
      <p:ext uri="{BB962C8B-B14F-4D97-AF65-F5344CB8AC3E}">
        <p14:creationId xmlns:p14="http://schemas.microsoft.com/office/powerpoint/2010/main" val="1541967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Cím 1"/>
          <p:cNvSpPr>
            <a:spLocks noGrp="1"/>
          </p:cNvSpPr>
          <p:nvPr>
            <p:ph type="title"/>
          </p:nvPr>
        </p:nvSpPr>
        <p:spPr>
          <a:xfrm>
            <a:off x="1363064" y="375518"/>
            <a:ext cx="2757487" cy="1143000"/>
          </a:xfrm>
        </p:spPr>
        <p:txBody>
          <a:bodyPr>
            <a:normAutofit/>
          </a:bodyPr>
          <a:lstStyle/>
          <a:p>
            <a:pPr algn="ctr"/>
            <a:r>
              <a:rPr lang="hu-HU" altLang="hu-HU" sz="3200" dirty="0">
                <a:solidFill>
                  <a:schemeClr val="accent4"/>
                </a:solidFill>
                <a:latin typeface="+mn-lt"/>
                <a:ea typeface="+mn-ea"/>
                <a:cs typeface="+mn-cs"/>
              </a:rPr>
              <a:t>Fűzés</a:t>
            </a:r>
          </a:p>
        </p:txBody>
      </p:sp>
      <p:pic>
        <p:nvPicPr>
          <p:cNvPr id="54276" name="Tartalom helye 5" descr="IMG_0149.JPG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6" t="11875" r="8867" b="12297"/>
          <a:stretch>
            <a:fillRect/>
          </a:stretch>
        </p:blipFill>
        <p:spPr>
          <a:xfrm>
            <a:off x="9005978" y="1777041"/>
            <a:ext cx="2493033" cy="3062378"/>
          </a:xfrm>
        </p:spPr>
      </p:pic>
      <p:pic>
        <p:nvPicPr>
          <p:cNvPr id="5" name="Picture 3" descr="csat40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6316" y="1744361"/>
            <a:ext cx="2946400" cy="156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7" descr="középkori köté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175850" y="561328"/>
            <a:ext cx="2839232" cy="2800579"/>
          </a:xfrm>
          <a:prstGeom prst="rect">
            <a:avLst/>
          </a:prstGeom>
        </p:spPr>
      </p:pic>
      <p:pic>
        <p:nvPicPr>
          <p:cNvPr id="8" name="Tartalom helye 4"/>
          <p:cNvPicPr>
            <a:picLocks noGrp="1" noChangeAspect="1"/>
          </p:cNvPicPr>
          <p:nvPr>
            <p:ph sz="half"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825" y="3728503"/>
            <a:ext cx="3611880" cy="2115589"/>
          </a:xfrm>
        </p:spPr>
      </p:pic>
      <p:pic>
        <p:nvPicPr>
          <p:cNvPr id="9" name="Tartalom helye 4" descr="IMG_0013_0.tmp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55" r="4170" b="24315"/>
          <a:stretch>
            <a:fillRect/>
          </a:stretch>
        </p:blipFill>
        <p:spPr>
          <a:xfrm>
            <a:off x="4798144" y="3717985"/>
            <a:ext cx="3819644" cy="2475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688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8200" y="853440"/>
            <a:ext cx="10515600" cy="837248"/>
          </a:xfrm>
        </p:spPr>
        <p:txBody>
          <a:bodyPr>
            <a:normAutofit/>
          </a:bodyPr>
          <a:lstStyle/>
          <a:p>
            <a:pPr algn="ctr"/>
            <a:r>
              <a:rPr lang="hu-HU" sz="2600" dirty="0" smtClean="0">
                <a:solidFill>
                  <a:schemeClr val="accent4"/>
                </a:solidFill>
              </a:rPr>
              <a:t>Mi a különbség egy restaurált múzeumi tárgy és egy restaurált könyv között?</a:t>
            </a:r>
            <a:endParaRPr lang="hu-HU" sz="2600" dirty="0">
              <a:solidFill>
                <a:schemeClr val="accent4"/>
              </a:solidFill>
            </a:endParaRPr>
          </a:p>
        </p:txBody>
      </p:sp>
      <p:pic>
        <p:nvPicPr>
          <p:cNvPr id="6" name="Tartalom helye 5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38200" y="2286185"/>
            <a:ext cx="5181600" cy="3430218"/>
          </a:xfrm>
          <a:prstGeom prst="rect">
            <a:avLst/>
          </a:prstGeom>
        </p:spPr>
      </p:pic>
      <p:pic>
        <p:nvPicPr>
          <p:cNvPr id="8" name="Tartalom helye 7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228041" y="2286184"/>
            <a:ext cx="4925442" cy="3430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7186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3115491" cy="1325563"/>
          </a:xfrm>
        </p:spPr>
        <p:txBody>
          <a:bodyPr>
            <a:normAutofit/>
          </a:bodyPr>
          <a:lstStyle/>
          <a:p>
            <a:pPr algn="ctr"/>
            <a:r>
              <a:rPr lang="hu-HU" sz="3200" dirty="0">
                <a:solidFill>
                  <a:schemeClr val="accent4"/>
                </a:solidFill>
                <a:latin typeface="+mn-lt"/>
                <a:ea typeface="+mn-ea"/>
                <a:cs typeface="+mn-cs"/>
              </a:rPr>
              <a:t>Oromszegő</a:t>
            </a:r>
          </a:p>
        </p:txBody>
      </p:sp>
      <p:pic>
        <p:nvPicPr>
          <p:cNvPr id="5" name="Tartalom helye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3833949" y="243647"/>
            <a:ext cx="5181600" cy="3457098"/>
          </a:xfrm>
          <a:prstGeom prst="rect">
            <a:avLst/>
          </a:prstGeom>
        </p:spPr>
      </p:pic>
      <p:pic>
        <p:nvPicPr>
          <p:cNvPr id="6" name="Picture 17" descr="zöld-fehér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22909" y="3888299"/>
            <a:ext cx="4473116" cy="2757214"/>
          </a:xfrm>
        </p:spPr>
      </p:pic>
      <p:pic>
        <p:nvPicPr>
          <p:cNvPr id="7" name="Kép 5" descr="oromsz_0.tmp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8955" y="3888299"/>
            <a:ext cx="4826725" cy="2757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46356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Cím 1"/>
          <p:cNvSpPr>
            <a:spLocks noGrp="1"/>
          </p:cNvSpPr>
          <p:nvPr>
            <p:ph type="title"/>
          </p:nvPr>
        </p:nvSpPr>
        <p:spPr>
          <a:xfrm>
            <a:off x="7688183" y="664470"/>
            <a:ext cx="3186112" cy="1143000"/>
          </a:xfrm>
        </p:spPr>
        <p:txBody>
          <a:bodyPr>
            <a:normAutofit/>
          </a:bodyPr>
          <a:lstStyle/>
          <a:p>
            <a:pPr algn="ctr"/>
            <a:r>
              <a:rPr lang="hu-HU" altLang="hu-HU" sz="3200" dirty="0">
                <a:solidFill>
                  <a:schemeClr val="accent4"/>
                </a:solidFill>
                <a:latin typeface="+mn-lt"/>
                <a:ea typeface="+mn-ea"/>
                <a:cs typeface="+mn-cs"/>
              </a:rPr>
              <a:t>Oromszegő </a:t>
            </a:r>
            <a:br>
              <a:rPr lang="hu-HU" altLang="hu-HU" sz="3200" dirty="0">
                <a:solidFill>
                  <a:schemeClr val="accent4"/>
                </a:solidFill>
                <a:latin typeface="+mn-lt"/>
                <a:ea typeface="+mn-ea"/>
                <a:cs typeface="+mn-cs"/>
              </a:rPr>
            </a:br>
            <a:r>
              <a:rPr lang="hu-HU" altLang="hu-HU" sz="3200" dirty="0">
                <a:solidFill>
                  <a:schemeClr val="accent4"/>
                </a:solidFill>
                <a:latin typeface="+mn-lt"/>
                <a:ea typeface="+mn-ea"/>
                <a:cs typeface="+mn-cs"/>
              </a:rPr>
              <a:t>alapok és fűzés</a:t>
            </a:r>
          </a:p>
        </p:txBody>
      </p:sp>
      <p:pic>
        <p:nvPicPr>
          <p:cNvPr id="82947" name="Tartalom helye 4" descr="IMG_0063_0.tmp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04" t="1614" r="3924" b="2412"/>
          <a:stretch>
            <a:fillRect/>
          </a:stretch>
        </p:blipFill>
        <p:spPr>
          <a:xfrm>
            <a:off x="707367" y="750498"/>
            <a:ext cx="3769743" cy="5434641"/>
          </a:xfrm>
        </p:spPr>
      </p:pic>
      <p:pic>
        <p:nvPicPr>
          <p:cNvPr id="6" name="Tartalom helye 5" descr="IMG_0070_0.tmp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52" t="5554" r="27424" b="5162"/>
          <a:stretch>
            <a:fillRect/>
          </a:stretch>
        </p:blipFill>
        <p:spPr>
          <a:xfrm>
            <a:off x="4677335" y="767752"/>
            <a:ext cx="2275555" cy="5404442"/>
          </a:xfrm>
          <a:prstGeom prst="rect">
            <a:avLst/>
          </a:prstGeom>
        </p:spPr>
      </p:pic>
      <p:pic>
        <p:nvPicPr>
          <p:cNvPr id="7" name="Tartalom helye 4" descr="IMG_0068_0.tmp"/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03" t="33787" r="9018"/>
          <a:stretch>
            <a:fillRect/>
          </a:stretch>
        </p:blipFill>
        <p:spPr>
          <a:xfrm>
            <a:off x="7142672" y="2274762"/>
            <a:ext cx="4071668" cy="2573169"/>
          </a:xfrm>
        </p:spPr>
      </p:pic>
    </p:spTree>
    <p:extLst>
      <p:ext uri="{BB962C8B-B14F-4D97-AF65-F5344CB8AC3E}">
        <p14:creationId xmlns:p14="http://schemas.microsoft.com/office/powerpoint/2010/main" val="33325003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41" name="Picture 9" descr="IMG_9944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47850" y="251723"/>
            <a:ext cx="4440238" cy="29591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5242" name="Picture 10" descr="IMG_9957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10" t="5586" r="14658" b="4775"/>
          <a:stretch>
            <a:fillRect/>
          </a:stretch>
        </p:blipFill>
        <p:spPr>
          <a:xfrm>
            <a:off x="6840748" y="252202"/>
            <a:ext cx="3640346" cy="296545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5243" name="Picture 11" descr="P9300291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47850" y="3284538"/>
            <a:ext cx="4402138" cy="33020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5244" name="Picture 12" descr="P9300288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90" r="2594"/>
          <a:stretch>
            <a:fillRect/>
          </a:stretch>
        </p:blipFill>
        <p:spPr>
          <a:xfrm>
            <a:off x="6840747" y="3357564"/>
            <a:ext cx="3562710" cy="3151187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zövegdoboz 5"/>
          <p:cNvSpPr txBox="1"/>
          <p:nvPr/>
        </p:nvSpPr>
        <p:spPr>
          <a:xfrm>
            <a:off x="1777041" y="6245524"/>
            <a:ext cx="46323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smtClean="0"/>
              <a:t>Új egészbőr kötésre visszakerült a régi kötésbőr</a:t>
            </a:r>
            <a:endParaRPr lang="hu-HU" dirty="0"/>
          </a:p>
        </p:txBody>
      </p:sp>
      <p:sp>
        <p:nvSpPr>
          <p:cNvPr id="7" name="Szövegdoboz 6"/>
          <p:cNvSpPr txBox="1"/>
          <p:nvPr/>
        </p:nvSpPr>
        <p:spPr>
          <a:xfrm>
            <a:off x="2208362" y="2889850"/>
            <a:ext cx="37352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smtClean="0"/>
              <a:t>Nagyméretű hiányok a kötésbőrön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231504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Cím 1"/>
          <p:cNvSpPr>
            <a:spLocks noGrp="1"/>
          </p:cNvSpPr>
          <p:nvPr>
            <p:ph type="title"/>
          </p:nvPr>
        </p:nvSpPr>
        <p:spPr>
          <a:xfrm>
            <a:off x="6782210" y="578241"/>
            <a:ext cx="4186237" cy="1231282"/>
          </a:xfrm>
        </p:spPr>
        <p:txBody>
          <a:bodyPr>
            <a:normAutofit fontScale="90000"/>
          </a:bodyPr>
          <a:lstStyle/>
          <a:p>
            <a:pPr algn="ctr"/>
            <a:r>
              <a:rPr lang="hu-HU" altLang="hu-HU" sz="3600" dirty="0">
                <a:solidFill>
                  <a:schemeClr val="accent4"/>
                </a:solidFill>
                <a:latin typeface="+mn-lt"/>
                <a:ea typeface="+mn-ea"/>
                <a:cs typeface="+mn-cs"/>
              </a:rPr>
              <a:t>A csatok hiányainak kiegészítése</a:t>
            </a:r>
            <a:r>
              <a:rPr lang="hu-HU" altLang="hu-HU" sz="3200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/>
            </a:r>
            <a:br>
              <a:rPr lang="hu-HU" altLang="hu-HU" sz="3200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</a:br>
            <a:endParaRPr lang="hu-HU" altLang="hu-HU" sz="3200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89091" name="Tartalom helye 4" descr="IMG_0056_0.tmp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24564" y="2205039"/>
            <a:ext cx="5572125" cy="4179887"/>
          </a:xfrm>
        </p:spPr>
      </p:pic>
      <p:pic>
        <p:nvPicPr>
          <p:cNvPr id="5" name="Tartalom helye 4" descr="IMG_0094_0.tmp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11970" y="578241"/>
            <a:ext cx="5113579" cy="3834919"/>
          </a:xfrm>
        </p:spPr>
      </p:pic>
    </p:spTree>
    <p:extLst>
      <p:ext uri="{BB962C8B-B14F-4D97-AF65-F5344CB8AC3E}">
        <p14:creationId xmlns:p14="http://schemas.microsoft.com/office/powerpoint/2010/main" val="387532363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hu-HU" altLang="hu-HU" smtClean="0"/>
          </a:p>
        </p:txBody>
      </p:sp>
      <p:pic>
        <p:nvPicPr>
          <p:cNvPr id="92163" name="Tartalom helye 4" descr="IMG_0125_0.tmp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90750" y="571500"/>
            <a:ext cx="7715250" cy="5786438"/>
          </a:xfrm>
        </p:spPr>
      </p:pic>
      <p:sp>
        <p:nvSpPr>
          <p:cNvPr id="92164" name="Tartalom helye 3"/>
          <p:cNvSpPr>
            <a:spLocks noGrp="1"/>
          </p:cNvSpPr>
          <p:nvPr>
            <p:ph sz="half" idx="2"/>
          </p:nvPr>
        </p:nvSpPr>
        <p:spPr>
          <a:xfrm>
            <a:off x="7381876" y="4357689"/>
            <a:ext cx="2828925" cy="1768475"/>
          </a:xfrm>
        </p:spPr>
        <p:txBody>
          <a:bodyPr/>
          <a:lstStyle/>
          <a:p>
            <a:pPr eaLnBrk="1" hangingPunct="1"/>
            <a:r>
              <a:rPr lang="hu-HU" altLang="hu-HU" smtClean="0"/>
              <a:t>Töredékek poliészter kapszulában</a:t>
            </a:r>
          </a:p>
        </p:txBody>
      </p:sp>
    </p:spTree>
    <p:extLst>
      <p:ext uri="{BB962C8B-B14F-4D97-AF65-F5344CB8AC3E}">
        <p14:creationId xmlns:p14="http://schemas.microsoft.com/office/powerpoint/2010/main" val="19958842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Cím 1"/>
          <p:cNvSpPr>
            <a:spLocks noGrp="1"/>
          </p:cNvSpPr>
          <p:nvPr>
            <p:ph type="title"/>
          </p:nvPr>
        </p:nvSpPr>
        <p:spPr>
          <a:xfrm>
            <a:off x="6007393" y="176303"/>
            <a:ext cx="4114800" cy="1143000"/>
          </a:xfrm>
        </p:spPr>
        <p:txBody>
          <a:bodyPr>
            <a:normAutofit/>
          </a:bodyPr>
          <a:lstStyle/>
          <a:p>
            <a:pPr algn="ctr"/>
            <a:r>
              <a:rPr lang="hu-HU" altLang="hu-HU" sz="3200" dirty="0">
                <a:solidFill>
                  <a:schemeClr val="accent4"/>
                </a:solidFill>
                <a:latin typeface="+mn-lt"/>
                <a:ea typeface="+mn-ea"/>
                <a:cs typeface="+mn-cs"/>
              </a:rPr>
              <a:t>Tároló doboz</a:t>
            </a:r>
          </a:p>
        </p:txBody>
      </p:sp>
      <p:pic>
        <p:nvPicPr>
          <p:cNvPr id="93187" name="Tartalom helye 4" descr="IMG_0085_0.tmp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85" b="11374"/>
          <a:stretch>
            <a:fillRect/>
          </a:stretch>
        </p:blipFill>
        <p:spPr>
          <a:xfrm>
            <a:off x="2234242" y="3664610"/>
            <a:ext cx="3360707" cy="2684431"/>
          </a:xfrm>
        </p:spPr>
      </p:pic>
      <p:pic>
        <p:nvPicPr>
          <p:cNvPr id="93188" name="Tartalom helye 5" descr="IMG_0086_0.tmp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8" r="7954" b="11054"/>
          <a:stretch>
            <a:fillRect/>
          </a:stretch>
        </p:blipFill>
        <p:spPr>
          <a:xfrm>
            <a:off x="2173857" y="747803"/>
            <a:ext cx="3398807" cy="2694137"/>
          </a:xfrm>
        </p:spPr>
      </p:pic>
      <p:pic>
        <p:nvPicPr>
          <p:cNvPr id="5" name="Tartalom hely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24556" y="3694195"/>
            <a:ext cx="4494978" cy="2654846"/>
          </a:xfrm>
          <a:prstGeom prst="rect">
            <a:avLst/>
          </a:prstGeom>
        </p:spPr>
      </p:pic>
      <p:pic>
        <p:nvPicPr>
          <p:cNvPr id="6" name="Tartalom hely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05958" y="1141334"/>
            <a:ext cx="4280197" cy="2300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5791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Cím 1"/>
          <p:cNvSpPr>
            <a:spLocks noGrp="1"/>
          </p:cNvSpPr>
          <p:nvPr>
            <p:ph type="title"/>
          </p:nvPr>
        </p:nvSpPr>
        <p:spPr>
          <a:xfrm>
            <a:off x="1552754" y="534838"/>
            <a:ext cx="3899139" cy="923026"/>
          </a:xfrm>
        </p:spPr>
        <p:txBody>
          <a:bodyPr>
            <a:normAutofit fontScale="90000"/>
          </a:bodyPr>
          <a:lstStyle/>
          <a:p>
            <a:r>
              <a:rPr lang="hu-HU" altLang="hu-HU" sz="3600" dirty="0" smtClean="0">
                <a:solidFill>
                  <a:srgbClr val="FF9900"/>
                </a:solidFill>
              </a:rPr>
              <a:t>Állományvédelem kölcsönzéskor</a:t>
            </a:r>
            <a:endParaRPr lang="hu-HU" altLang="hu-HU" sz="3600" dirty="0">
              <a:solidFill>
                <a:srgbClr val="FFC000"/>
              </a:solidFill>
            </a:endParaRPr>
          </a:p>
        </p:txBody>
      </p:sp>
      <p:pic>
        <p:nvPicPr>
          <p:cNvPr id="30723" name="Tartalom helye 3" descr="IMG_0069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38814" y="500063"/>
            <a:ext cx="4389437" cy="5853112"/>
          </a:xfrm>
        </p:spPr>
      </p:pic>
      <p:sp>
        <p:nvSpPr>
          <p:cNvPr id="30724" name="Szöveg helye 4"/>
          <p:cNvSpPr>
            <a:spLocks noGrp="1"/>
          </p:cNvSpPr>
          <p:nvPr>
            <p:ph type="body" sz="half" idx="2"/>
          </p:nvPr>
        </p:nvSpPr>
        <p:spPr>
          <a:xfrm>
            <a:off x="1340120" y="2066027"/>
            <a:ext cx="3932237" cy="3811588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hu-HU" altLang="hu-HU" sz="2800" dirty="0" smtClean="0">
                <a:solidFill>
                  <a:srgbClr val="FFCC66"/>
                </a:solidFill>
              </a:rPr>
              <a:t> </a:t>
            </a:r>
            <a:r>
              <a:rPr lang="hu-HU" altLang="hu-HU" sz="2800" dirty="0">
                <a:solidFill>
                  <a:srgbClr val="FFCC66"/>
                </a:solidFill>
              </a:rPr>
              <a:t>A dokumentumok állapotleírása</a:t>
            </a:r>
          </a:p>
          <a:p>
            <a:pPr>
              <a:buFont typeface="Arial" pitchFamily="34" charset="0"/>
              <a:buChar char="•"/>
            </a:pPr>
            <a:r>
              <a:rPr lang="hu-HU" altLang="hu-HU" sz="2800" dirty="0" smtClean="0">
                <a:solidFill>
                  <a:srgbClr val="FFCC66"/>
                </a:solidFill>
              </a:rPr>
              <a:t> A </a:t>
            </a:r>
            <a:r>
              <a:rPr lang="hu-HU" altLang="hu-HU" sz="2800" dirty="0">
                <a:solidFill>
                  <a:srgbClr val="FFCC66"/>
                </a:solidFill>
              </a:rPr>
              <a:t>kiállítási feltételek meghatározása</a:t>
            </a:r>
          </a:p>
          <a:p>
            <a:pPr>
              <a:buFont typeface="Arial" pitchFamily="34" charset="0"/>
              <a:buChar char="•"/>
            </a:pPr>
            <a:r>
              <a:rPr lang="hu-HU" altLang="hu-HU" sz="2800" dirty="0" smtClean="0">
                <a:solidFill>
                  <a:srgbClr val="FFCC66"/>
                </a:solidFill>
              </a:rPr>
              <a:t> </a:t>
            </a:r>
            <a:r>
              <a:rPr lang="hu-HU" altLang="hu-HU" sz="2800" dirty="0">
                <a:solidFill>
                  <a:srgbClr val="FFCC66"/>
                </a:solidFill>
              </a:rPr>
              <a:t>Előkészítés a kiállításra</a:t>
            </a:r>
          </a:p>
          <a:p>
            <a:pPr>
              <a:buFont typeface="Arial" pitchFamily="34" charset="0"/>
              <a:buChar char="•"/>
            </a:pPr>
            <a:r>
              <a:rPr lang="hu-HU" altLang="hu-HU" sz="2800" dirty="0" smtClean="0">
                <a:solidFill>
                  <a:srgbClr val="FFCC66"/>
                </a:solidFill>
              </a:rPr>
              <a:t> </a:t>
            </a:r>
            <a:r>
              <a:rPr lang="hu-HU" altLang="hu-HU" sz="2800" dirty="0">
                <a:solidFill>
                  <a:srgbClr val="FFCC66"/>
                </a:solidFill>
              </a:rPr>
              <a:t>Csomagolás</a:t>
            </a:r>
          </a:p>
          <a:p>
            <a:pPr>
              <a:buFont typeface="Arial" pitchFamily="34" charset="0"/>
              <a:buChar char="•"/>
            </a:pPr>
            <a:r>
              <a:rPr lang="hu-HU" altLang="hu-HU" sz="2800" dirty="0" smtClean="0">
                <a:solidFill>
                  <a:srgbClr val="FFCC66"/>
                </a:solidFill>
              </a:rPr>
              <a:t> </a:t>
            </a:r>
            <a:r>
              <a:rPr lang="hu-HU" altLang="hu-HU" sz="2800" dirty="0">
                <a:solidFill>
                  <a:srgbClr val="FFCC66"/>
                </a:solidFill>
              </a:rPr>
              <a:t>Kíséret</a:t>
            </a:r>
          </a:p>
        </p:txBody>
      </p:sp>
    </p:spTree>
    <p:extLst>
      <p:ext uri="{BB962C8B-B14F-4D97-AF65-F5344CB8AC3E}">
        <p14:creationId xmlns:p14="http://schemas.microsoft.com/office/powerpoint/2010/main" val="235583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Cím 1"/>
          <p:cNvSpPr>
            <a:spLocks noGrp="1"/>
          </p:cNvSpPr>
          <p:nvPr>
            <p:ph type="title"/>
          </p:nvPr>
        </p:nvSpPr>
        <p:spPr>
          <a:xfrm>
            <a:off x="5969478" y="347707"/>
            <a:ext cx="5384321" cy="1325563"/>
          </a:xfrm>
        </p:spPr>
        <p:txBody>
          <a:bodyPr/>
          <a:lstStyle/>
          <a:p>
            <a:r>
              <a:rPr lang="hu-HU" altLang="hu-HU" dirty="0" smtClean="0">
                <a:solidFill>
                  <a:srgbClr val="FFC000"/>
                </a:solidFill>
              </a:rPr>
              <a:t>Kiállítás</a:t>
            </a:r>
            <a:endParaRPr lang="hu-HU" altLang="hu-HU" dirty="0" smtClean="0"/>
          </a:p>
        </p:txBody>
      </p:sp>
      <p:pic>
        <p:nvPicPr>
          <p:cNvPr id="35844" name="Picture 3" descr="R:\Restaurátor csoport\Kiállítások\Nyelvemlék 2009\IMG_013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14" t="24481" r="17600" b="16732"/>
          <a:stretch>
            <a:fillRect/>
          </a:stretch>
        </p:blipFill>
        <p:spPr>
          <a:xfrm>
            <a:off x="1558834" y="526210"/>
            <a:ext cx="3614057" cy="2153454"/>
          </a:xfrm>
          <a:noFill/>
        </p:spPr>
      </p:pic>
      <p:pic>
        <p:nvPicPr>
          <p:cNvPr id="5" name="Tartalom helye 4" descr="IMG_0647_0.tmp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12" r="5433"/>
          <a:stretch>
            <a:fillRect/>
          </a:stretch>
        </p:blipFill>
        <p:spPr>
          <a:xfrm>
            <a:off x="6038366" y="2096218"/>
            <a:ext cx="4787785" cy="4287327"/>
          </a:xfrm>
          <a:prstGeom prst="rect">
            <a:avLst/>
          </a:prstGeom>
        </p:spPr>
      </p:pic>
      <p:pic>
        <p:nvPicPr>
          <p:cNvPr id="7" name="Tartalom helye 4" descr="IMG_0071.JPG"/>
          <p:cNvPicPr>
            <a:picLocks noGrp="1" noChangeAspect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49292" y="2879607"/>
            <a:ext cx="4678363" cy="3509963"/>
          </a:xfrm>
        </p:spPr>
      </p:pic>
    </p:spTree>
    <p:extLst>
      <p:ext uri="{BB962C8B-B14F-4D97-AF65-F5344CB8AC3E}">
        <p14:creationId xmlns:p14="http://schemas.microsoft.com/office/powerpoint/2010/main" val="300326585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 smtClean="0">
                <a:solidFill>
                  <a:schemeClr val="accent2"/>
                </a:solidFill>
              </a:rPr>
              <a:t>A könyv-és papírrestaurátor képzés múltja</a:t>
            </a:r>
            <a:endParaRPr lang="hu-HU" dirty="0"/>
          </a:p>
        </p:txBody>
      </p:sp>
      <p:sp>
        <p:nvSpPr>
          <p:cNvPr id="3" name="Szöveg helye 2"/>
          <p:cNvSpPr>
            <a:spLocks noGrp="1"/>
          </p:cNvSpPr>
          <p:nvPr>
            <p:ph type="body" sz="half" idx="1"/>
          </p:nvPr>
        </p:nvSpPr>
        <p:spPr/>
        <p:txBody>
          <a:bodyPr>
            <a:normAutofit/>
          </a:bodyPr>
          <a:lstStyle/>
          <a:p>
            <a:r>
              <a:rPr lang="hu-HU" dirty="0" err="1" smtClean="0">
                <a:solidFill>
                  <a:schemeClr val="accent4"/>
                </a:solidFill>
              </a:rPr>
              <a:t>Kastaly</a:t>
            </a:r>
            <a:r>
              <a:rPr lang="hu-HU" dirty="0" smtClean="0">
                <a:solidFill>
                  <a:schemeClr val="accent4"/>
                </a:solidFill>
              </a:rPr>
              <a:t> Beatrix</a:t>
            </a:r>
          </a:p>
          <a:p>
            <a:r>
              <a:rPr lang="hu-HU" dirty="0" smtClean="0">
                <a:solidFill>
                  <a:schemeClr val="accent4"/>
                </a:solidFill>
              </a:rPr>
              <a:t>1981-2011 OSZK</a:t>
            </a:r>
          </a:p>
          <a:p>
            <a:r>
              <a:rPr lang="hu-HU" dirty="0" smtClean="0">
                <a:solidFill>
                  <a:schemeClr val="accent4"/>
                </a:solidFill>
              </a:rPr>
              <a:t>Könyvkötő szaktudásra épült</a:t>
            </a:r>
          </a:p>
          <a:p>
            <a:r>
              <a:rPr lang="hu-HU" dirty="0" smtClean="0">
                <a:solidFill>
                  <a:schemeClr val="accent4"/>
                </a:solidFill>
              </a:rPr>
              <a:t>2-3 éves képzés</a:t>
            </a:r>
          </a:p>
          <a:p>
            <a:r>
              <a:rPr lang="hu-HU" dirty="0" smtClean="0">
                <a:solidFill>
                  <a:schemeClr val="accent4"/>
                </a:solidFill>
              </a:rPr>
              <a:t>12 OKJ szaktanfolyam</a:t>
            </a:r>
          </a:p>
          <a:p>
            <a:r>
              <a:rPr lang="hu-HU" dirty="0" smtClean="0">
                <a:solidFill>
                  <a:schemeClr val="accent4"/>
                </a:solidFill>
              </a:rPr>
              <a:t>178 képzett könyvrestaurátor</a:t>
            </a:r>
          </a:p>
          <a:p>
            <a:r>
              <a:rPr lang="hu-HU" dirty="0" smtClean="0">
                <a:solidFill>
                  <a:schemeClr val="accent4"/>
                </a:solidFill>
              </a:rPr>
              <a:t>Továbblépés: MKE </a:t>
            </a:r>
            <a:r>
              <a:rPr lang="hu-HU" dirty="0">
                <a:solidFill>
                  <a:schemeClr val="accent4"/>
                </a:solidFill>
              </a:rPr>
              <a:t>I</a:t>
            </a:r>
            <a:r>
              <a:rPr lang="hu-HU" dirty="0" smtClean="0">
                <a:solidFill>
                  <a:schemeClr val="accent4"/>
                </a:solidFill>
              </a:rPr>
              <a:t>parművészeti Restaurátor Papír-Bőr Specializáció</a:t>
            </a:r>
          </a:p>
          <a:p>
            <a:endParaRPr lang="hu-HU" dirty="0">
              <a:solidFill>
                <a:schemeClr val="accent4"/>
              </a:solidFill>
            </a:endParaRPr>
          </a:p>
        </p:txBody>
      </p:sp>
      <p:pic>
        <p:nvPicPr>
          <p:cNvPr id="5" name="Tartalom helye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7600" y="1843881"/>
            <a:ext cx="5384800" cy="4038600"/>
          </a:xfrm>
        </p:spPr>
      </p:pic>
    </p:spTree>
    <p:extLst>
      <p:ext uri="{BB962C8B-B14F-4D97-AF65-F5344CB8AC3E}">
        <p14:creationId xmlns:p14="http://schemas.microsoft.com/office/powerpoint/2010/main" val="429004477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5" name="Tartalom helye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5650" y="365125"/>
            <a:ext cx="3251200" cy="2438400"/>
          </a:xfrm>
        </p:spPr>
      </p:pic>
      <p:pic>
        <p:nvPicPr>
          <p:cNvPr id="6" name="Tartalom helye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7325" y="3082130"/>
            <a:ext cx="4324350" cy="3243263"/>
          </a:xfrm>
        </p:spPr>
      </p:pic>
      <p:pic>
        <p:nvPicPr>
          <p:cNvPr id="7" name="Kép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0400" y="312341"/>
            <a:ext cx="3251200" cy="2438400"/>
          </a:xfrm>
          <a:prstGeom prst="rect">
            <a:avLst/>
          </a:prstGeom>
        </p:spPr>
      </p:pic>
      <p:pic>
        <p:nvPicPr>
          <p:cNvPr id="8" name="Kép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300" y="343694"/>
            <a:ext cx="3251200" cy="2438400"/>
          </a:xfrm>
          <a:prstGeom prst="rect">
            <a:avLst/>
          </a:prstGeom>
        </p:spPr>
      </p:pic>
      <p:pic>
        <p:nvPicPr>
          <p:cNvPr id="9" name="Kép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0350" y="3077368"/>
            <a:ext cx="4330700" cy="3248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98581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 smtClean="0">
                <a:solidFill>
                  <a:schemeClr val="accent2"/>
                </a:solidFill>
              </a:rPr>
              <a:t>Mi a könyvrestaurálás célja?</a:t>
            </a:r>
            <a:endParaRPr lang="hu-HU" dirty="0">
              <a:solidFill>
                <a:schemeClr val="accent2"/>
              </a:solidFill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838200" y="1759131"/>
            <a:ext cx="5658394" cy="4417832"/>
          </a:xfrm>
        </p:spPr>
        <p:txBody>
          <a:bodyPr>
            <a:normAutofit/>
          </a:bodyPr>
          <a:lstStyle/>
          <a:p>
            <a:endParaRPr lang="hu-HU" dirty="0" smtClean="0"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r>
              <a:rPr lang="hu-HU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Eredeti funkció betöltése</a:t>
            </a:r>
          </a:p>
          <a:p>
            <a:r>
              <a:rPr lang="hu-HU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Eredeti készítéstechnika megőrzése</a:t>
            </a:r>
          </a:p>
          <a:p>
            <a:r>
              <a:rPr lang="hu-HU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Eredeti értéket képviselő anyagok megőrzése és visszaépítése</a:t>
            </a:r>
          </a:p>
          <a:p>
            <a:r>
              <a:rPr lang="hu-HU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Töredékek megőrzése</a:t>
            </a:r>
            <a:endParaRPr lang="hu-HU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496594" y="2177143"/>
            <a:ext cx="4857206" cy="3999819"/>
          </a:xfrm>
        </p:spPr>
        <p:txBody>
          <a:bodyPr>
            <a:normAutofit/>
          </a:bodyPr>
          <a:lstStyle/>
          <a:p>
            <a:r>
              <a:rPr lang="hu-HU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A </a:t>
            </a:r>
            <a:r>
              <a:rPr lang="hu-HU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könyvet alkotó anyagok kémiai, </a:t>
            </a:r>
            <a:r>
              <a:rPr lang="hu-HU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fizikai állapotának stabilizálása, </a:t>
            </a:r>
            <a:r>
              <a:rPr lang="hu-HU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helyreállítása</a:t>
            </a:r>
          </a:p>
          <a:p>
            <a:r>
              <a:rPr lang="hu-HU" altLang="hu-HU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A </a:t>
            </a:r>
            <a:r>
              <a:rPr lang="hu-HU" altLang="hu-HU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könyvet alkotó anyagok </a:t>
            </a:r>
            <a:r>
              <a:rPr lang="hu-HU" altLang="hu-HU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károsodását okozó folyamatok megállítása</a:t>
            </a:r>
          </a:p>
          <a:p>
            <a:r>
              <a:rPr lang="hu-HU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A könyvet alkotó anyagok hiányainak kiegészítése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07531289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>
                <a:solidFill>
                  <a:schemeClr val="accent2"/>
                </a:solidFill>
              </a:rPr>
              <a:t>A könyv-és papírrestaurátor </a:t>
            </a:r>
            <a:r>
              <a:rPr lang="hu-HU" dirty="0" smtClean="0">
                <a:solidFill>
                  <a:schemeClr val="accent2"/>
                </a:solidFill>
              </a:rPr>
              <a:t>képzés jelene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4438650" cy="4351338"/>
          </a:xfrm>
        </p:spPr>
        <p:txBody>
          <a:bodyPr/>
          <a:lstStyle/>
          <a:p>
            <a:pPr marL="0" indent="0">
              <a:buNone/>
            </a:pPr>
            <a:r>
              <a:rPr lang="hu-HU" dirty="0">
                <a:solidFill>
                  <a:schemeClr val="accent4"/>
                </a:solidFill>
              </a:rPr>
              <a:t>Napjainkban:</a:t>
            </a:r>
          </a:p>
          <a:p>
            <a:r>
              <a:rPr lang="hu-HU" dirty="0">
                <a:solidFill>
                  <a:schemeClr val="accent4"/>
                </a:solidFill>
              </a:rPr>
              <a:t>Nincs </a:t>
            </a:r>
            <a:r>
              <a:rPr lang="hu-HU" dirty="0" smtClean="0">
                <a:solidFill>
                  <a:schemeClr val="accent4"/>
                </a:solidFill>
              </a:rPr>
              <a:t>kézi-könyvkötés </a:t>
            </a:r>
            <a:r>
              <a:rPr lang="hu-HU" dirty="0">
                <a:solidFill>
                  <a:schemeClr val="accent4"/>
                </a:solidFill>
              </a:rPr>
              <a:t>oktatás</a:t>
            </a:r>
          </a:p>
          <a:p>
            <a:r>
              <a:rPr lang="hu-HU" dirty="0">
                <a:solidFill>
                  <a:schemeClr val="accent4"/>
                </a:solidFill>
              </a:rPr>
              <a:t>Nincs könyvrestaurátor oktatás</a:t>
            </a:r>
          </a:p>
          <a:p>
            <a:r>
              <a:rPr lang="hu-HU" dirty="0">
                <a:solidFill>
                  <a:schemeClr val="accent4"/>
                </a:solidFill>
              </a:rPr>
              <a:t> A könyvtárak, levéltárak, múzeumok könyvkötő és könyvrestaurátor hiánnyal </a:t>
            </a:r>
            <a:r>
              <a:rPr lang="hu-HU" dirty="0" smtClean="0">
                <a:solidFill>
                  <a:schemeClr val="accent4"/>
                </a:solidFill>
              </a:rPr>
              <a:t>küzdenek</a:t>
            </a:r>
            <a:endParaRPr lang="hu-HU" dirty="0">
              <a:solidFill>
                <a:schemeClr val="accent4"/>
              </a:solidFill>
            </a:endParaRPr>
          </a:p>
        </p:txBody>
      </p:sp>
      <p:pic>
        <p:nvPicPr>
          <p:cNvPr id="6" name="Tartalom helye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7627" y="1495426"/>
            <a:ext cx="3822699" cy="2867024"/>
          </a:xfrm>
        </p:spPr>
      </p:pic>
      <p:pic>
        <p:nvPicPr>
          <p:cNvPr id="1026" name="Picture 2" descr="IMG_925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1451" y="3432176"/>
            <a:ext cx="3562349" cy="2671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51535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 smtClean="0">
                <a:solidFill>
                  <a:schemeClr val="accent2"/>
                </a:solidFill>
              </a:rPr>
              <a:t>A könyv-és papírrestaurátor képzés jövője</a:t>
            </a:r>
            <a:endParaRPr lang="hu-HU" dirty="0"/>
          </a:p>
        </p:txBody>
      </p:sp>
      <p:sp>
        <p:nvSpPr>
          <p:cNvPr id="3" name="Szöveg helye 2"/>
          <p:cNvSpPr>
            <a:spLocks noGrp="1"/>
          </p:cNvSpPr>
          <p:nvPr>
            <p:ph type="body" sz="half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hu-HU" dirty="0" smtClean="0">
                <a:solidFill>
                  <a:schemeClr val="accent4"/>
                </a:solidFill>
              </a:rPr>
              <a:t>A szakképzés átdolgozása az új felnőttképzési rendszerbe</a:t>
            </a:r>
          </a:p>
          <a:p>
            <a:r>
              <a:rPr lang="hu-HU" dirty="0" smtClean="0">
                <a:solidFill>
                  <a:schemeClr val="accent4"/>
                </a:solidFill>
              </a:rPr>
              <a:t>2020 a szakképzés programkövetelménye</a:t>
            </a:r>
          </a:p>
          <a:p>
            <a:r>
              <a:rPr lang="hu-HU" dirty="0" smtClean="0">
                <a:solidFill>
                  <a:schemeClr val="accent4"/>
                </a:solidFill>
              </a:rPr>
              <a:t>2021 a szakmai képzési program </a:t>
            </a:r>
          </a:p>
          <a:p>
            <a:r>
              <a:rPr lang="hu-HU" dirty="0" smtClean="0">
                <a:solidFill>
                  <a:schemeClr val="accent4"/>
                </a:solidFill>
              </a:rPr>
              <a:t>2022 órarend, indulás</a:t>
            </a:r>
          </a:p>
          <a:p>
            <a:r>
              <a:rPr lang="hu-HU" dirty="0" smtClean="0">
                <a:solidFill>
                  <a:schemeClr val="accent4"/>
                </a:solidFill>
              </a:rPr>
              <a:t>1100 óra / 3 év, 12 tanuló</a:t>
            </a:r>
          </a:p>
          <a:p>
            <a:r>
              <a:rPr lang="hu-HU" dirty="0" smtClean="0">
                <a:solidFill>
                  <a:schemeClr val="accent4"/>
                </a:solidFill>
              </a:rPr>
              <a:t>Jelentkezési feltétel egy év restaurátor vagy könyvkötő műhelyben eltöltött gyakorlat</a:t>
            </a:r>
          </a:p>
          <a:p>
            <a:endParaRPr lang="hu-HU" dirty="0" smtClean="0">
              <a:solidFill>
                <a:schemeClr val="accent4"/>
              </a:solidFill>
            </a:endParaRPr>
          </a:p>
        </p:txBody>
      </p:sp>
      <p:pic>
        <p:nvPicPr>
          <p:cNvPr id="5" name="Picture 2" descr="059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4400" y="1691481"/>
            <a:ext cx="5378450" cy="4033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3857490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619125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hu-HU" dirty="0">
                <a:solidFill>
                  <a:schemeClr val="accent2"/>
                </a:solidFill>
              </a:rPr>
              <a:t>A könyv-és papírrestaurátor képzés jövője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5882135" cy="4351338"/>
          </a:xfrm>
        </p:spPr>
        <p:txBody>
          <a:bodyPr>
            <a:normAutofit lnSpcReduction="10000"/>
          </a:bodyPr>
          <a:lstStyle/>
          <a:p>
            <a:r>
              <a:rPr lang="hu-HU" dirty="0">
                <a:solidFill>
                  <a:schemeClr val="accent4"/>
                </a:solidFill>
              </a:rPr>
              <a:t>A jelentkezők előzetes tudásfelmérése</a:t>
            </a:r>
          </a:p>
          <a:p>
            <a:pPr marL="0" indent="0">
              <a:buNone/>
            </a:pPr>
            <a:r>
              <a:rPr lang="hu-HU" dirty="0">
                <a:solidFill>
                  <a:schemeClr val="accent4"/>
                </a:solidFill>
              </a:rPr>
              <a:t>Tananyag: </a:t>
            </a:r>
            <a:endParaRPr lang="hu-HU" dirty="0" smtClean="0">
              <a:solidFill>
                <a:schemeClr val="accent4"/>
              </a:solidFill>
            </a:endParaRPr>
          </a:p>
          <a:p>
            <a:r>
              <a:rPr lang="hu-HU" dirty="0" smtClean="0">
                <a:solidFill>
                  <a:schemeClr val="accent4"/>
                </a:solidFill>
              </a:rPr>
              <a:t>kézi </a:t>
            </a:r>
            <a:r>
              <a:rPr lang="hu-HU" dirty="0">
                <a:solidFill>
                  <a:schemeClr val="accent4"/>
                </a:solidFill>
              </a:rPr>
              <a:t>könyvkötés, történeti kötéstechnikák, kötéstörténet, írás- és nyomdászattörténet, szerves és szervetlen kémiai ismeretek, agyagismeret, állományvédelmi ismeretek, papír- és könyvrestaurálás elmélet és </a:t>
            </a:r>
            <a:r>
              <a:rPr lang="hu-HU" dirty="0" smtClean="0">
                <a:solidFill>
                  <a:schemeClr val="accent4"/>
                </a:solidFill>
              </a:rPr>
              <a:t>gyakorlat</a:t>
            </a:r>
          </a:p>
          <a:p>
            <a:r>
              <a:rPr lang="hu-HU" dirty="0" smtClean="0">
                <a:solidFill>
                  <a:schemeClr val="accent4"/>
                </a:solidFill>
              </a:rPr>
              <a:t>Tájékoztatás a KI honlapján</a:t>
            </a:r>
            <a:endParaRPr lang="hu-HU" dirty="0">
              <a:solidFill>
                <a:schemeClr val="accent4"/>
              </a:solidFill>
            </a:endParaRPr>
          </a:p>
        </p:txBody>
      </p:sp>
      <p:pic>
        <p:nvPicPr>
          <p:cNvPr id="2051" name="Picture 3" descr="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3635" y="365125"/>
            <a:ext cx="1825299" cy="30679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 descr="IMG_7824_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4638" y="363512"/>
            <a:ext cx="1858977" cy="3069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 descr="IMG_5402_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3636" y="3513138"/>
            <a:ext cx="1825299" cy="2926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 descr="ru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2235" y="3513138"/>
            <a:ext cx="1761380" cy="29751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2689604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artalom helye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6" name="Alcím 2"/>
          <p:cNvSpPr txBox="1">
            <a:spLocks/>
          </p:cNvSpPr>
          <p:nvPr/>
        </p:nvSpPr>
        <p:spPr>
          <a:xfrm>
            <a:off x="1524000" y="3181351"/>
            <a:ext cx="8820150" cy="492164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hu-HU" dirty="0" smtClean="0">
                <a:solidFill>
                  <a:schemeClr val="tx2"/>
                </a:solidFill>
                <a:latin typeface="+mj-lt"/>
              </a:rPr>
              <a:t>Köszönöm!</a:t>
            </a:r>
            <a:endParaRPr lang="hu-HU" dirty="0">
              <a:solidFill>
                <a:schemeClr val="tx2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03184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9350225" y="1776548"/>
            <a:ext cx="2405615" cy="1428205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hu-HU" sz="3600" dirty="0" smtClean="0">
                <a:solidFill>
                  <a:schemeClr val="accent4"/>
                </a:solidFill>
              </a:rPr>
              <a:t>Restaurálás</a:t>
            </a:r>
            <a:r>
              <a:rPr lang="hu-HU" sz="3600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/>
            </a:r>
            <a:br>
              <a:rPr lang="hu-HU" sz="3600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</a:br>
            <a:r>
              <a:rPr lang="hu-HU" sz="3600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/>
            </a:r>
            <a:br>
              <a:rPr lang="hu-HU" sz="3600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</a:br>
            <a:r>
              <a:rPr lang="hu-HU" sz="2700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a helyreállító állományvédelem</a:t>
            </a:r>
            <a:endParaRPr lang="hu-HU" sz="2700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40963" name="Tartalom helye 4" descr="IMG_0023.JPG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15930" y="399145"/>
            <a:ext cx="4038600" cy="3028950"/>
          </a:xfrm>
        </p:spPr>
      </p:pic>
      <p:pic>
        <p:nvPicPr>
          <p:cNvPr id="40964" name="Tartalom helye 5" descr="IMG_0026.JPG"/>
          <p:cNvPicPr>
            <a:picLocks noGrp="1" noChangeAspect="1"/>
          </p:cNvPicPr>
          <p:nvPr>
            <p:ph sz="half" idx="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6" r="9347" b="5319"/>
          <a:stretch/>
        </p:blipFill>
        <p:spPr>
          <a:xfrm>
            <a:off x="5524501" y="399145"/>
            <a:ext cx="3535680" cy="2867841"/>
          </a:xfrm>
        </p:spPr>
      </p:pic>
      <p:pic>
        <p:nvPicPr>
          <p:cNvPr id="40965" name="Kép 6" descr="IMG_0094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930" y="3656014"/>
            <a:ext cx="4000500" cy="300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6" name="Kép 7" descr="IMG_0108.JPG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9" t="3337" b="3516"/>
          <a:stretch/>
        </p:blipFill>
        <p:spPr bwMode="auto">
          <a:xfrm>
            <a:off x="9553303" y="3739017"/>
            <a:ext cx="2289560" cy="29173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7" name="Kép 8" descr="IMG_0107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4501" y="3786190"/>
            <a:ext cx="3825724" cy="287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63717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365125"/>
            <a:ext cx="10515600" cy="1350464"/>
          </a:xfrm>
        </p:spPr>
        <p:txBody>
          <a:bodyPr/>
          <a:lstStyle/>
          <a:p>
            <a:pPr algn="ctr" eaLnBrk="1" hangingPunct="1"/>
            <a:r>
              <a:rPr lang="hu-HU" altLang="hu-HU" sz="4000" dirty="0" smtClean="0">
                <a:solidFill>
                  <a:srgbClr val="FF9900"/>
                </a:solidFill>
              </a:rPr>
              <a:t>Állományvédelem restaurátor szemmel</a:t>
            </a:r>
            <a:r>
              <a:rPr lang="hu-HU" altLang="hu-HU" sz="4000" dirty="0">
                <a:solidFill>
                  <a:srgbClr val="FF9900"/>
                </a:solidFill>
              </a:rPr>
              <a:t/>
            </a:r>
            <a:br>
              <a:rPr lang="hu-HU" altLang="hu-HU" sz="4000" dirty="0">
                <a:solidFill>
                  <a:srgbClr val="FF9900"/>
                </a:solidFill>
              </a:rPr>
            </a:br>
            <a:endParaRPr lang="hu-HU" altLang="hu-HU" sz="4000" dirty="0">
              <a:solidFill>
                <a:srgbClr val="FF9900"/>
              </a:solidFill>
            </a:endParaRPr>
          </a:p>
        </p:txBody>
      </p:sp>
      <p:sp>
        <p:nvSpPr>
          <p:cNvPr id="24579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hu-HU" altLang="hu-HU" dirty="0" smtClean="0">
                <a:solidFill>
                  <a:srgbClr val="FFCC66"/>
                </a:solidFill>
              </a:rPr>
              <a:t>A könyvek optimális tárolási és kiállítási feltételei</a:t>
            </a:r>
          </a:p>
          <a:p>
            <a:pPr eaLnBrk="1" hangingPunct="1"/>
            <a:r>
              <a:rPr lang="hu-HU" altLang="hu-HU" dirty="0" smtClean="0">
                <a:solidFill>
                  <a:srgbClr val="FFCC66"/>
                </a:solidFill>
              </a:rPr>
              <a:t>Megfelelő méretű és anyagú tárolóeszközök </a:t>
            </a:r>
          </a:p>
          <a:p>
            <a:r>
              <a:rPr lang="hu-HU" altLang="hu-HU" dirty="0">
                <a:solidFill>
                  <a:srgbClr val="FFCC66"/>
                </a:solidFill>
              </a:rPr>
              <a:t>Információmentés </a:t>
            </a:r>
            <a:r>
              <a:rPr lang="hu-HU" altLang="hu-HU" dirty="0" smtClean="0">
                <a:solidFill>
                  <a:srgbClr val="FFCC66"/>
                </a:solidFill>
              </a:rPr>
              <a:t>(digitalizálás) ellenőrzött feltételekkel</a:t>
            </a:r>
          </a:p>
          <a:p>
            <a:r>
              <a:rPr lang="hu-HU" altLang="hu-HU" dirty="0" smtClean="0">
                <a:solidFill>
                  <a:srgbClr val="FFCC66"/>
                </a:solidFill>
              </a:rPr>
              <a:t>Állományvédelmi ismeretek továbbadása a gyűjteménykezelőknek</a:t>
            </a:r>
            <a:endParaRPr lang="hu-HU" altLang="hu-HU" dirty="0">
              <a:solidFill>
                <a:srgbClr val="FFCC66"/>
              </a:solidFill>
            </a:endParaRPr>
          </a:p>
          <a:p>
            <a:pPr eaLnBrk="1" hangingPunct="1"/>
            <a:endParaRPr lang="hu-HU" altLang="hu-HU" dirty="0" smtClean="0">
              <a:solidFill>
                <a:srgbClr val="FFCC66"/>
              </a:solidFill>
            </a:endParaRPr>
          </a:p>
          <a:p>
            <a:pPr eaLnBrk="1" hangingPunct="1"/>
            <a:endParaRPr lang="hu-HU" altLang="hu-HU" dirty="0" smtClean="0">
              <a:solidFill>
                <a:srgbClr val="FFCC66"/>
              </a:solidFill>
            </a:endParaRPr>
          </a:p>
        </p:txBody>
      </p:sp>
      <p:sp>
        <p:nvSpPr>
          <p:cNvPr id="24580" name="Rectangle 5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/>
            <a:r>
              <a:rPr lang="hu-HU" altLang="hu-HU" dirty="0" smtClean="0">
                <a:solidFill>
                  <a:srgbClr val="FFCC66"/>
                </a:solidFill>
              </a:rPr>
              <a:t>A dokumentumokat alkotó anyagok ismerete</a:t>
            </a:r>
          </a:p>
          <a:p>
            <a:endParaRPr lang="hu-HU" altLang="hu-HU" dirty="0" smtClean="0">
              <a:solidFill>
                <a:srgbClr val="FFCC66"/>
              </a:solidFill>
            </a:endParaRPr>
          </a:p>
          <a:p>
            <a:r>
              <a:rPr lang="hu-HU" altLang="hu-HU" dirty="0" smtClean="0">
                <a:solidFill>
                  <a:srgbClr val="FFCC66"/>
                </a:solidFill>
              </a:rPr>
              <a:t>A </a:t>
            </a:r>
            <a:r>
              <a:rPr lang="hu-HU" altLang="hu-HU" dirty="0">
                <a:solidFill>
                  <a:srgbClr val="FFCC66"/>
                </a:solidFill>
              </a:rPr>
              <a:t>dokumentumokat károsító külső és belső okok ismerete</a:t>
            </a:r>
          </a:p>
          <a:p>
            <a:pPr eaLnBrk="1" hangingPunct="1">
              <a:buFontTx/>
              <a:buNone/>
            </a:pPr>
            <a:endParaRPr lang="hu-HU" altLang="hu-HU" dirty="0" smtClean="0">
              <a:solidFill>
                <a:srgbClr val="FFCC66"/>
              </a:solidFill>
            </a:endParaRPr>
          </a:p>
          <a:p>
            <a:pPr eaLnBrk="1" hangingPunct="1"/>
            <a:r>
              <a:rPr lang="hu-HU" altLang="hu-HU" dirty="0" smtClean="0">
                <a:solidFill>
                  <a:srgbClr val="FFCC66"/>
                </a:solidFill>
              </a:rPr>
              <a:t>A dokumentumok szerkezetének ismerete</a:t>
            </a:r>
          </a:p>
          <a:p>
            <a:pPr eaLnBrk="1" hangingPunct="1"/>
            <a:endParaRPr lang="hu-HU" altLang="hu-HU" dirty="0" smtClean="0">
              <a:solidFill>
                <a:srgbClr val="FFC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7137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342900" y="0"/>
            <a:ext cx="7829550" cy="1325563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hu-HU" sz="4000" dirty="0">
                <a:solidFill>
                  <a:srgbClr val="FF9900"/>
                </a:solidFill>
              </a:rPr>
              <a:t>A dokumentumokat felépítő anyagok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42899" y="1500188"/>
            <a:ext cx="7573191" cy="4648200"/>
          </a:xfrm>
        </p:spPr>
        <p:txBody>
          <a:bodyPr rtlCol="0">
            <a:normAutofit fontScale="92500" lnSpcReduction="10000"/>
          </a:bodyPr>
          <a:lstStyle/>
          <a:p>
            <a:pPr>
              <a:buNone/>
              <a:defRPr/>
            </a:pPr>
            <a:r>
              <a:rPr lang="hu-HU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Papír:</a:t>
            </a:r>
            <a:r>
              <a:rPr lang="hu-HU" dirty="0" smtClean="0">
                <a:solidFill>
                  <a:srgbClr val="FFC000"/>
                </a:solidFill>
              </a:rPr>
              <a:t> </a:t>
            </a:r>
            <a:r>
              <a:rPr lang="hu-HU" dirty="0" smtClean="0">
                <a:solidFill>
                  <a:srgbClr val="FFCC66"/>
                </a:solidFill>
              </a:rPr>
              <a:t>a </a:t>
            </a:r>
            <a:r>
              <a:rPr lang="hu-HU" dirty="0">
                <a:solidFill>
                  <a:srgbClr val="FFCC66"/>
                </a:solidFill>
              </a:rPr>
              <a:t>legtöbb dokumentum </a:t>
            </a:r>
            <a:r>
              <a:rPr lang="hu-HU" dirty="0" smtClean="0">
                <a:solidFill>
                  <a:srgbClr val="FFCC66"/>
                </a:solidFill>
              </a:rPr>
              <a:t>hordozója</a:t>
            </a:r>
            <a:endParaRPr lang="hu-HU" dirty="0">
              <a:solidFill>
                <a:srgbClr val="FFCC66"/>
              </a:solidFill>
            </a:endParaRPr>
          </a:p>
          <a:p>
            <a:pPr>
              <a:lnSpc>
                <a:spcPct val="100000"/>
              </a:lnSpc>
              <a:buNone/>
              <a:defRPr/>
            </a:pPr>
            <a:r>
              <a:rPr lang="hu-HU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Bőr és </a:t>
            </a:r>
            <a:r>
              <a:rPr lang="hu-HU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pergamen: </a:t>
            </a:r>
            <a:r>
              <a:rPr lang="hu-HU" dirty="0" smtClean="0">
                <a:solidFill>
                  <a:srgbClr val="FFCC66"/>
                </a:solidFill>
              </a:rPr>
              <a:t>oklevelek</a:t>
            </a:r>
            <a:r>
              <a:rPr lang="hu-HU" dirty="0">
                <a:solidFill>
                  <a:srgbClr val="FFCC66"/>
                </a:solidFill>
              </a:rPr>
              <a:t>, könyvkötések, </a:t>
            </a:r>
            <a:r>
              <a:rPr lang="hu-HU" dirty="0" smtClean="0">
                <a:solidFill>
                  <a:srgbClr val="FFCC66"/>
                </a:solidFill>
              </a:rPr>
              <a:t>védőtokok</a:t>
            </a:r>
            <a:endParaRPr lang="hu-HU" dirty="0">
              <a:solidFill>
                <a:srgbClr val="FFCC66"/>
              </a:solidFill>
            </a:endParaRPr>
          </a:p>
          <a:p>
            <a:pPr>
              <a:lnSpc>
                <a:spcPct val="100000"/>
              </a:lnSpc>
              <a:buNone/>
              <a:defRPr/>
            </a:pPr>
            <a:r>
              <a:rPr lang="hu-HU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Viasz:</a:t>
            </a:r>
            <a:r>
              <a:rPr lang="hu-HU" dirty="0" smtClean="0">
                <a:solidFill>
                  <a:srgbClr val="FFC000"/>
                </a:solidFill>
              </a:rPr>
              <a:t> </a:t>
            </a:r>
            <a:r>
              <a:rPr lang="hu-HU" dirty="0" smtClean="0">
                <a:solidFill>
                  <a:srgbClr val="FFCC66"/>
                </a:solidFill>
              </a:rPr>
              <a:t>hitelesítő pecsétek</a:t>
            </a:r>
            <a:endParaRPr lang="hu-HU" dirty="0">
              <a:solidFill>
                <a:srgbClr val="FFCC66"/>
              </a:solidFill>
            </a:endParaRPr>
          </a:p>
          <a:p>
            <a:pPr>
              <a:lnSpc>
                <a:spcPct val="100000"/>
              </a:lnSpc>
              <a:buNone/>
              <a:defRPr/>
            </a:pPr>
            <a:r>
              <a:rPr lang="hu-HU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Íróanyagok:</a:t>
            </a:r>
            <a:r>
              <a:rPr lang="hu-HU" dirty="0" smtClean="0">
                <a:solidFill>
                  <a:srgbClr val="FFC000"/>
                </a:solidFill>
              </a:rPr>
              <a:t> </a:t>
            </a:r>
            <a:r>
              <a:rPr lang="hu-HU" dirty="0" smtClean="0">
                <a:solidFill>
                  <a:srgbClr val="FFCC66"/>
                </a:solidFill>
              </a:rPr>
              <a:t>növényi</a:t>
            </a:r>
            <a:r>
              <a:rPr lang="hu-HU" dirty="0">
                <a:solidFill>
                  <a:srgbClr val="FFCC66"/>
                </a:solidFill>
              </a:rPr>
              <a:t>, állati színezékek és ásványi </a:t>
            </a:r>
            <a:r>
              <a:rPr lang="hu-HU" dirty="0" smtClean="0">
                <a:solidFill>
                  <a:srgbClr val="FFCC66"/>
                </a:solidFill>
              </a:rPr>
              <a:t>   	pigmentek</a:t>
            </a:r>
            <a:r>
              <a:rPr lang="hu-HU" dirty="0">
                <a:solidFill>
                  <a:srgbClr val="FFCC66"/>
                </a:solidFill>
              </a:rPr>
              <a:t>, kötőanyagok és </a:t>
            </a:r>
            <a:r>
              <a:rPr lang="hu-HU" dirty="0" smtClean="0">
                <a:solidFill>
                  <a:srgbClr val="FFCC66"/>
                </a:solidFill>
              </a:rPr>
              <a:t>segédanyagok</a:t>
            </a:r>
            <a:endParaRPr lang="hu-HU" dirty="0">
              <a:solidFill>
                <a:srgbClr val="FFCC66"/>
              </a:solidFill>
            </a:endParaRPr>
          </a:p>
          <a:p>
            <a:pPr>
              <a:lnSpc>
                <a:spcPct val="100000"/>
              </a:lnSpc>
              <a:buNone/>
              <a:defRPr/>
            </a:pPr>
            <a:r>
              <a:rPr lang="hu-HU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Textil:</a:t>
            </a:r>
            <a:r>
              <a:rPr lang="hu-HU" dirty="0" smtClean="0">
                <a:solidFill>
                  <a:srgbClr val="FFC000"/>
                </a:solidFill>
              </a:rPr>
              <a:t> </a:t>
            </a:r>
            <a:r>
              <a:rPr lang="hu-HU" dirty="0" smtClean="0">
                <a:solidFill>
                  <a:srgbClr val="FFCC66"/>
                </a:solidFill>
              </a:rPr>
              <a:t>könyvkötések</a:t>
            </a:r>
            <a:r>
              <a:rPr lang="hu-HU" dirty="0">
                <a:solidFill>
                  <a:srgbClr val="FFCC66"/>
                </a:solidFill>
              </a:rPr>
              <a:t>, oromszegő, pecsétzsinór, kasírozó </a:t>
            </a:r>
            <a:r>
              <a:rPr lang="hu-HU" dirty="0" smtClean="0">
                <a:solidFill>
                  <a:srgbClr val="FFCC66"/>
                </a:solidFill>
              </a:rPr>
              <a:t>	anyag</a:t>
            </a:r>
            <a:endParaRPr lang="hu-HU" dirty="0">
              <a:solidFill>
                <a:srgbClr val="FFCC66"/>
              </a:solidFill>
            </a:endParaRPr>
          </a:p>
          <a:p>
            <a:pPr>
              <a:lnSpc>
                <a:spcPct val="100000"/>
              </a:lnSpc>
              <a:buNone/>
              <a:defRPr/>
            </a:pPr>
            <a:r>
              <a:rPr lang="hu-HU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Fa:</a:t>
            </a:r>
            <a:r>
              <a:rPr lang="hu-HU" dirty="0" smtClean="0">
                <a:solidFill>
                  <a:srgbClr val="FFC000"/>
                </a:solidFill>
              </a:rPr>
              <a:t> </a:t>
            </a:r>
            <a:r>
              <a:rPr lang="hu-HU" dirty="0" smtClean="0">
                <a:solidFill>
                  <a:srgbClr val="FFCC66"/>
                </a:solidFill>
              </a:rPr>
              <a:t>könyvtáblák, pecséttokok</a:t>
            </a:r>
          </a:p>
          <a:p>
            <a:pPr>
              <a:lnSpc>
                <a:spcPct val="100000"/>
              </a:lnSpc>
              <a:buNone/>
              <a:defRPr/>
            </a:pPr>
            <a:r>
              <a:rPr lang="hu-HU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Fém:</a:t>
            </a:r>
            <a:r>
              <a:rPr lang="hu-HU" dirty="0" smtClean="0">
                <a:solidFill>
                  <a:srgbClr val="FFCC66"/>
                </a:solidFill>
              </a:rPr>
              <a:t> könyvcsatok, veretek, </a:t>
            </a:r>
            <a:r>
              <a:rPr lang="hu-HU" dirty="0">
                <a:solidFill>
                  <a:srgbClr val="FFCC66"/>
                </a:solidFill>
              </a:rPr>
              <a:t>pecséttokok, </a:t>
            </a:r>
            <a:r>
              <a:rPr lang="hu-HU" dirty="0" smtClean="0">
                <a:solidFill>
                  <a:srgbClr val="FFCC66"/>
                </a:solidFill>
              </a:rPr>
              <a:t>védőtokok</a:t>
            </a:r>
            <a:endParaRPr lang="hu-HU" dirty="0">
              <a:solidFill>
                <a:srgbClr val="FFCC66"/>
              </a:solidFill>
            </a:endParaRPr>
          </a:p>
          <a:p>
            <a:pPr>
              <a:lnSpc>
                <a:spcPct val="100000"/>
              </a:lnSpc>
              <a:buNone/>
              <a:defRPr/>
            </a:pPr>
            <a:r>
              <a:rPr lang="hu-HU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Ragasztóanyagok:</a:t>
            </a:r>
            <a:r>
              <a:rPr lang="hu-HU" sz="2400" dirty="0" smtClean="0">
                <a:solidFill>
                  <a:srgbClr val="FFC000"/>
                </a:solidFill>
              </a:rPr>
              <a:t> </a:t>
            </a:r>
            <a:r>
              <a:rPr lang="hu-HU" dirty="0" smtClean="0">
                <a:solidFill>
                  <a:srgbClr val="FFCC66"/>
                </a:solidFill>
              </a:rPr>
              <a:t>enyv</a:t>
            </a:r>
            <a:r>
              <a:rPr lang="hu-HU" dirty="0">
                <a:solidFill>
                  <a:srgbClr val="FFCC66"/>
                </a:solidFill>
              </a:rPr>
              <a:t>, keményítő, stb</a:t>
            </a:r>
            <a:r>
              <a:rPr lang="hu-HU" dirty="0" smtClean="0">
                <a:solidFill>
                  <a:srgbClr val="FFCC66"/>
                </a:solidFill>
              </a:rPr>
              <a:t>.</a:t>
            </a:r>
            <a:endParaRPr lang="hu-HU" dirty="0">
              <a:solidFill>
                <a:srgbClr val="FFCC66"/>
              </a:solidFill>
            </a:endParaRPr>
          </a:p>
        </p:txBody>
      </p:sp>
      <p:pic>
        <p:nvPicPr>
          <p:cNvPr id="4" name="Kép 1" descr="IMG_4664_0.tmp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1060" y="2705100"/>
            <a:ext cx="2770929" cy="396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chronika"/>
          <p:cNvPicPr>
            <a:picLocks noChangeAspect="1" noChangeArrowheads="1"/>
          </p:cNvPicPr>
          <p:nvPr/>
        </p:nvPicPr>
        <p:blipFill rotWithShape="1">
          <a:blip r:embed="rId3"/>
          <a:srcRect t="-811" r="6346"/>
          <a:stretch/>
        </p:blipFill>
        <p:spPr>
          <a:xfrm>
            <a:off x="8743950" y="348343"/>
            <a:ext cx="2908119" cy="208841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2612607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artalom hely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239" y="3273865"/>
            <a:ext cx="4048672" cy="3036504"/>
          </a:xfrm>
          <a:prstGeom prst="rect">
            <a:avLst/>
          </a:prstGeom>
        </p:spPr>
      </p:pic>
      <p:sp>
        <p:nvSpPr>
          <p:cNvPr id="2048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hu-HU" sz="3600" dirty="0">
                <a:solidFill>
                  <a:schemeClr val="accent4"/>
                </a:solidFill>
              </a:rPr>
              <a:t>Restaurálás, konzerválás</a:t>
            </a:r>
          </a:p>
        </p:txBody>
      </p:sp>
      <p:sp>
        <p:nvSpPr>
          <p:cNvPr id="41987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hu-HU" altLang="hu-HU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Dokumentáció (leírás, fotó)</a:t>
            </a:r>
          </a:p>
          <a:p>
            <a:pPr eaLnBrk="1" hangingPunct="1"/>
            <a:r>
              <a:rPr lang="hu-HU" altLang="hu-HU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Száraz tisztítás</a:t>
            </a:r>
          </a:p>
          <a:p>
            <a:pPr eaLnBrk="1" hangingPunct="1"/>
            <a:r>
              <a:rPr lang="hu-HU" altLang="hu-HU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Oldódás próbák, anyagvizsgálatok</a:t>
            </a:r>
          </a:p>
          <a:p>
            <a:pPr eaLnBrk="1" hangingPunct="1"/>
            <a:r>
              <a:rPr lang="hu-HU" altLang="hu-HU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Fixálás</a:t>
            </a:r>
          </a:p>
          <a:p>
            <a:pPr eaLnBrk="1" hangingPunct="1"/>
            <a:r>
              <a:rPr lang="hu-HU" altLang="hu-HU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Nedves tisztítás, semlegesítés, </a:t>
            </a:r>
          </a:p>
          <a:p>
            <a:pPr eaLnBrk="1" hangingPunct="1"/>
            <a:r>
              <a:rPr lang="hu-HU" altLang="hu-HU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Folttisztítás</a:t>
            </a:r>
          </a:p>
          <a:p>
            <a:pPr eaLnBrk="1" hangingPunct="1"/>
            <a:r>
              <a:rPr lang="hu-HU" altLang="hu-HU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Javítás, kiegészítés</a:t>
            </a:r>
          </a:p>
          <a:p>
            <a:pPr eaLnBrk="1" hangingPunct="1"/>
            <a:r>
              <a:rPr lang="hu-HU" altLang="hu-HU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Kötés helyreállítása az eredeti technika szerint</a:t>
            </a:r>
          </a:p>
        </p:txBody>
      </p:sp>
      <p:pic>
        <p:nvPicPr>
          <p:cNvPr id="4" name="Tartalom helye 5"/>
          <p:cNvPicPr>
            <a:picLocks noChangeAspect="1"/>
          </p:cNvPicPr>
          <p:nvPr/>
        </p:nvPicPr>
        <p:blipFill>
          <a:blip r:embed="rId3"/>
          <a:srcRect l="6576" t="10614" r="7353" b="11533"/>
          <a:stretch>
            <a:fillRect/>
          </a:stretch>
        </p:blipFill>
        <p:spPr>
          <a:xfrm>
            <a:off x="6745857" y="439947"/>
            <a:ext cx="4459856" cy="2691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0147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artalom helye 9" descr="P7300208_0.tmp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92" t="20048" r="7108" b="17222"/>
          <a:stretch/>
        </p:blipFill>
        <p:spPr>
          <a:xfrm>
            <a:off x="4720046" y="2690949"/>
            <a:ext cx="7254240" cy="4014651"/>
          </a:xfrm>
          <a:prstGeom prst="rect">
            <a:avLst/>
          </a:prstGeom>
        </p:spPr>
      </p:pic>
      <p:sp>
        <p:nvSpPr>
          <p:cNvPr id="43010" name="Cím 1"/>
          <p:cNvSpPr>
            <a:spLocks noGrp="1"/>
          </p:cNvSpPr>
          <p:nvPr>
            <p:ph type="title"/>
          </p:nvPr>
        </p:nvSpPr>
        <p:spPr>
          <a:xfrm>
            <a:off x="6853646" y="274639"/>
            <a:ext cx="3357154" cy="725487"/>
          </a:xfrm>
        </p:spPr>
        <p:txBody>
          <a:bodyPr/>
          <a:lstStyle/>
          <a:p>
            <a:r>
              <a:rPr lang="hu-HU" altLang="hu-HU" sz="3600" dirty="0" smtClean="0">
                <a:solidFill>
                  <a:srgbClr val="FFC000"/>
                </a:solidFill>
              </a:rPr>
              <a:t>Száraz tisztítás</a:t>
            </a:r>
            <a:endParaRPr lang="hu-HU" altLang="hu-HU" sz="3600" dirty="0">
              <a:solidFill>
                <a:srgbClr val="FFC000"/>
              </a:solidFill>
            </a:endParaRPr>
          </a:p>
        </p:txBody>
      </p:sp>
      <p:pic>
        <p:nvPicPr>
          <p:cNvPr id="43011" name="Tartalom helye 5" descr="IMG_0034.JPG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65766" y="4058362"/>
            <a:ext cx="3425148" cy="2568861"/>
          </a:xfrm>
        </p:spPr>
      </p:pic>
      <p:pic>
        <p:nvPicPr>
          <p:cNvPr id="43012" name="Tartalom helye 7" descr="IMG_0078.JPG"/>
          <p:cNvPicPr>
            <a:picLocks noGrp="1" noChangeAspect="1"/>
          </p:cNvPicPr>
          <p:nvPr>
            <p:ph sz="half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65766" y="348341"/>
            <a:ext cx="4794495" cy="3595871"/>
          </a:xfrm>
        </p:spPr>
      </p:pic>
    </p:spTree>
    <p:extLst>
      <p:ext uri="{BB962C8B-B14F-4D97-AF65-F5344CB8AC3E}">
        <p14:creationId xmlns:p14="http://schemas.microsoft.com/office/powerpoint/2010/main" val="2988411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981200" y="1"/>
            <a:ext cx="8229600" cy="714375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hu-HU" sz="3600" dirty="0">
                <a:solidFill>
                  <a:srgbClr val="FFC000"/>
                </a:solidFill>
              </a:rPr>
              <a:t>Oldódás próbák, anyagvizsgálatok</a:t>
            </a:r>
          </a:p>
        </p:txBody>
      </p:sp>
      <p:pic>
        <p:nvPicPr>
          <p:cNvPr id="44035" name="Tartalom helye 5" descr="IMG_0048.JPG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920702" y="966698"/>
            <a:ext cx="2286000" cy="1714500"/>
          </a:xfrm>
        </p:spPr>
      </p:pic>
      <p:sp>
        <p:nvSpPr>
          <p:cNvPr id="44036" name="Tartalom helye 3"/>
          <p:cNvSpPr>
            <a:spLocks noGrp="1"/>
          </p:cNvSpPr>
          <p:nvPr>
            <p:ph sz="half" idx="2"/>
          </p:nvPr>
        </p:nvSpPr>
        <p:spPr>
          <a:xfrm>
            <a:off x="6079825" y="1003899"/>
            <a:ext cx="4038600" cy="5268913"/>
          </a:xfrm>
        </p:spPr>
        <p:txBody>
          <a:bodyPr>
            <a:normAutofit lnSpcReduction="10000"/>
          </a:bodyPr>
          <a:lstStyle/>
          <a:p>
            <a:r>
              <a:rPr lang="hu-HU" altLang="hu-HU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Tinták</a:t>
            </a:r>
          </a:p>
          <a:p>
            <a:r>
              <a:rPr lang="hu-HU" altLang="hu-HU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Festékek</a:t>
            </a:r>
          </a:p>
          <a:p>
            <a:r>
              <a:rPr lang="hu-HU" altLang="hu-HU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Színezékek</a:t>
            </a:r>
          </a:p>
          <a:p>
            <a:r>
              <a:rPr lang="hu-HU" altLang="hu-HU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Pecsétek</a:t>
            </a:r>
          </a:p>
          <a:p>
            <a:r>
              <a:rPr lang="hu-HU" altLang="hu-HU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Papírrostok</a:t>
            </a:r>
          </a:p>
          <a:p>
            <a:r>
              <a:rPr lang="hu-HU" altLang="hu-HU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Papír pH értéke</a:t>
            </a:r>
          </a:p>
          <a:p>
            <a:r>
              <a:rPr lang="hu-HU" altLang="hu-HU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Ragasztók vizsgálata</a:t>
            </a:r>
          </a:p>
          <a:p>
            <a:r>
              <a:rPr lang="hu-HU" altLang="hu-HU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Textilek, fonalak</a:t>
            </a:r>
          </a:p>
          <a:p>
            <a:r>
              <a:rPr lang="hu-HU" altLang="hu-HU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Bőr, pergamen állatfajta</a:t>
            </a:r>
          </a:p>
          <a:p>
            <a:r>
              <a:rPr lang="hu-HU" altLang="hu-HU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Fatábla fajtája</a:t>
            </a:r>
          </a:p>
          <a:p>
            <a:r>
              <a:rPr lang="hu-HU" altLang="hu-HU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Veretek anyaga</a:t>
            </a:r>
          </a:p>
        </p:txBody>
      </p:sp>
      <p:pic>
        <p:nvPicPr>
          <p:cNvPr id="44037" name="Picture 2" descr="C:\Documents and Settings\erdi.marianne\Dokumentumok\Dokumentumok\Képek\kodex\58 díszes luka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876" y="857250"/>
            <a:ext cx="4271963" cy="588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16162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um" ma:contentTypeID="0x010100FE1845AA0062EF4580691E99FF268867" ma:contentTypeVersion="14" ma:contentTypeDescription="Új dokumentum létrehozása." ma:contentTypeScope="" ma:versionID="8e3983b5e56011d2bc6239a35c3710f3">
  <xsd:schema xmlns:xsd="http://www.w3.org/2001/XMLSchema" xmlns:xs="http://www.w3.org/2001/XMLSchema" xmlns:p="http://schemas.microsoft.com/office/2006/metadata/properties" xmlns:ns3="d8d329d0-99a8-4b8d-affd-a2a0f65b10fe" xmlns:ns4="a4b7072c-320c-4af8-b11c-c2f2583c4058" targetNamespace="http://schemas.microsoft.com/office/2006/metadata/properties" ma:root="true" ma:fieldsID="d7fab28fd11b866a459782bcd6106bbe" ns3:_="" ns4:_="">
    <xsd:import namespace="d8d329d0-99a8-4b8d-affd-a2a0f65b10fe"/>
    <xsd:import namespace="a4b7072c-320c-4af8-b11c-c2f2583c4058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8d329d0-99a8-4b8d-affd-a2a0f65b10f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b7072c-320c-4af8-b11c-c2f2583c4058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Résztvevők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Megosztva részletekkel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Megosztási tipp kivonata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artalomtípus"/>
        <xsd:element ref="dc:title" minOccurs="0" maxOccurs="1" ma:index="4" ma:displayName="Cím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086EDB0-6B56-454F-9D6D-4423573BCED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D70B6B3-BD1E-4FBC-AE7C-167917503BC6}">
  <ds:schemaRefs>
    <ds:schemaRef ds:uri="http://www.w3.org/XML/1998/namespace"/>
    <ds:schemaRef ds:uri="http://schemas.microsoft.com/office/2006/metadata/properties"/>
    <ds:schemaRef ds:uri="http://purl.org/dc/dcmitype/"/>
    <ds:schemaRef ds:uri="http://purl.org/dc/elements/1.1/"/>
    <ds:schemaRef ds:uri="http://schemas.microsoft.com/office/2006/documentManagement/types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a4b7072c-320c-4af8-b11c-c2f2583c4058"/>
    <ds:schemaRef ds:uri="d8d329d0-99a8-4b8d-affd-a2a0f65b10fe"/>
  </ds:schemaRefs>
</ds:datastoreItem>
</file>

<file path=customXml/itemProps3.xml><?xml version="1.0" encoding="utf-8"?>
<ds:datastoreItem xmlns:ds="http://schemas.openxmlformats.org/officeDocument/2006/customXml" ds:itemID="{D7E7EEED-6F66-46C3-8BAF-F0166A78DC9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8d329d0-99a8-4b8d-affd-a2a0f65b10fe"/>
    <ds:schemaRef ds:uri="a4b7072c-320c-4af8-b11c-c2f2583c405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3562</TotalTime>
  <Words>493</Words>
  <Application>Microsoft Office PowerPoint</Application>
  <PresentationFormat>Szélesvásznú</PresentationFormat>
  <Paragraphs>116</Paragraphs>
  <Slides>33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33</vt:i4>
      </vt:variant>
    </vt:vector>
  </HeadingPairs>
  <TitlesOfParts>
    <vt:vector size="37" baseType="lpstr">
      <vt:lpstr>Arial</vt:lpstr>
      <vt:lpstr>Calibri</vt:lpstr>
      <vt:lpstr>Calibri Light</vt:lpstr>
      <vt:lpstr>Office-téma</vt:lpstr>
      <vt:lpstr>PowerPoint-bemutató</vt:lpstr>
      <vt:lpstr>Mi a különbség egy restaurált múzeumi tárgy és egy restaurált könyv között?</vt:lpstr>
      <vt:lpstr>Mi a könyvrestaurálás célja?</vt:lpstr>
      <vt:lpstr>Restaurálás  a helyreállító állományvédelem</vt:lpstr>
      <vt:lpstr>Állományvédelem restaurátor szemmel </vt:lpstr>
      <vt:lpstr>A dokumentumokat felépítő anyagok</vt:lpstr>
      <vt:lpstr>Restaurálás, konzerválás</vt:lpstr>
      <vt:lpstr>Száraz tisztítás</vt:lpstr>
      <vt:lpstr>Oldódás próbák, anyagvizsgálatok</vt:lpstr>
      <vt:lpstr>Fixálás</vt:lpstr>
      <vt:lpstr>Részleges vagy teljes bontás</vt:lpstr>
      <vt:lpstr>Nedves tisztítás, semlegesítés</vt:lpstr>
      <vt:lpstr>Folttisztítás, fehérítés</vt:lpstr>
      <vt:lpstr>Javítás, kiegészítés</vt:lpstr>
      <vt:lpstr>PowerPoint-bemutató</vt:lpstr>
      <vt:lpstr>PowerPoint-bemutató</vt:lpstr>
      <vt:lpstr>PowerPoint-bemutató</vt:lpstr>
      <vt:lpstr>PowerPoint-bemutató</vt:lpstr>
      <vt:lpstr>Fűzés</vt:lpstr>
      <vt:lpstr>Oromszegő</vt:lpstr>
      <vt:lpstr>Oromszegő  alapok és fűzés</vt:lpstr>
      <vt:lpstr>PowerPoint-bemutató</vt:lpstr>
      <vt:lpstr>A csatok hiányainak kiegészítése </vt:lpstr>
      <vt:lpstr>PowerPoint-bemutató</vt:lpstr>
      <vt:lpstr>Tároló doboz</vt:lpstr>
      <vt:lpstr>Állományvédelem kölcsönzéskor</vt:lpstr>
      <vt:lpstr>Kiállítás</vt:lpstr>
      <vt:lpstr>A könyv-és papírrestaurátor képzés múltja</vt:lpstr>
      <vt:lpstr>PowerPoint-bemutató</vt:lpstr>
      <vt:lpstr>A könyv-és papírrestaurátor képzés jelene</vt:lpstr>
      <vt:lpstr>A könyv-és papírrestaurátor képzés jövője</vt:lpstr>
      <vt:lpstr>A könyv-és papírrestaurátor képzés jövője</vt:lpstr>
      <vt:lpstr>PowerPoint-bemutató</vt:lpstr>
    </vt:vector>
  </TitlesOfParts>
  <Company>Országos Széchényi Könyvtár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creator>Érdi Marianne</dc:creator>
  <cp:lastModifiedBy>Gerencsér Judit</cp:lastModifiedBy>
  <cp:revision>41</cp:revision>
  <dcterms:created xsi:type="dcterms:W3CDTF">2022-03-10T15:07:47Z</dcterms:created>
  <dcterms:modified xsi:type="dcterms:W3CDTF">2022-03-29T05:43:51Z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0x010100FE1845AA0062EF4580691E99FF268867</vt:lpwstr>
  </property>
</Properties>
</file>