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57" r:id="rId6"/>
    <p:sldId id="259" r:id="rId7"/>
    <p:sldId id="260" r:id="rId8"/>
    <p:sldId id="261" r:id="rId9"/>
    <p:sldId id="265" r:id="rId10"/>
    <p:sldId id="280" r:id="rId11"/>
    <p:sldId id="281" r:id="rId12"/>
    <p:sldId id="282" r:id="rId13"/>
    <p:sldId id="283" r:id="rId14"/>
    <p:sldId id="285" r:id="rId15"/>
    <p:sldId id="284" r:id="rId16"/>
    <p:sldId id="286" r:id="rId17"/>
    <p:sldId id="287" r:id="rId18"/>
    <p:sldId id="288" r:id="rId19"/>
    <p:sldId id="289" r:id="rId20"/>
    <p:sldId id="290" r:id="rId21"/>
    <p:sldId id="272" r:id="rId22"/>
    <p:sldId id="291" r:id="rId23"/>
    <p:sldId id="292" r:id="rId24"/>
    <p:sldId id="293" r:id="rId25"/>
    <p:sldId id="294" r:id="rId26"/>
    <p:sldId id="296" r:id="rId27"/>
    <p:sldId id="297" r:id="rId28"/>
    <p:sldId id="298" r:id="rId29"/>
    <p:sldId id="262" r:id="rId30"/>
    <p:sldId id="264" r:id="rId31"/>
    <p:sldId id="275" r:id="rId32"/>
    <p:sldId id="278" r:id="rId33"/>
    <p:sldId id="277" r:id="rId34"/>
    <p:sldId id="276" r:id="rId35"/>
    <p:sldId id="279" r:id="rId36"/>
    <p:sldId id="299" r:id="rId3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7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F478-71C7-4E7E-B5C6-DE9F58CB92BD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7BAB-11DE-4628-8FEF-FCEB0DC234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039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F478-71C7-4E7E-B5C6-DE9F58CB92BD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7BAB-11DE-4628-8FEF-FCEB0DC234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58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F478-71C7-4E7E-B5C6-DE9F58CB92BD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7BAB-11DE-4628-8FEF-FCEB0DC234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765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527A9-1B76-43F8-8F38-EE5007DC0E8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85188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FECBC-A4F4-45BF-8721-DC35D256462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2007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F478-71C7-4E7E-B5C6-DE9F58CB92BD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7BAB-11DE-4628-8FEF-FCEB0DC234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772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F478-71C7-4E7E-B5C6-DE9F58CB92BD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7BAB-11DE-4628-8FEF-FCEB0DC234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741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F478-71C7-4E7E-B5C6-DE9F58CB92BD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7BAB-11DE-4628-8FEF-FCEB0DC234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857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F478-71C7-4E7E-B5C6-DE9F58CB92BD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7BAB-11DE-4628-8FEF-FCEB0DC234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432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F478-71C7-4E7E-B5C6-DE9F58CB92BD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7BAB-11DE-4628-8FEF-FCEB0DC234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901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F478-71C7-4E7E-B5C6-DE9F58CB92BD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7BAB-11DE-4628-8FEF-FCEB0DC234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723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F478-71C7-4E7E-B5C6-DE9F58CB92BD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7BAB-11DE-4628-8FEF-FCEB0DC234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216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F478-71C7-4E7E-B5C6-DE9F58CB92BD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7BAB-11DE-4628-8FEF-FCEB0DC234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099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9F478-71C7-4E7E-B5C6-DE9F58CB92BD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67BAB-11DE-4628-8FEF-FCEB0DC234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900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1657350" y="2400300"/>
            <a:ext cx="8763000" cy="19502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000" dirty="0" smtClean="0">
              <a:solidFill>
                <a:schemeClr val="tx2"/>
              </a:solidFill>
            </a:endParaRPr>
          </a:p>
          <a:p>
            <a:pPr algn="ctr"/>
            <a:r>
              <a:rPr lang="hu-HU" sz="5700" b="1" dirty="0" smtClean="0">
                <a:solidFill>
                  <a:schemeClr val="tx2">
                    <a:lumMod val="50000"/>
                  </a:schemeClr>
                </a:solidFill>
              </a:rPr>
              <a:t>Mit tud egy könyvrestaurátor?</a:t>
            </a:r>
          </a:p>
          <a:p>
            <a:pPr algn="ctr"/>
            <a:r>
              <a:rPr lang="hu-HU" sz="5000" b="1" dirty="0" smtClean="0"/>
              <a:t>A szakma jelene és jövője</a:t>
            </a:r>
            <a:br>
              <a:rPr lang="hu-HU" sz="5000" b="1" dirty="0" smtClean="0"/>
            </a:br>
            <a:endParaRPr lang="hu-HU" sz="5000" b="1" dirty="0"/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1524000" y="4583575"/>
            <a:ext cx="9144000" cy="4890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Érdi Marianne OSZK </a:t>
            </a:r>
            <a:endParaRPr lang="hu-HU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68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ím 1"/>
          <p:cNvSpPr>
            <a:spLocks noGrp="1"/>
          </p:cNvSpPr>
          <p:nvPr>
            <p:ph type="title"/>
          </p:nvPr>
        </p:nvSpPr>
        <p:spPr>
          <a:xfrm>
            <a:off x="2510287" y="274638"/>
            <a:ext cx="2942777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u-HU" sz="3600" dirty="0">
                <a:solidFill>
                  <a:srgbClr val="FFC000"/>
                </a:solidFill>
              </a:rPr>
              <a:t>Fixálás</a:t>
            </a:r>
          </a:p>
        </p:txBody>
      </p:sp>
      <p:sp>
        <p:nvSpPr>
          <p:cNvPr id="45059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45060" name="Tartalom helye 3"/>
          <p:cNvSpPr>
            <a:spLocks noGrp="1"/>
          </p:cNvSpPr>
          <p:nvPr>
            <p:ph sz="half" idx="2"/>
          </p:nvPr>
        </p:nvSpPr>
        <p:spPr>
          <a:xfrm>
            <a:off x="5238751" y="428625"/>
            <a:ext cx="4900613" cy="1214438"/>
          </a:xfrm>
        </p:spPr>
        <p:txBody>
          <a:bodyPr/>
          <a:lstStyle/>
          <a:p>
            <a:pPr>
              <a:buNone/>
            </a:pPr>
            <a:r>
              <a:rPr lang="hu-HU" altLang="hu-HU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Levérző tinták, porló festékek, pecsétek</a:t>
            </a:r>
          </a:p>
        </p:txBody>
      </p:sp>
      <p:pic>
        <p:nvPicPr>
          <p:cNvPr id="45061" name="Picture 2" descr="C:\Documents and Settings\erdi.marianne\Dokumentumok\Dokumentumok\Képek\én\képek bemutatókhoz\tisztítás\fixálás\IMG_00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571625"/>
            <a:ext cx="65722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83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65075" y="235728"/>
            <a:ext cx="7141234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u-HU" altLang="hu-HU" sz="3600" dirty="0">
                <a:solidFill>
                  <a:srgbClr val="FFC000"/>
                </a:solidFill>
              </a:rPr>
              <a:t>Részleges vagy teljes bontás</a:t>
            </a:r>
            <a:endParaRPr lang="hu-HU" sz="3600" dirty="0">
              <a:solidFill>
                <a:srgbClr val="FFC000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16990" y="1451643"/>
            <a:ext cx="7353294" cy="490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2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ím 1"/>
          <p:cNvSpPr>
            <a:spLocks noGrp="1"/>
          </p:cNvSpPr>
          <p:nvPr>
            <p:ph type="title"/>
          </p:nvPr>
        </p:nvSpPr>
        <p:spPr>
          <a:xfrm>
            <a:off x="5889036" y="434976"/>
            <a:ext cx="4691743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u-HU" altLang="hu-HU" sz="3600" dirty="0">
                <a:solidFill>
                  <a:srgbClr val="FFC000"/>
                </a:solidFill>
              </a:rPr>
              <a:t>Nedves tisztítás, semlegesítés</a:t>
            </a:r>
          </a:p>
        </p:txBody>
      </p:sp>
      <p:pic>
        <p:nvPicPr>
          <p:cNvPr id="47107" name="Tartalom helye 4" descr="Kép 058_0.tmp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b="3646"/>
          <a:stretch/>
        </p:blipFill>
        <p:spPr>
          <a:xfrm>
            <a:off x="5889036" y="2071688"/>
            <a:ext cx="5895703" cy="4487907"/>
          </a:xfrm>
        </p:spPr>
      </p:pic>
      <p:pic>
        <p:nvPicPr>
          <p:cNvPr id="47108" name="Tartalom helye 5" descr="Kép 045_0.tmp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36" y="360363"/>
            <a:ext cx="4838700" cy="3000375"/>
          </a:xfrm>
        </p:spPr>
      </p:pic>
      <p:sp>
        <p:nvSpPr>
          <p:cNvPr id="47109" name="Szövegdoboz 6"/>
          <p:cNvSpPr txBox="1">
            <a:spLocks noChangeArrowheads="1"/>
          </p:cNvSpPr>
          <p:nvPr/>
        </p:nvSpPr>
        <p:spPr bwMode="auto">
          <a:xfrm>
            <a:off x="5889036" y="2406631"/>
            <a:ext cx="2571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Könyv ívek, lapok mosása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6" y="3695700"/>
            <a:ext cx="4521715" cy="286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3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ím 1"/>
          <p:cNvSpPr>
            <a:spLocks noGrp="1"/>
          </p:cNvSpPr>
          <p:nvPr>
            <p:ph type="title"/>
          </p:nvPr>
        </p:nvSpPr>
        <p:spPr>
          <a:xfrm>
            <a:off x="2024063" y="-28575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u-HU" altLang="hu-HU" sz="3600" dirty="0">
                <a:solidFill>
                  <a:srgbClr val="FFC000"/>
                </a:solidFill>
              </a:rPr>
              <a:t>Folttisztítás, fehérítés</a:t>
            </a:r>
          </a:p>
        </p:txBody>
      </p:sp>
      <p:pic>
        <p:nvPicPr>
          <p:cNvPr id="48131" name="Tartalom helye 4" descr="IMG_0036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t="3272" r="4562" b="5875"/>
          <a:stretch/>
        </p:blipFill>
        <p:spPr>
          <a:xfrm>
            <a:off x="1684292" y="612321"/>
            <a:ext cx="3692434" cy="2751909"/>
          </a:xfrm>
        </p:spPr>
      </p:pic>
      <p:pic>
        <p:nvPicPr>
          <p:cNvPr id="48132" name="Tartalom helye 5" descr="IMG_0095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4292" y="3535681"/>
            <a:ext cx="4038600" cy="3028950"/>
          </a:xfrm>
        </p:spPr>
      </p:pic>
      <p:pic>
        <p:nvPicPr>
          <p:cNvPr id="48133" name="Kép 8" descr="IMG_002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5" b="5893"/>
          <a:stretch/>
        </p:blipFill>
        <p:spPr bwMode="auto">
          <a:xfrm>
            <a:off x="6733632" y="554083"/>
            <a:ext cx="3948384" cy="286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Kép 9" descr="IMG_009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3" r="1898" b="1697"/>
          <a:stretch/>
        </p:blipFill>
        <p:spPr bwMode="auto">
          <a:xfrm>
            <a:off x="6414816" y="3535681"/>
            <a:ext cx="4267200" cy="302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5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ím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2548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u-HU" sz="3600" dirty="0">
                <a:solidFill>
                  <a:srgbClr val="FFC000"/>
                </a:solidFill>
              </a:rPr>
              <a:t>Javítás, kiegészítés</a:t>
            </a:r>
          </a:p>
        </p:txBody>
      </p:sp>
      <p:pic>
        <p:nvPicPr>
          <p:cNvPr id="49155" name="Tartalom helye 4" descr="IMG_008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9751" y="1143000"/>
            <a:ext cx="3929063" cy="5238750"/>
          </a:xfrm>
        </p:spPr>
      </p:pic>
      <p:pic>
        <p:nvPicPr>
          <p:cNvPr id="49156" name="Tartalom helye 5" descr="IMG_008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8876" y="1143000"/>
            <a:ext cx="3929063" cy="5238750"/>
          </a:xfrm>
        </p:spPr>
      </p:pic>
    </p:spTree>
    <p:extLst>
      <p:ext uri="{BB962C8B-B14F-4D97-AF65-F5344CB8AC3E}">
        <p14:creationId xmlns:p14="http://schemas.microsoft.com/office/powerpoint/2010/main" val="287311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981200" y="357189"/>
            <a:ext cx="4038600" cy="5768975"/>
          </a:xfrm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Kézi javítás, pótlás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357189"/>
            <a:ext cx="4038600" cy="5768975"/>
          </a:xfrm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Kézi papíröntés</a:t>
            </a:r>
          </a:p>
        </p:txBody>
      </p:sp>
      <p:pic>
        <p:nvPicPr>
          <p:cNvPr id="50181" name="Kép 4" descr="IMG_1756_0.t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966789"/>
            <a:ext cx="3643313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Kép 5" descr="IMG_6005_0.t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928689"/>
            <a:ext cx="3644900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708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5120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5120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altLang="hu-HU" dirty="0" smtClean="0"/>
          </a:p>
        </p:txBody>
      </p:sp>
      <p:pic>
        <p:nvPicPr>
          <p:cNvPr id="51205" name="Picture 2" descr="IMG_403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98"/>
          <a:stretch>
            <a:fillRect/>
          </a:stretch>
        </p:blipFill>
        <p:spPr bwMode="auto">
          <a:xfrm>
            <a:off x="1487488" y="96839"/>
            <a:ext cx="4608513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3" descr="IMG_403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8" b="25105"/>
          <a:stretch>
            <a:fillRect/>
          </a:stretch>
        </p:blipFill>
        <p:spPr bwMode="auto">
          <a:xfrm>
            <a:off x="6167438" y="103189"/>
            <a:ext cx="4500562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4" descr="IMG_4038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3" b="21404"/>
          <a:stretch>
            <a:fillRect/>
          </a:stretch>
        </p:blipFill>
        <p:spPr bwMode="auto">
          <a:xfrm>
            <a:off x="1487488" y="3500438"/>
            <a:ext cx="4608513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6491288" y="3573464"/>
            <a:ext cx="41767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hu-HU" sz="36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Kiegészítés gépi </a:t>
            </a:r>
            <a:r>
              <a:rPr lang="hu-HU" sz="36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papíröntéssel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hu-HU" sz="36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hu-H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Lapok behelyezése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hu-H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Papírpép szivattyúzása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hu-H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Kiöntött lap</a:t>
            </a:r>
          </a:p>
        </p:txBody>
      </p:sp>
    </p:spTree>
    <p:extLst>
      <p:ext uri="{BB962C8B-B14F-4D97-AF65-F5344CB8AC3E}">
        <p14:creationId xmlns:p14="http://schemas.microsoft.com/office/powerpoint/2010/main" val="1501252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52227" name="Tartalom helye 3"/>
          <p:cNvSpPr>
            <a:spLocks noGrp="1"/>
          </p:cNvSpPr>
          <p:nvPr>
            <p:ph sz="half" idx="2"/>
          </p:nvPr>
        </p:nvSpPr>
        <p:spPr>
          <a:xfrm>
            <a:off x="6529251" y="3214689"/>
            <a:ext cx="4038600" cy="2911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altLang="hu-HU" sz="36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Kasírozás</a:t>
            </a:r>
          </a:p>
          <a:p>
            <a:pPr marL="0" indent="0" algn="ctr">
              <a:buNone/>
            </a:pPr>
            <a:endParaRPr lang="hu-HU" altLang="hu-HU" sz="36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r>
              <a:rPr lang="hu-HU" altLang="hu-HU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Megerősítés </a:t>
            </a:r>
            <a:r>
              <a:rPr lang="hu-HU" altLang="hu-HU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vékony, japán fátyolpapír segítségével</a:t>
            </a:r>
          </a:p>
          <a:p>
            <a:r>
              <a:rPr lang="hu-HU" altLang="hu-HU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Enyvezés</a:t>
            </a:r>
          </a:p>
          <a:p>
            <a:endParaRPr lang="hu-HU" altLang="hu-HU" dirty="0" smtClean="0"/>
          </a:p>
        </p:txBody>
      </p:sp>
      <p:pic>
        <p:nvPicPr>
          <p:cNvPr id="52228" name="Picture 2" descr="IMG_404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6" r="1785"/>
          <a:stretch>
            <a:fillRect/>
          </a:stretch>
        </p:blipFill>
        <p:spPr bwMode="auto">
          <a:xfrm>
            <a:off x="1524001" y="142875"/>
            <a:ext cx="4608513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 descr="IMG_404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6461" r="3722"/>
          <a:stretch>
            <a:fillRect/>
          </a:stretch>
        </p:blipFill>
        <p:spPr bwMode="auto">
          <a:xfrm>
            <a:off x="6203950" y="142875"/>
            <a:ext cx="446405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 descr="IMG_4046b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937" y="3214689"/>
            <a:ext cx="5108576" cy="3286125"/>
          </a:xfrm>
          <a:noFill/>
        </p:spPr>
      </p:pic>
    </p:spTree>
    <p:extLst>
      <p:ext uri="{BB962C8B-B14F-4D97-AF65-F5344CB8AC3E}">
        <p14:creationId xmlns:p14="http://schemas.microsoft.com/office/powerpoint/2010/main" val="1147263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C:\Documents and Settings\erdi.marianne\Dokumentumok\Dokumentumok\OSZTÁLYDOK\állományvédelem\BIZOTTSÁG\Digitalizálás\savas ujsá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7509" y="1108813"/>
            <a:ext cx="4115615" cy="5482739"/>
          </a:xfrm>
          <a:prstGeom prst="rect">
            <a:avLst/>
          </a:prstGeom>
          <a:noFill/>
        </p:spPr>
      </p:pic>
      <p:pic>
        <p:nvPicPr>
          <p:cNvPr id="79874" name="Picture 2" descr="C:\Documents and Settings\erdi.marianne\Dokumentumok\Dokumentumok\OSZTÁLYDOK\állományvédelem\BIZOTTSÁG\Digitalizálás\savas ujsag re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3156" y="1108813"/>
            <a:ext cx="4115615" cy="5482739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2666976" y="313624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chemeClr val="accent4"/>
                </a:solidFill>
              </a:rPr>
              <a:t>Savas lapok megmentése</a:t>
            </a:r>
          </a:p>
        </p:txBody>
      </p:sp>
    </p:spTree>
    <p:extLst>
      <p:ext uri="{BB962C8B-B14F-4D97-AF65-F5344CB8AC3E}">
        <p14:creationId xmlns:p14="http://schemas.microsoft.com/office/powerpoint/2010/main" val="154196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ím 1"/>
          <p:cNvSpPr>
            <a:spLocks noGrp="1"/>
          </p:cNvSpPr>
          <p:nvPr>
            <p:ph type="title"/>
          </p:nvPr>
        </p:nvSpPr>
        <p:spPr>
          <a:xfrm>
            <a:off x="1363064" y="375518"/>
            <a:ext cx="2757487" cy="1143000"/>
          </a:xfrm>
        </p:spPr>
        <p:txBody>
          <a:bodyPr>
            <a:normAutofit/>
          </a:bodyPr>
          <a:lstStyle/>
          <a:p>
            <a:pPr algn="ctr"/>
            <a:r>
              <a:rPr lang="hu-HU" altLang="hu-HU" sz="3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Fűzés</a:t>
            </a:r>
          </a:p>
        </p:txBody>
      </p:sp>
      <p:pic>
        <p:nvPicPr>
          <p:cNvPr id="54276" name="Tartalom helye 5" descr="IMG_014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11875" r="8867" b="12297"/>
          <a:stretch>
            <a:fillRect/>
          </a:stretch>
        </p:blipFill>
        <p:spPr>
          <a:xfrm>
            <a:off x="9005978" y="1777041"/>
            <a:ext cx="2493033" cy="3062378"/>
          </a:xfrm>
        </p:spPr>
      </p:pic>
      <p:pic>
        <p:nvPicPr>
          <p:cNvPr id="5" name="Picture 3" descr="csat4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16" y="1744361"/>
            <a:ext cx="29464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középkori köté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5850" y="561328"/>
            <a:ext cx="2839232" cy="2800579"/>
          </a:xfrm>
          <a:prstGeom prst="rect">
            <a:avLst/>
          </a:prstGeom>
        </p:spPr>
      </p:pic>
      <p:pic>
        <p:nvPicPr>
          <p:cNvPr id="8" name="Tartalom helye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25" y="3728503"/>
            <a:ext cx="3611880" cy="2115589"/>
          </a:xfrm>
        </p:spPr>
      </p:pic>
      <p:pic>
        <p:nvPicPr>
          <p:cNvPr id="9" name="Tartalom helye 4" descr="IMG_0013_0.t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r="4170" b="24315"/>
          <a:stretch>
            <a:fillRect/>
          </a:stretch>
        </p:blipFill>
        <p:spPr>
          <a:xfrm>
            <a:off x="4798144" y="3717985"/>
            <a:ext cx="3819644" cy="24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853440"/>
            <a:ext cx="10515600" cy="837248"/>
          </a:xfrm>
        </p:spPr>
        <p:txBody>
          <a:bodyPr>
            <a:normAutofit/>
          </a:bodyPr>
          <a:lstStyle/>
          <a:p>
            <a:pPr algn="ctr"/>
            <a:r>
              <a:rPr lang="hu-HU" sz="2600" dirty="0" smtClean="0">
                <a:solidFill>
                  <a:schemeClr val="accent4"/>
                </a:solidFill>
              </a:rPr>
              <a:t>Mi a különbség egy restaurált múzeumi tárgy és egy restaurált könyv között?</a:t>
            </a:r>
            <a:endParaRPr lang="hu-HU" sz="2600" dirty="0">
              <a:solidFill>
                <a:schemeClr val="accent4"/>
              </a:solidFill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86185"/>
            <a:ext cx="5181600" cy="3430218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8041" y="2286184"/>
            <a:ext cx="4925442" cy="34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15491" cy="1325563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Oromszegő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33949" y="243647"/>
            <a:ext cx="5181600" cy="3457098"/>
          </a:xfrm>
          <a:prstGeom prst="rect">
            <a:avLst/>
          </a:prstGeom>
        </p:spPr>
      </p:pic>
      <p:pic>
        <p:nvPicPr>
          <p:cNvPr id="6" name="Picture 17" descr="zöld-fehé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909" y="3888299"/>
            <a:ext cx="4473116" cy="2757214"/>
          </a:xfrm>
        </p:spPr>
      </p:pic>
      <p:pic>
        <p:nvPicPr>
          <p:cNvPr id="7" name="Kép 5" descr="oromsz_0.t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55" y="3888299"/>
            <a:ext cx="4826725" cy="275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35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ím 1"/>
          <p:cNvSpPr>
            <a:spLocks noGrp="1"/>
          </p:cNvSpPr>
          <p:nvPr>
            <p:ph type="title"/>
          </p:nvPr>
        </p:nvSpPr>
        <p:spPr>
          <a:xfrm>
            <a:off x="7688183" y="664470"/>
            <a:ext cx="3186112" cy="1143000"/>
          </a:xfrm>
        </p:spPr>
        <p:txBody>
          <a:bodyPr>
            <a:normAutofit/>
          </a:bodyPr>
          <a:lstStyle/>
          <a:p>
            <a:pPr algn="ctr"/>
            <a:r>
              <a:rPr lang="hu-HU" altLang="hu-HU" sz="3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Oromszegő </a:t>
            </a:r>
            <a:br>
              <a:rPr lang="hu-HU" altLang="hu-HU" sz="3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</a:br>
            <a:r>
              <a:rPr lang="hu-HU" altLang="hu-HU" sz="3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alapok és fűzés</a:t>
            </a:r>
          </a:p>
        </p:txBody>
      </p:sp>
      <p:pic>
        <p:nvPicPr>
          <p:cNvPr id="82947" name="Tartalom helye 4" descr="IMG_0063_0.tmp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614" r="3924" b="2412"/>
          <a:stretch>
            <a:fillRect/>
          </a:stretch>
        </p:blipFill>
        <p:spPr>
          <a:xfrm>
            <a:off x="707367" y="750498"/>
            <a:ext cx="3769743" cy="5434641"/>
          </a:xfrm>
        </p:spPr>
      </p:pic>
      <p:pic>
        <p:nvPicPr>
          <p:cNvPr id="6" name="Tartalom helye 5" descr="IMG_0070_0.t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2" t="5554" r="27424" b="5162"/>
          <a:stretch>
            <a:fillRect/>
          </a:stretch>
        </p:blipFill>
        <p:spPr>
          <a:xfrm>
            <a:off x="4677335" y="767752"/>
            <a:ext cx="2275555" cy="5404442"/>
          </a:xfrm>
          <a:prstGeom prst="rect">
            <a:avLst/>
          </a:prstGeom>
        </p:spPr>
      </p:pic>
      <p:pic>
        <p:nvPicPr>
          <p:cNvPr id="7" name="Tartalom helye 4" descr="IMG_0068_0.tmp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33787" r="9018"/>
          <a:stretch>
            <a:fillRect/>
          </a:stretch>
        </p:blipFill>
        <p:spPr>
          <a:xfrm>
            <a:off x="7142672" y="2274762"/>
            <a:ext cx="4071668" cy="2573169"/>
          </a:xfrm>
        </p:spPr>
      </p:pic>
    </p:spTree>
    <p:extLst>
      <p:ext uri="{BB962C8B-B14F-4D97-AF65-F5344CB8AC3E}">
        <p14:creationId xmlns:p14="http://schemas.microsoft.com/office/powerpoint/2010/main" val="3332500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41" name="Picture 9" descr="IMG_994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51723"/>
            <a:ext cx="4440238" cy="2959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2" name="Picture 10" descr="IMG_995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t="5586" r="14658" b="4775"/>
          <a:stretch>
            <a:fillRect/>
          </a:stretch>
        </p:blipFill>
        <p:spPr>
          <a:xfrm>
            <a:off x="6840748" y="252202"/>
            <a:ext cx="3640346" cy="29654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3" name="Picture 11" descr="P930029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3284538"/>
            <a:ext cx="4402138" cy="3302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4" name="Picture 12" descr="P930028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r="2594"/>
          <a:stretch>
            <a:fillRect/>
          </a:stretch>
        </p:blipFill>
        <p:spPr>
          <a:xfrm>
            <a:off x="6840747" y="3357564"/>
            <a:ext cx="3562710" cy="31511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777041" y="6245524"/>
            <a:ext cx="463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Új egészbőr kötésre visszakerült a régi kötésbőr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08362" y="2889850"/>
            <a:ext cx="373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Nagyméretű hiányok a kötésbőrön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150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Cím 1"/>
          <p:cNvSpPr>
            <a:spLocks noGrp="1"/>
          </p:cNvSpPr>
          <p:nvPr>
            <p:ph type="title"/>
          </p:nvPr>
        </p:nvSpPr>
        <p:spPr>
          <a:xfrm>
            <a:off x="6782210" y="578241"/>
            <a:ext cx="4186237" cy="1231282"/>
          </a:xfrm>
        </p:spPr>
        <p:txBody>
          <a:bodyPr>
            <a:normAutofit fontScale="90000"/>
          </a:bodyPr>
          <a:lstStyle/>
          <a:p>
            <a:pPr algn="ctr"/>
            <a:r>
              <a:rPr lang="hu-HU" altLang="hu-HU" sz="36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A csatok hiányainak kiegészítése</a:t>
            </a:r>
            <a:r>
              <a:rPr lang="hu-HU" altLang="hu-HU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hu-HU" altLang="hu-HU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u-HU" altLang="hu-HU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9091" name="Tartalom helye 4" descr="IMG_0056_0.tmp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4564" y="2205039"/>
            <a:ext cx="5572125" cy="4179887"/>
          </a:xfrm>
        </p:spPr>
      </p:pic>
      <p:pic>
        <p:nvPicPr>
          <p:cNvPr id="5" name="Tartalom helye 4" descr="IMG_0094_0.tmp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970" y="578241"/>
            <a:ext cx="5113579" cy="3834919"/>
          </a:xfrm>
        </p:spPr>
      </p:pic>
    </p:spTree>
    <p:extLst>
      <p:ext uri="{BB962C8B-B14F-4D97-AF65-F5344CB8AC3E}">
        <p14:creationId xmlns:p14="http://schemas.microsoft.com/office/powerpoint/2010/main" val="3875323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92163" name="Tartalom helye 4" descr="IMG_0125_0.tmp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0750" y="571500"/>
            <a:ext cx="7715250" cy="5786438"/>
          </a:xfrm>
        </p:spPr>
      </p:pic>
      <p:sp>
        <p:nvSpPr>
          <p:cNvPr id="92164" name="Tartalom helye 3"/>
          <p:cNvSpPr>
            <a:spLocks noGrp="1"/>
          </p:cNvSpPr>
          <p:nvPr>
            <p:ph sz="half" idx="2"/>
          </p:nvPr>
        </p:nvSpPr>
        <p:spPr>
          <a:xfrm>
            <a:off x="7381876" y="4357689"/>
            <a:ext cx="2828925" cy="1768475"/>
          </a:xfrm>
        </p:spPr>
        <p:txBody>
          <a:bodyPr/>
          <a:lstStyle/>
          <a:p>
            <a:pPr eaLnBrk="1" hangingPunct="1"/>
            <a:r>
              <a:rPr lang="hu-HU" altLang="hu-HU" smtClean="0"/>
              <a:t>Töredékek poliészter kapszulában</a:t>
            </a:r>
          </a:p>
        </p:txBody>
      </p:sp>
    </p:spTree>
    <p:extLst>
      <p:ext uri="{BB962C8B-B14F-4D97-AF65-F5344CB8AC3E}">
        <p14:creationId xmlns:p14="http://schemas.microsoft.com/office/powerpoint/2010/main" val="1995884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Cím 1"/>
          <p:cNvSpPr>
            <a:spLocks noGrp="1"/>
          </p:cNvSpPr>
          <p:nvPr>
            <p:ph type="title"/>
          </p:nvPr>
        </p:nvSpPr>
        <p:spPr>
          <a:xfrm>
            <a:off x="6007393" y="176303"/>
            <a:ext cx="4114800" cy="1143000"/>
          </a:xfrm>
        </p:spPr>
        <p:txBody>
          <a:bodyPr>
            <a:normAutofit/>
          </a:bodyPr>
          <a:lstStyle/>
          <a:p>
            <a:pPr algn="ctr"/>
            <a:r>
              <a:rPr lang="hu-HU" altLang="hu-HU" sz="3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Tároló doboz</a:t>
            </a:r>
          </a:p>
        </p:txBody>
      </p:sp>
      <p:pic>
        <p:nvPicPr>
          <p:cNvPr id="93187" name="Tartalom helye 4" descr="IMG_0085_0.tmp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 b="11374"/>
          <a:stretch>
            <a:fillRect/>
          </a:stretch>
        </p:blipFill>
        <p:spPr>
          <a:xfrm>
            <a:off x="2234242" y="3664610"/>
            <a:ext cx="3360707" cy="2684431"/>
          </a:xfrm>
        </p:spPr>
      </p:pic>
      <p:pic>
        <p:nvPicPr>
          <p:cNvPr id="93188" name="Tartalom helye 5" descr="IMG_0086_0.tmp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r="7954" b="11054"/>
          <a:stretch>
            <a:fillRect/>
          </a:stretch>
        </p:blipFill>
        <p:spPr>
          <a:xfrm>
            <a:off x="2173857" y="747803"/>
            <a:ext cx="3398807" cy="2694137"/>
          </a:xfrm>
        </p:spPr>
      </p:pic>
      <p:pic>
        <p:nvPicPr>
          <p:cNvPr id="5" name="Tartalom hely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556" y="3694195"/>
            <a:ext cx="4494978" cy="2654846"/>
          </a:xfrm>
          <a:prstGeom prst="rect">
            <a:avLst/>
          </a:prstGeom>
        </p:spPr>
      </p:pic>
      <p:pic>
        <p:nvPicPr>
          <p:cNvPr id="6" name="Tartalom hely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958" y="1141334"/>
            <a:ext cx="4280197" cy="230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79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ím 1"/>
          <p:cNvSpPr>
            <a:spLocks noGrp="1"/>
          </p:cNvSpPr>
          <p:nvPr>
            <p:ph type="title"/>
          </p:nvPr>
        </p:nvSpPr>
        <p:spPr>
          <a:xfrm>
            <a:off x="1552754" y="534838"/>
            <a:ext cx="3899139" cy="923026"/>
          </a:xfrm>
        </p:spPr>
        <p:txBody>
          <a:bodyPr>
            <a:normAutofit fontScale="90000"/>
          </a:bodyPr>
          <a:lstStyle/>
          <a:p>
            <a:r>
              <a:rPr lang="hu-HU" altLang="hu-HU" sz="3600" dirty="0" smtClean="0">
                <a:solidFill>
                  <a:srgbClr val="FF9900"/>
                </a:solidFill>
              </a:rPr>
              <a:t>Állományvédelem kölcsönzéskor</a:t>
            </a:r>
            <a:endParaRPr lang="hu-HU" altLang="hu-HU" sz="3600" dirty="0">
              <a:solidFill>
                <a:srgbClr val="FFC000"/>
              </a:solidFill>
            </a:endParaRPr>
          </a:p>
        </p:txBody>
      </p:sp>
      <p:pic>
        <p:nvPicPr>
          <p:cNvPr id="30723" name="Tartalom helye 3" descr="IMG_006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8814" y="500063"/>
            <a:ext cx="4389437" cy="5853112"/>
          </a:xfrm>
        </p:spPr>
      </p:pic>
      <p:sp>
        <p:nvSpPr>
          <p:cNvPr id="30724" name="Szöveg helye 4"/>
          <p:cNvSpPr>
            <a:spLocks noGrp="1"/>
          </p:cNvSpPr>
          <p:nvPr>
            <p:ph type="body" sz="half" idx="2"/>
          </p:nvPr>
        </p:nvSpPr>
        <p:spPr>
          <a:xfrm>
            <a:off x="1340120" y="2066027"/>
            <a:ext cx="3932237" cy="381158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hu-HU" altLang="hu-HU" sz="2800" dirty="0" smtClean="0">
                <a:solidFill>
                  <a:srgbClr val="FFCC66"/>
                </a:solidFill>
              </a:rPr>
              <a:t> </a:t>
            </a:r>
            <a:r>
              <a:rPr lang="hu-HU" altLang="hu-HU" sz="2800" dirty="0">
                <a:solidFill>
                  <a:srgbClr val="FFCC66"/>
                </a:solidFill>
              </a:rPr>
              <a:t>A dokumentumok állapotleírása</a:t>
            </a:r>
          </a:p>
          <a:p>
            <a:pPr>
              <a:buFont typeface="Arial" pitchFamily="34" charset="0"/>
              <a:buChar char="•"/>
            </a:pPr>
            <a:r>
              <a:rPr lang="hu-HU" altLang="hu-HU" sz="2800" dirty="0" smtClean="0">
                <a:solidFill>
                  <a:srgbClr val="FFCC66"/>
                </a:solidFill>
              </a:rPr>
              <a:t> A </a:t>
            </a:r>
            <a:r>
              <a:rPr lang="hu-HU" altLang="hu-HU" sz="2800" dirty="0">
                <a:solidFill>
                  <a:srgbClr val="FFCC66"/>
                </a:solidFill>
              </a:rPr>
              <a:t>kiállítási feltételek meghatározása</a:t>
            </a:r>
          </a:p>
          <a:p>
            <a:pPr>
              <a:buFont typeface="Arial" pitchFamily="34" charset="0"/>
              <a:buChar char="•"/>
            </a:pPr>
            <a:r>
              <a:rPr lang="hu-HU" altLang="hu-HU" sz="2800" dirty="0" smtClean="0">
                <a:solidFill>
                  <a:srgbClr val="FFCC66"/>
                </a:solidFill>
              </a:rPr>
              <a:t> </a:t>
            </a:r>
            <a:r>
              <a:rPr lang="hu-HU" altLang="hu-HU" sz="2800" dirty="0">
                <a:solidFill>
                  <a:srgbClr val="FFCC66"/>
                </a:solidFill>
              </a:rPr>
              <a:t>Előkészítés a kiállításra</a:t>
            </a:r>
          </a:p>
          <a:p>
            <a:pPr>
              <a:buFont typeface="Arial" pitchFamily="34" charset="0"/>
              <a:buChar char="•"/>
            </a:pPr>
            <a:r>
              <a:rPr lang="hu-HU" altLang="hu-HU" sz="2800" dirty="0" smtClean="0">
                <a:solidFill>
                  <a:srgbClr val="FFCC66"/>
                </a:solidFill>
              </a:rPr>
              <a:t> </a:t>
            </a:r>
            <a:r>
              <a:rPr lang="hu-HU" altLang="hu-HU" sz="2800" dirty="0">
                <a:solidFill>
                  <a:srgbClr val="FFCC66"/>
                </a:solidFill>
              </a:rPr>
              <a:t>Csomagolás</a:t>
            </a:r>
          </a:p>
          <a:p>
            <a:pPr>
              <a:buFont typeface="Arial" pitchFamily="34" charset="0"/>
              <a:buChar char="•"/>
            </a:pPr>
            <a:r>
              <a:rPr lang="hu-HU" altLang="hu-HU" sz="2800" dirty="0" smtClean="0">
                <a:solidFill>
                  <a:srgbClr val="FFCC66"/>
                </a:solidFill>
              </a:rPr>
              <a:t> </a:t>
            </a:r>
            <a:r>
              <a:rPr lang="hu-HU" altLang="hu-HU" sz="2800" dirty="0">
                <a:solidFill>
                  <a:srgbClr val="FFCC66"/>
                </a:solidFill>
              </a:rPr>
              <a:t>Kíséret</a:t>
            </a:r>
          </a:p>
        </p:txBody>
      </p:sp>
    </p:spTree>
    <p:extLst>
      <p:ext uri="{BB962C8B-B14F-4D97-AF65-F5344CB8AC3E}">
        <p14:creationId xmlns:p14="http://schemas.microsoft.com/office/powerpoint/2010/main" val="23558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ím 1"/>
          <p:cNvSpPr>
            <a:spLocks noGrp="1"/>
          </p:cNvSpPr>
          <p:nvPr>
            <p:ph type="title"/>
          </p:nvPr>
        </p:nvSpPr>
        <p:spPr>
          <a:xfrm>
            <a:off x="5969478" y="347707"/>
            <a:ext cx="5384321" cy="1325563"/>
          </a:xfrm>
        </p:spPr>
        <p:txBody>
          <a:bodyPr/>
          <a:lstStyle/>
          <a:p>
            <a:r>
              <a:rPr lang="hu-HU" altLang="hu-HU" dirty="0" smtClean="0">
                <a:solidFill>
                  <a:srgbClr val="FFC000"/>
                </a:solidFill>
              </a:rPr>
              <a:t>Kiállítás</a:t>
            </a:r>
            <a:endParaRPr lang="hu-HU" altLang="hu-HU" dirty="0" smtClean="0"/>
          </a:p>
        </p:txBody>
      </p:sp>
      <p:pic>
        <p:nvPicPr>
          <p:cNvPr id="35844" name="Picture 3" descr="R:\Restaurátor csoport\Kiállítások\Nyelvemlék 2009\IMG_01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t="24481" r="17600" b="16732"/>
          <a:stretch>
            <a:fillRect/>
          </a:stretch>
        </p:blipFill>
        <p:spPr>
          <a:xfrm>
            <a:off x="1558834" y="526210"/>
            <a:ext cx="3614057" cy="2153454"/>
          </a:xfrm>
          <a:noFill/>
        </p:spPr>
      </p:pic>
      <p:pic>
        <p:nvPicPr>
          <p:cNvPr id="5" name="Tartalom helye 4" descr="IMG_0647_0.t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2" r="5433"/>
          <a:stretch>
            <a:fillRect/>
          </a:stretch>
        </p:blipFill>
        <p:spPr>
          <a:xfrm>
            <a:off x="6038366" y="2096218"/>
            <a:ext cx="4787785" cy="4287327"/>
          </a:xfrm>
          <a:prstGeom prst="rect">
            <a:avLst/>
          </a:prstGeom>
        </p:spPr>
      </p:pic>
      <p:pic>
        <p:nvPicPr>
          <p:cNvPr id="7" name="Tartalom helye 4" descr="IMG_0071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9292" y="2879607"/>
            <a:ext cx="4678363" cy="3509963"/>
          </a:xfrm>
        </p:spPr>
      </p:pic>
    </p:spTree>
    <p:extLst>
      <p:ext uri="{BB962C8B-B14F-4D97-AF65-F5344CB8AC3E}">
        <p14:creationId xmlns:p14="http://schemas.microsoft.com/office/powerpoint/2010/main" val="3003265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</a:rPr>
              <a:t>A könyv-és papírrestaurátor képzés múltja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>
                <a:solidFill>
                  <a:schemeClr val="accent4"/>
                </a:solidFill>
              </a:rPr>
              <a:t>Kastaly</a:t>
            </a:r>
            <a:r>
              <a:rPr lang="hu-HU" dirty="0" smtClean="0">
                <a:solidFill>
                  <a:schemeClr val="accent4"/>
                </a:solidFill>
              </a:rPr>
              <a:t> Beatrix</a:t>
            </a:r>
          </a:p>
          <a:p>
            <a:r>
              <a:rPr lang="hu-HU" dirty="0" smtClean="0">
                <a:solidFill>
                  <a:schemeClr val="accent4"/>
                </a:solidFill>
              </a:rPr>
              <a:t>1981-2011 OSZK</a:t>
            </a:r>
          </a:p>
          <a:p>
            <a:r>
              <a:rPr lang="hu-HU" dirty="0" smtClean="0">
                <a:solidFill>
                  <a:schemeClr val="accent4"/>
                </a:solidFill>
              </a:rPr>
              <a:t>Könyvkötő szaktudásra épült</a:t>
            </a:r>
          </a:p>
          <a:p>
            <a:r>
              <a:rPr lang="hu-HU" dirty="0" smtClean="0">
                <a:solidFill>
                  <a:schemeClr val="accent4"/>
                </a:solidFill>
              </a:rPr>
              <a:t>2-3 éves képzés</a:t>
            </a:r>
          </a:p>
          <a:p>
            <a:r>
              <a:rPr lang="hu-HU" dirty="0" smtClean="0">
                <a:solidFill>
                  <a:schemeClr val="accent4"/>
                </a:solidFill>
              </a:rPr>
              <a:t>12 OKJ szaktanfolyam</a:t>
            </a:r>
          </a:p>
          <a:p>
            <a:r>
              <a:rPr lang="hu-HU" dirty="0" smtClean="0">
                <a:solidFill>
                  <a:schemeClr val="accent4"/>
                </a:solidFill>
              </a:rPr>
              <a:t>178 képzett könyvrestaurátor</a:t>
            </a:r>
          </a:p>
          <a:p>
            <a:r>
              <a:rPr lang="hu-HU" dirty="0" smtClean="0">
                <a:solidFill>
                  <a:schemeClr val="accent4"/>
                </a:solidFill>
              </a:rPr>
              <a:t>Továbblépés: MKE </a:t>
            </a:r>
            <a:r>
              <a:rPr lang="hu-HU" dirty="0">
                <a:solidFill>
                  <a:schemeClr val="accent4"/>
                </a:solidFill>
              </a:rPr>
              <a:t>I</a:t>
            </a:r>
            <a:r>
              <a:rPr lang="hu-HU" dirty="0" smtClean="0">
                <a:solidFill>
                  <a:schemeClr val="accent4"/>
                </a:solidFill>
              </a:rPr>
              <a:t>parművészeti Restaurátor Papír-Bőr Specializáció</a:t>
            </a:r>
          </a:p>
          <a:p>
            <a:endParaRPr lang="hu-HU" dirty="0">
              <a:solidFill>
                <a:schemeClr val="accent4"/>
              </a:solidFill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843881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4290044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0" y="365125"/>
            <a:ext cx="3251200" cy="2438400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3082130"/>
            <a:ext cx="4324350" cy="3243263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312341"/>
            <a:ext cx="3251200" cy="24384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343694"/>
            <a:ext cx="3251200" cy="24384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3077368"/>
            <a:ext cx="43307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5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</a:rPr>
              <a:t>Mi a könyvrestaurálás célja?</a:t>
            </a:r>
            <a:endParaRPr lang="hu-HU" dirty="0">
              <a:solidFill>
                <a:schemeClr val="accent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759131"/>
            <a:ext cx="5658394" cy="4417832"/>
          </a:xfrm>
        </p:spPr>
        <p:txBody>
          <a:bodyPr>
            <a:normAutofit/>
          </a:bodyPr>
          <a:lstStyle/>
          <a:p>
            <a:endParaRPr lang="hu-HU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hu-H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Eredeti funkció betöltése</a:t>
            </a:r>
          </a:p>
          <a:p>
            <a:r>
              <a:rPr lang="hu-H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Eredeti készítéstechnika megőrzése</a:t>
            </a:r>
          </a:p>
          <a:p>
            <a:r>
              <a:rPr lang="hu-H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Eredeti értéket képviselő anyagok megőrzése és visszaépítése</a:t>
            </a:r>
          </a:p>
          <a:p>
            <a:r>
              <a:rPr lang="hu-H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Töredékek megőrzése</a:t>
            </a:r>
            <a:endParaRPr lang="hu-H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96594" y="2177143"/>
            <a:ext cx="4857206" cy="3999819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 </a:t>
            </a:r>
            <a:r>
              <a:rPr lang="hu-H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könyvet alkotó anyagok kémiai, </a:t>
            </a:r>
            <a:r>
              <a:rPr 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fizikai állapotának stabilizálása, </a:t>
            </a:r>
            <a:r>
              <a:rPr lang="hu-H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helyreállítása</a:t>
            </a:r>
          </a:p>
          <a:p>
            <a:r>
              <a:rPr lang="hu-HU" alt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 </a:t>
            </a:r>
            <a:r>
              <a:rPr lang="hu-HU" altLang="hu-H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könyvet alkotó anyagok </a:t>
            </a:r>
            <a:r>
              <a:rPr lang="hu-HU" altLang="hu-H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károsodását okozó folyamatok megállítása</a:t>
            </a:r>
          </a:p>
          <a:p>
            <a:r>
              <a:rPr lang="hu-H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 könyvet alkotó anyagok hiányainak kiegészítése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5312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solidFill>
                  <a:schemeClr val="accent2"/>
                </a:solidFill>
              </a:rPr>
              <a:t>A könyv-és papírrestaurátor </a:t>
            </a:r>
            <a:r>
              <a:rPr lang="hu-HU" dirty="0" smtClean="0">
                <a:solidFill>
                  <a:schemeClr val="accent2"/>
                </a:solidFill>
              </a:rPr>
              <a:t>képzés jelene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38650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chemeClr val="accent4"/>
                </a:solidFill>
              </a:rPr>
              <a:t>Napjainkban:</a:t>
            </a:r>
          </a:p>
          <a:p>
            <a:r>
              <a:rPr lang="hu-HU" dirty="0">
                <a:solidFill>
                  <a:schemeClr val="accent4"/>
                </a:solidFill>
              </a:rPr>
              <a:t>Nincs </a:t>
            </a:r>
            <a:r>
              <a:rPr lang="hu-HU" dirty="0" smtClean="0">
                <a:solidFill>
                  <a:schemeClr val="accent4"/>
                </a:solidFill>
              </a:rPr>
              <a:t>kézi-könyvkötés </a:t>
            </a:r>
            <a:r>
              <a:rPr lang="hu-HU" dirty="0">
                <a:solidFill>
                  <a:schemeClr val="accent4"/>
                </a:solidFill>
              </a:rPr>
              <a:t>oktatás</a:t>
            </a:r>
          </a:p>
          <a:p>
            <a:r>
              <a:rPr lang="hu-HU" dirty="0">
                <a:solidFill>
                  <a:schemeClr val="accent4"/>
                </a:solidFill>
              </a:rPr>
              <a:t>Nincs könyvrestaurátor oktatás</a:t>
            </a:r>
          </a:p>
          <a:p>
            <a:r>
              <a:rPr lang="hu-HU" dirty="0">
                <a:solidFill>
                  <a:schemeClr val="accent4"/>
                </a:solidFill>
              </a:rPr>
              <a:t> A könyvtárak, levéltárak, múzeumok könyvkötő és könyvrestaurátor hiánnyal </a:t>
            </a:r>
            <a:r>
              <a:rPr lang="hu-HU" dirty="0" smtClean="0">
                <a:solidFill>
                  <a:schemeClr val="accent4"/>
                </a:solidFill>
              </a:rPr>
              <a:t>küzdenek</a:t>
            </a:r>
            <a:endParaRPr lang="hu-HU" dirty="0">
              <a:solidFill>
                <a:schemeClr val="accent4"/>
              </a:solidFill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27" y="1495426"/>
            <a:ext cx="3822699" cy="2867024"/>
          </a:xfrm>
        </p:spPr>
      </p:pic>
      <p:pic>
        <p:nvPicPr>
          <p:cNvPr id="1026" name="Picture 2" descr="IMG_9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1" y="3432176"/>
            <a:ext cx="3562349" cy="267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15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</a:rPr>
              <a:t>A könyv-és papírrestaurátor képzés jövője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chemeClr val="accent4"/>
                </a:solidFill>
              </a:rPr>
              <a:t>A szakképzés átdolgozása az új felnőttképzési rendszerbe</a:t>
            </a:r>
          </a:p>
          <a:p>
            <a:r>
              <a:rPr lang="hu-HU" dirty="0" smtClean="0">
                <a:solidFill>
                  <a:schemeClr val="accent4"/>
                </a:solidFill>
              </a:rPr>
              <a:t>2020 a szakképzés programkövetelménye</a:t>
            </a:r>
          </a:p>
          <a:p>
            <a:r>
              <a:rPr lang="hu-HU" dirty="0" smtClean="0">
                <a:solidFill>
                  <a:schemeClr val="accent4"/>
                </a:solidFill>
              </a:rPr>
              <a:t>2021 a szakmai képzési program </a:t>
            </a:r>
          </a:p>
          <a:p>
            <a:r>
              <a:rPr lang="hu-HU" dirty="0" smtClean="0">
                <a:solidFill>
                  <a:schemeClr val="accent4"/>
                </a:solidFill>
              </a:rPr>
              <a:t>2022 órarend, indulás</a:t>
            </a:r>
          </a:p>
          <a:p>
            <a:r>
              <a:rPr lang="hu-HU" dirty="0" smtClean="0">
                <a:solidFill>
                  <a:schemeClr val="accent4"/>
                </a:solidFill>
              </a:rPr>
              <a:t>1100 óra / 3 év, 12 tanuló</a:t>
            </a:r>
          </a:p>
          <a:p>
            <a:r>
              <a:rPr lang="hu-HU" dirty="0" smtClean="0">
                <a:solidFill>
                  <a:schemeClr val="accent4"/>
                </a:solidFill>
              </a:rPr>
              <a:t>Jelentkezési feltétel egy év restaurátor vagy könyvkötő műhelyben eltöltött gyakorlat</a:t>
            </a:r>
          </a:p>
          <a:p>
            <a:endParaRPr lang="hu-HU" dirty="0" smtClean="0">
              <a:solidFill>
                <a:schemeClr val="accent4"/>
              </a:solidFill>
            </a:endParaRPr>
          </a:p>
        </p:txBody>
      </p:sp>
      <p:pic>
        <p:nvPicPr>
          <p:cNvPr id="5" name="Picture 2" descr="05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691481"/>
            <a:ext cx="5378450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574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912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accent2"/>
                </a:solidFill>
              </a:rPr>
              <a:t>A könyv-és papírrestaurátor képzés jövője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82135" cy="4351338"/>
          </a:xfrm>
        </p:spPr>
        <p:txBody>
          <a:bodyPr>
            <a:normAutofit lnSpcReduction="10000"/>
          </a:bodyPr>
          <a:lstStyle/>
          <a:p>
            <a:r>
              <a:rPr lang="hu-HU" dirty="0">
                <a:solidFill>
                  <a:schemeClr val="accent4"/>
                </a:solidFill>
              </a:rPr>
              <a:t>A jelentkezők előzetes tudásfelmérése</a:t>
            </a:r>
          </a:p>
          <a:p>
            <a:pPr marL="0" indent="0">
              <a:buNone/>
            </a:pPr>
            <a:r>
              <a:rPr lang="hu-HU" dirty="0">
                <a:solidFill>
                  <a:schemeClr val="accent4"/>
                </a:solidFill>
              </a:rPr>
              <a:t>Tananyag: </a:t>
            </a:r>
            <a:endParaRPr lang="hu-HU" dirty="0" smtClean="0">
              <a:solidFill>
                <a:schemeClr val="accent4"/>
              </a:solidFill>
            </a:endParaRPr>
          </a:p>
          <a:p>
            <a:r>
              <a:rPr lang="hu-HU" dirty="0" smtClean="0">
                <a:solidFill>
                  <a:schemeClr val="accent4"/>
                </a:solidFill>
              </a:rPr>
              <a:t>kézi </a:t>
            </a:r>
            <a:r>
              <a:rPr lang="hu-HU" dirty="0">
                <a:solidFill>
                  <a:schemeClr val="accent4"/>
                </a:solidFill>
              </a:rPr>
              <a:t>könyvkötés, történeti kötéstechnikák, kötéstörténet, írás- és nyomdászattörténet, szerves és szervetlen kémiai ismeretek, agyagismeret, állományvédelmi ismeretek, papír- és könyvrestaurálás elmélet és </a:t>
            </a:r>
            <a:r>
              <a:rPr lang="hu-HU" dirty="0" smtClean="0">
                <a:solidFill>
                  <a:schemeClr val="accent4"/>
                </a:solidFill>
              </a:rPr>
              <a:t>gyakorlat</a:t>
            </a:r>
          </a:p>
          <a:p>
            <a:r>
              <a:rPr lang="hu-HU" dirty="0" smtClean="0">
                <a:solidFill>
                  <a:schemeClr val="accent4"/>
                </a:solidFill>
              </a:rPr>
              <a:t>Tájékoztatás a KI honlapján</a:t>
            </a:r>
            <a:endParaRPr lang="hu-HU" dirty="0">
              <a:solidFill>
                <a:schemeClr val="accent4"/>
              </a:solidFill>
            </a:endParaRPr>
          </a:p>
        </p:txBody>
      </p:sp>
      <p:pic>
        <p:nvPicPr>
          <p:cNvPr id="2051" name="Picture 3" descr="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635" y="365125"/>
            <a:ext cx="1825299" cy="306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G_7824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638" y="363512"/>
            <a:ext cx="1858977" cy="306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IMG_5402_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636" y="3513138"/>
            <a:ext cx="1825299" cy="29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ru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35" y="3513138"/>
            <a:ext cx="1761380" cy="297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896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524000" y="3181351"/>
            <a:ext cx="8820150" cy="49216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dirty="0" smtClean="0">
                <a:solidFill>
                  <a:schemeClr val="tx2"/>
                </a:solidFill>
                <a:latin typeface="+mj-lt"/>
              </a:rPr>
              <a:t>Köszönöm!</a:t>
            </a:r>
            <a:endParaRPr lang="hu-HU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318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50225" y="1776548"/>
            <a:ext cx="2405615" cy="142820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3600" dirty="0" smtClean="0">
                <a:solidFill>
                  <a:schemeClr val="accent4"/>
                </a:solidFill>
              </a:rPr>
              <a:t>Restaurálás</a:t>
            </a:r>
            <a:r>
              <a:rPr lang="hu-HU" sz="3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/>
            </a:r>
            <a:br>
              <a:rPr lang="hu-HU" sz="3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hu-HU" sz="3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/>
            </a:r>
            <a:br>
              <a:rPr lang="hu-HU" sz="3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hu-HU" sz="27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 helyreállító állományvédelem</a:t>
            </a:r>
            <a:endParaRPr lang="hu-HU" sz="27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63" name="Tartalom helye 4" descr="IMG_0023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930" y="399145"/>
            <a:ext cx="4038600" cy="3028950"/>
          </a:xfrm>
        </p:spPr>
      </p:pic>
      <p:pic>
        <p:nvPicPr>
          <p:cNvPr id="40964" name="Tartalom helye 5" descr="IMG_0026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r="9347" b="5319"/>
          <a:stretch/>
        </p:blipFill>
        <p:spPr>
          <a:xfrm>
            <a:off x="5524501" y="399145"/>
            <a:ext cx="3535680" cy="2867841"/>
          </a:xfrm>
        </p:spPr>
      </p:pic>
      <p:pic>
        <p:nvPicPr>
          <p:cNvPr id="40965" name="Kép 6" descr="IMG_00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30" y="3656014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Kép 7" descr="IMG_0108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3337" b="3516"/>
          <a:stretch/>
        </p:blipFill>
        <p:spPr bwMode="auto">
          <a:xfrm>
            <a:off x="9553303" y="3739017"/>
            <a:ext cx="2289560" cy="291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Kép 8" descr="IMG_01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1" y="3786190"/>
            <a:ext cx="3825724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71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50464"/>
          </a:xfrm>
        </p:spPr>
        <p:txBody>
          <a:bodyPr/>
          <a:lstStyle/>
          <a:p>
            <a:pPr algn="ctr" eaLnBrk="1" hangingPunct="1"/>
            <a:r>
              <a:rPr lang="hu-HU" altLang="hu-HU" sz="4000" dirty="0" smtClean="0">
                <a:solidFill>
                  <a:srgbClr val="FF9900"/>
                </a:solidFill>
              </a:rPr>
              <a:t>Állományvédelem restaurátor szemmel</a:t>
            </a:r>
            <a:r>
              <a:rPr lang="hu-HU" altLang="hu-HU" sz="4000" dirty="0">
                <a:solidFill>
                  <a:srgbClr val="FF9900"/>
                </a:solidFill>
              </a:rPr>
              <a:t/>
            </a:r>
            <a:br>
              <a:rPr lang="hu-HU" altLang="hu-HU" sz="4000" dirty="0">
                <a:solidFill>
                  <a:srgbClr val="FF9900"/>
                </a:solidFill>
              </a:rPr>
            </a:br>
            <a:endParaRPr lang="hu-HU" altLang="hu-HU" sz="4000" dirty="0">
              <a:solidFill>
                <a:srgbClr val="FF9900"/>
              </a:solidFill>
            </a:endParaRP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hu-HU" altLang="hu-HU" dirty="0" smtClean="0">
                <a:solidFill>
                  <a:srgbClr val="FFCC66"/>
                </a:solidFill>
              </a:rPr>
              <a:t>A könyvek optimális tárolási és kiállítási feltételei</a:t>
            </a:r>
          </a:p>
          <a:p>
            <a:pPr eaLnBrk="1" hangingPunct="1"/>
            <a:r>
              <a:rPr lang="hu-HU" altLang="hu-HU" dirty="0" smtClean="0">
                <a:solidFill>
                  <a:srgbClr val="FFCC66"/>
                </a:solidFill>
              </a:rPr>
              <a:t>Megfelelő méretű és anyagú tárolóeszközök </a:t>
            </a:r>
          </a:p>
          <a:p>
            <a:r>
              <a:rPr lang="hu-HU" altLang="hu-HU" dirty="0">
                <a:solidFill>
                  <a:srgbClr val="FFCC66"/>
                </a:solidFill>
              </a:rPr>
              <a:t>Információmentés </a:t>
            </a:r>
            <a:r>
              <a:rPr lang="hu-HU" altLang="hu-HU" dirty="0" smtClean="0">
                <a:solidFill>
                  <a:srgbClr val="FFCC66"/>
                </a:solidFill>
              </a:rPr>
              <a:t>(digitalizálás) ellenőrzött feltételekkel</a:t>
            </a:r>
          </a:p>
          <a:p>
            <a:r>
              <a:rPr lang="hu-HU" altLang="hu-HU" dirty="0" smtClean="0">
                <a:solidFill>
                  <a:srgbClr val="FFCC66"/>
                </a:solidFill>
              </a:rPr>
              <a:t>Állományvédelmi ismeretek továbbadása a gyűjteménykezelőknek</a:t>
            </a:r>
            <a:endParaRPr lang="hu-HU" altLang="hu-HU" dirty="0">
              <a:solidFill>
                <a:srgbClr val="FFCC66"/>
              </a:solidFill>
            </a:endParaRPr>
          </a:p>
          <a:p>
            <a:pPr eaLnBrk="1" hangingPunct="1"/>
            <a:endParaRPr lang="hu-HU" altLang="hu-HU" dirty="0" smtClean="0">
              <a:solidFill>
                <a:srgbClr val="FFCC66"/>
              </a:solidFill>
            </a:endParaRPr>
          </a:p>
          <a:p>
            <a:pPr eaLnBrk="1" hangingPunct="1"/>
            <a:endParaRPr lang="hu-HU" altLang="hu-HU" dirty="0" smtClean="0">
              <a:solidFill>
                <a:srgbClr val="FFCC66"/>
              </a:solidFill>
            </a:endParaRPr>
          </a:p>
        </p:txBody>
      </p:sp>
      <p:sp>
        <p:nvSpPr>
          <p:cNvPr id="24580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hu-HU" altLang="hu-HU" dirty="0" smtClean="0">
                <a:solidFill>
                  <a:srgbClr val="FFCC66"/>
                </a:solidFill>
              </a:rPr>
              <a:t>A dokumentumokat alkotó anyagok ismerete</a:t>
            </a:r>
          </a:p>
          <a:p>
            <a:endParaRPr lang="hu-HU" altLang="hu-HU" dirty="0" smtClean="0">
              <a:solidFill>
                <a:srgbClr val="FFCC66"/>
              </a:solidFill>
            </a:endParaRPr>
          </a:p>
          <a:p>
            <a:r>
              <a:rPr lang="hu-HU" altLang="hu-HU" dirty="0" smtClean="0">
                <a:solidFill>
                  <a:srgbClr val="FFCC66"/>
                </a:solidFill>
              </a:rPr>
              <a:t>A </a:t>
            </a:r>
            <a:r>
              <a:rPr lang="hu-HU" altLang="hu-HU" dirty="0">
                <a:solidFill>
                  <a:srgbClr val="FFCC66"/>
                </a:solidFill>
              </a:rPr>
              <a:t>dokumentumokat károsító külső és belső okok ismerete</a:t>
            </a:r>
          </a:p>
          <a:p>
            <a:pPr eaLnBrk="1" hangingPunct="1">
              <a:buFontTx/>
              <a:buNone/>
            </a:pPr>
            <a:endParaRPr lang="hu-HU" altLang="hu-HU" dirty="0" smtClean="0">
              <a:solidFill>
                <a:srgbClr val="FFCC66"/>
              </a:solidFill>
            </a:endParaRPr>
          </a:p>
          <a:p>
            <a:pPr eaLnBrk="1" hangingPunct="1"/>
            <a:r>
              <a:rPr lang="hu-HU" altLang="hu-HU" dirty="0" smtClean="0">
                <a:solidFill>
                  <a:srgbClr val="FFCC66"/>
                </a:solidFill>
              </a:rPr>
              <a:t>A dokumentumok szerkezetének ismerete</a:t>
            </a:r>
          </a:p>
          <a:p>
            <a:pPr eaLnBrk="1" hangingPunct="1"/>
            <a:endParaRPr lang="hu-HU" altLang="hu-HU" dirty="0" smtClean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3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0"/>
            <a:ext cx="782955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u-HU" sz="4000" dirty="0">
                <a:solidFill>
                  <a:srgbClr val="FF9900"/>
                </a:solidFill>
              </a:rPr>
              <a:t>A dokumentumokat felépítő anyagok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899" y="1500188"/>
            <a:ext cx="7573191" cy="4648200"/>
          </a:xfrm>
        </p:spPr>
        <p:txBody>
          <a:bodyPr rtlCol="0">
            <a:normAutofit fontScale="92500" lnSpcReduction="10000"/>
          </a:bodyPr>
          <a:lstStyle/>
          <a:p>
            <a:pPr>
              <a:buNone/>
              <a:defRPr/>
            </a:pPr>
            <a:r>
              <a:rPr lang="hu-H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Papír:</a:t>
            </a:r>
            <a:r>
              <a:rPr lang="hu-HU" dirty="0" smtClean="0">
                <a:solidFill>
                  <a:srgbClr val="FFC000"/>
                </a:solidFill>
              </a:rPr>
              <a:t> </a:t>
            </a:r>
            <a:r>
              <a:rPr lang="hu-HU" dirty="0" smtClean="0">
                <a:solidFill>
                  <a:srgbClr val="FFCC66"/>
                </a:solidFill>
              </a:rPr>
              <a:t>a </a:t>
            </a:r>
            <a:r>
              <a:rPr lang="hu-HU" dirty="0">
                <a:solidFill>
                  <a:srgbClr val="FFCC66"/>
                </a:solidFill>
              </a:rPr>
              <a:t>legtöbb dokumentum </a:t>
            </a:r>
            <a:r>
              <a:rPr lang="hu-HU" dirty="0" smtClean="0">
                <a:solidFill>
                  <a:srgbClr val="FFCC66"/>
                </a:solidFill>
              </a:rPr>
              <a:t>hordozója</a:t>
            </a:r>
            <a:endParaRPr lang="hu-HU" dirty="0">
              <a:solidFill>
                <a:srgbClr val="FFCC66"/>
              </a:solidFill>
            </a:endParaRPr>
          </a:p>
          <a:p>
            <a:pPr>
              <a:lnSpc>
                <a:spcPct val="100000"/>
              </a:lnSpc>
              <a:buNone/>
              <a:defRPr/>
            </a:pPr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Bőr és </a:t>
            </a:r>
            <a:r>
              <a:rPr lang="hu-H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pergamen: </a:t>
            </a:r>
            <a:r>
              <a:rPr lang="hu-HU" dirty="0" smtClean="0">
                <a:solidFill>
                  <a:srgbClr val="FFCC66"/>
                </a:solidFill>
              </a:rPr>
              <a:t>oklevelek</a:t>
            </a:r>
            <a:r>
              <a:rPr lang="hu-HU" dirty="0">
                <a:solidFill>
                  <a:srgbClr val="FFCC66"/>
                </a:solidFill>
              </a:rPr>
              <a:t>, könyvkötések, </a:t>
            </a:r>
            <a:r>
              <a:rPr lang="hu-HU" dirty="0" smtClean="0">
                <a:solidFill>
                  <a:srgbClr val="FFCC66"/>
                </a:solidFill>
              </a:rPr>
              <a:t>védőtokok</a:t>
            </a:r>
            <a:endParaRPr lang="hu-HU" dirty="0">
              <a:solidFill>
                <a:srgbClr val="FFCC66"/>
              </a:solidFill>
            </a:endParaRPr>
          </a:p>
          <a:p>
            <a:pPr>
              <a:lnSpc>
                <a:spcPct val="100000"/>
              </a:lnSpc>
              <a:buNone/>
              <a:defRPr/>
            </a:pPr>
            <a:r>
              <a:rPr lang="hu-H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Viasz:</a:t>
            </a:r>
            <a:r>
              <a:rPr lang="hu-HU" dirty="0" smtClean="0">
                <a:solidFill>
                  <a:srgbClr val="FFC000"/>
                </a:solidFill>
              </a:rPr>
              <a:t> </a:t>
            </a:r>
            <a:r>
              <a:rPr lang="hu-HU" dirty="0" smtClean="0">
                <a:solidFill>
                  <a:srgbClr val="FFCC66"/>
                </a:solidFill>
              </a:rPr>
              <a:t>hitelesítő pecsétek</a:t>
            </a:r>
            <a:endParaRPr lang="hu-HU" dirty="0">
              <a:solidFill>
                <a:srgbClr val="FFCC66"/>
              </a:solidFill>
            </a:endParaRPr>
          </a:p>
          <a:p>
            <a:pPr>
              <a:lnSpc>
                <a:spcPct val="100000"/>
              </a:lnSpc>
              <a:buNone/>
              <a:defRPr/>
            </a:pPr>
            <a:r>
              <a:rPr lang="hu-H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Íróanyagok:</a:t>
            </a:r>
            <a:r>
              <a:rPr lang="hu-HU" dirty="0" smtClean="0">
                <a:solidFill>
                  <a:srgbClr val="FFC000"/>
                </a:solidFill>
              </a:rPr>
              <a:t> </a:t>
            </a:r>
            <a:r>
              <a:rPr lang="hu-HU" dirty="0" smtClean="0">
                <a:solidFill>
                  <a:srgbClr val="FFCC66"/>
                </a:solidFill>
              </a:rPr>
              <a:t>növényi</a:t>
            </a:r>
            <a:r>
              <a:rPr lang="hu-HU" dirty="0">
                <a:solidFill>
                  <a:srgbClr val="FFCC66"/>
                </a:solidFill>
              </a:rPr>
              <a:t>, állati színezékek és ásványi </a:t>
            </a:r>
            <a:r>
              <a:rPr lang="hu-HU" dirty="0" smtClean="0">
                <a:solidFill>
                  <a:srgbClr val="FFCC66"/>
                </a:solidFill>
              </a:rPr>
              <a:t>   	pigmentek</a:t>
            </a:r>
            <a:r>
              <a:rPr lang="hu-HU" dirty="0">
                <a:solidFill>
                  <a:srgbClr val="FFCC66"/>
                </a:solidFill>
              </a:rPr>
              <a:t>, kötőanyagok és </a:t>
            </a:r>
            <a:r>
              <a:rPr lang="hu-HU" dirty="0" smtClean="0">
                <a:solidFill>
                  <a:srgbClr val="FFCC66"/>
                </a:solidFill>
              </a:rPr>
              <a:t>segédanyagok</a:t>
            </a:r>
            <a:endParaRPr lang="hu-HU" dirty="0">
              <a:solidFill>
                <a:srgbClr val="FFCC66"/>
              </a:solidFill>
            </a:endParaRPr>
          </a:p>
          <a:p>
            <a:pPr>
              <a:lnSpc>
                <a:spcPct val="100000"/>
              </a:lnSpc>
              <a:buNone/>
              <a:defRPr/>
            </a:pPr>
            <a:r>
              <a:rPr lang="hu-H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Textil:</a:t>
            </a:r>
            <a:r>
              <a:rPr lang="hu-HU" dirty="0" smtClean="0">
                <a:solidFill>
                  <a:srgbClr val="FFC000"/>
                </a:solidFill>
              </a:rPr>
              <a:t> </a:t>
            </a:r>
            <a:r>
              <a:rPr lang="hu-HU" dirty="0" smtClean="0">
                <a:solidFill>
                  <a:srgbClr val="FFCC66"/>
                </a:solidFill>
              </a:rPr>
              <a:t>könyvkötések</a:t>
            </a:r>
            <a:r>
              <a:rPr lang="hu-HU" dirty="0">
                <a:solidFill>
                  <a:srgbClr val="FFCC66"/>
                </a:solidFill>
              </a:rPr>
              <a:t>, oromszegő, pecsétzsinór, kasírozó </a:t>
            </a:r>
            <a:r>
              <a:rPr lang="hu-HU" dirty="0" smtClean="0">
                <a:solidFill>
                  <a:srgbClr val="FFCC66"/>
                </a:solidFill>
              </a:rPr>
              <a:t>	anyag</a:t>
            </a:r>
            <a:endParaRPr lang="hu-HU" dirty="0">
              <a:solidFill>
                <a:srgbClr val="FFCC66"/>
              </a:solidFill>
            </a:endParaRPr>
          </a:p>
          <a:p>
            <a:pPr>
              <a:lnSpc>
                <a:spcPct val="100000"/>
              </a:lnSpc>
              <a:buNone/>
              <a:defRPr/>
            </a:pPr>
            <a:r>
              <a:rPr lang="hu-H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Fa:</a:t>
            </a:r>
            <a:r>
              <a:rPr lang="hu-HU" dirty="0" smtClean="0">
                <a:solidFill>
                  <a:srgbClr val="FFC000"/>
                </a:solidFill>
              </a:rPr>
              <a:t> </a:t>
            </a:r>
            <a:r>
              <a:rPr lang="hu-HU" dirty="0" smtClean="0">
                <a:solidFill>
                  <a:srgbClr val="FFCC66"/>
                </a:solidFill>
              </a:rPr>
              <a:t>könyvtáblák, pecséttokok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hu-H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Fém:</a:t>
            </a:r>
            <a:r>
              <a:rPr lang="hu-HU" dirty="0" smtClean="0">
                <a:solidFill>
                  <a:srgbClr val="FFCC66"/>
                </a:solidFill>
              </a:rPr>
              <a:t> könyvcsatok, veretek, </a:t>
            </a:r>
            <a:r>
              <a:rPr lang="hu-HU" dirty="0">
                <a:solidFill>
                  <a:srgbClr val="FFCC66"/>
                </a:solidFill>
              </a:rPr>
              <a:t>pecséttokok, </a:t>
            </a:r>
            <a:r>
              <a:rPr lang="hu-HU" dirty="0" smtClean="0">
                <a:solidFill>
                  <a:srgbClr val="FFCC66"/>
                </a:solidFill>
              </a:rPr>
              <a:t>védőtokok</a:t>
            </a:r>
            <a:endParaRPr lang="hu-HU" dirty="0">
              <a:solidFill>
                <a:srgbClr val="FFCC66"/>
              </a:solidFill>
            </a:endParaRPr>
          </a:p>
          <a:p>
            <a:pPr>
              <a:lnSpc>
                <a:spcPct val="100000"/>
              </a:lnSpc>
              <a:buNone/>
              <a:defRPr/>
            </a:pPr>
            <a:r>
              <a:rPr lang="hu-H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Ragasztóanyagok:</a:t>
            </a:r>
            <a:r>
              <a:rPr lang="hu-HU" sz="2400" dirty="0" smtClean="0">
                <a:solidFill>
                  <a:srgbClr val="FFC000"/>
                </a:solidFill>
              </a:rPr>
              <a:t> </a:t>
            </a:r>
            <a:r>
              <a:rPr lang="hu-HU" dirty="0" smtClean="0">
                <a:solidFill>
                  <a:srgbClr val="FFCC66"/>
                </a:solidFill>
              </a:rPr>
              <a:t>enyv</a:t>
            </a:r>
            <a:r>
              <a:rPr lang="hu-HU" dirty="0">
                <a:solidFill>
                  <a:srgbClr val="FFCC66"/>
                </a:solidFill>
              </a:rPr>
              <a:t>, keményítő, stb</a:t>
            </a:r>
            <a:r>
              <a:rPr lang="hu-HU" dirty="0" smtClean="0">
                <a:solidFill>
                  <a:srgbClr val="FFCC66"/>
                </a:solidFill>
              </a:rPr>
              <a:t>.</a:t>
            </a:r>
            <a:endParaRPr lang="hu-HU" dirty="0">
              <a:solidFill>
                <a:srgbClr val="FFCC66"/>
              </a:solidFill>
            </a:endParaRPr>
          </a:p>
        </p:txBody>
      </p:sp>
      <p:pic>
        <p:nvPicPr>
          <p:cNvPr id="4" name="Kép 1" descr="IMG_4664_0.t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60" y="2705100"/>
            <a:ext cx="2770929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hronika"/>
          <p:cNvPicPr>
            <a:picLocks noChangeAspect="1" noChangeArrowheads="1"/>
          </p:cNvPicPr>
          <p:nvPr/>
        </p:nvPicPr>
        <p:blipFill rotWithShape="1">
          <a:blip r:embed="rId3"/>
          <a:srcRect t="-811" r="6346"/>
          <a:stretch/>
        </p:blipFill>
        <p:spPr>
          <a:xfrm>
            <a:off x="8743950" y="348343"/>
            <a:ext cx="2908119" cy="2088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6126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239" y="3273865"/>
            <a:ext cx="4048672" cy="3036504"/>
          </a:xfrm>
          <a:prstGeom prst="rect">
            <a:avLst/>
          </a:prstGeom>
        </p:spPr>
      </p:pic>
      <p:sp>
        <p:nvSpPr>
          <p:cNvPr id="2048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3600" dirty="0">
                <a:solidFill>
                  <a:schemeClr val="accent4"/>
                </a:solidFill>
              </a:rPr>
              <a:t>Restaurálás, konzerválás</a:t>
            </a:r>
          </a:p>
        </p:txBody>
      </p:sp>
      <p:sp>
        <p:nvSpPr>
          <p:cNvPr id="41987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Dokumentáció (leírás, fotó)</a:t>
            </a:r>
          </a:p>
          <a:p>
            <a:pPr eaLnBrk="1" hangingPunct="1"/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Száraz tisztítás</a:t>
            </a:r>
          </a:p>
          <a:p>
            <a:pPr eaLnBrk="1" hangingPunct="1"/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Oldódás próbák, anyagvizsgálatok</a:t>
            </a:r>
          </a:p>
          <a:p>
            <a:pPr eaLnBrk="1" hangingPunct="1"/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Fixálás</a:t>
            </a:r>
          </a:p>
          <a:p>
            <a:pPr eaLnBrk="1" hangingPunct="1"/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Nedves tisztítás, semlegesítés, </a:t>
            </a:r>
          </a:p>
          <a:p>
            <a:pPr eaLnBrk="1" hangingPunct="1"/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Folttisztítás</a:t>
            </a:r>
          </a:p>
          <a:p>
            <a:pPr eaLnBrk="1" hangingPunct="1"/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Javítás, kiegészítés</a:t>
            </a:r>
          </a:p>
          <a:p>
            <a:pPr eaLnBrk="1" hangingPunct="1"/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Kötés helyreállítása az eredeti technika szerint</a:t>
            </a:r>
          </a:p>
        </p:txBody>
      </p:sp>
      <p:pic>
        <p:nvPicPr>
          <p:cNvPr id="4" name="Tartalom helye 5"/>
          <p:cNvPicPr>
            <a:picLocks noChangeAspect="1"/>
          </p:cNvPicPr>
          <p:nvPr/>
        </p:nvPicPr>
        <p:blipFill>
          <a:blip r:embed="rId3"/>
          <a:srcRect l="6576" t="10614" r="7353" b="11533"/>
          <a:stretch>
            <a:fillRect/>
          </a:stretch>
        </p:blipFill>
        <p:spPr>
          <a:xfrm>
            <a:off x="6745857" y="439947"/>
            <a:ext cx="4459856" cy="26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9" descr="P7300208_0.t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20048" r="7108" b="17222"/>
          <a:stretch/>
        </p:blipFill>
        <p:spPr>
          <a:xfrm>
            <a:off x="4720046" y="2690949"/>
            <a:ext cx="7254240" cy="4014651"/>
          </a:xfrm>
          <a:prstGeom prst="rect">
            <a:avLst/>
          </a:prstGeom>
        </p:spPr>
      </p:pic>
      <p:sp>
        <p:nvSpPr>
          <p:cNvPr id="43010" name="Cím 1"/>
          <p:cNvSpPr>
            <a:spLocks noGrp="1"/>
          </p:cNvSpPr>
          <p:nvPr>
            <p:ph type="title"/>
          </p:nvPr>
        </p:nvSpPr>
        <p:spPr>
          <a:xfrm>
            <a:off x="6853646" y="274639"/>
            <a:ext cx="3357154" cy="725487"/>
          </a:xfrm>
        </p:spPr>
        <p:txBody>
          <a:bodyPr/>
          <a:lstStyle/>
          <a:p>
            <a:r>
              <a:rPr lang="hu-HU" altLang="hu-HU" sz="3600" dirty="0" smtClean="0">
                <a:solidFill>
                  <a:srgbClr val="FFC000"/>
                </a:solidFill>
              </a:rPr>
              <a:t>Száraz tisztítás</a:t>
            </a:r>
            <a:endParaRPr lang="hu-HU" altLang="hu-HU" sz="3600" dirty="0">
              <a:solidFill>
                <a:srgbClr val="FFC000"/>
              </a:solidFill>
            </a:endParaRPr>
          </a:p>
        </p:txBody>
      </p:sp>
      <p:pic>
        <p:nvPicPr>
          <p:cNvPr id="43011" name="Tartalom helye 5" descr="IMG_0034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766" y="4058362"/>
            <a:ext cx="3425148" cy="2568861"/>
          </a:xfrm>
        </p:spPr>
      </p:pic>
      <p:pic>
        <p:nvPicPr>
          <p:cNvPr id="43012" name="Tartalom helye 7" descr="IMG_0078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766" y="348341"/>
            <a:ext cx="4794495" cy="3595871"/>
          </a:xfrm>
        </p:spPr>
      </p:pic>
    </p:spTree>
    <p:extLst>
      <p:ext uri="{BB962C8B-B14F-4D97-AF65-F5344CB8AC3E}">
        <p14:creationId xmlns:p14="http://schemas.microsoft.com/office/powerpoint/2010/main" val="29884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143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u-HU" sz="3600" dirty="0">
                <a:solidFill>
                  <a:srgbClr val="FFC000"/>
                </a:solidFill>
              </a:rPr>
              <a:t>Oldódás próbák, anyagvizsgálatok</a:t>
            </a:r>
          </a:p>
        </p:txBody>
      </p:sp>
      <p:pic>
        <p:nvPicPr>
          <p:cNvPr id="44035" name="Tartalom helye 5" descr="IMG_0048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0702" y="966698"/>
            <a:ext cx="2286000" cy="1714500"/>
          </a:xfrm>
        </p:spPr>
      </p:pic>
      <p:sp>
        <p:nvSpPr>
          <p:cNvPr id="44036" name="Tartalom helye 3"/>
          <p:cNvSpPr>
            <a:spLocks noGrp="1"/>
          </p:cNvSpPr>
          <p:nvPr>
            <p:ph sz="half" idx="2"/>
          </p:nvPr>
        </p:nvSpPr>
        <p:spPr>
          <a:xfrm>
            <a:off x="6079825" y="1003899"/>
            <a:ext cx="4038600" cy="5268913"/>
          </a:xfrm>
        </p:spPr>
        <p:txBody>
          <a:bodyPr>
            <a:normAutofit lnSpcReduction="10000"/>
          </a:bodyPr>
          <a:lstStyle/>
          <a:p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Tinták</a:t>
            </a:r>
          </a:p>
          <a:p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Festékek</a:t>
            </a:r>
          </a:p>
          <a:p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Színezékek</a:t>
            </a:r>
          </a:p>
          <a:p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Pecsétek</a:t>
            </a:r>
          </a:p>
          <a:p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Papírrostok</a:t>
            </a:r>
          </a:p>
          <a:p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Papír pH értéke</a:t>
            </a:r>
          </a:p>
          <a:p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Ragasztók vizsgálata</a:t>
            </a:r>
          </a:p>
          <a:p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Textilek, fonalak</a:t>
            </a:r>
          </a:p>
          <a:p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Bőr, pergamen állatfajta</a:t>
            </a:r>
          </a:p>
          <a:p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Fatábla fajtája</a:t>
            </a:r>
          </a:p>
          <a:p>
            <a:r>
              <a:rPr lang="hu-HU" altLang="hu-H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Veretek anyaga</a:t>
            </a:r>
          </a:p>
        </p:txBody>
      </p:sp>
      <p:pic>
        <p:nvPicPr>
          <p:cNvPr id="44037" name="Picture 2" descr="C:\Documents and Settings\erdi.marianne\Dokumentumok\Dokumentumok\Képek\kodex\58 díszes luk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857250"/>
            <a:ext cx="4271963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16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FE1845AA0062EF4580691E99FF268867" ma:contentTypeVersion="14" ma:contentTypeDescription="Új dokumentum létrehozása." ma:contentTypeScope="" ma:versionID="8e3983b5e56011d2bc6239a35c3710f3">
  <xsd:schema xmlns:xsd="http://www.w3.org/2001/XMLSchema" xmlns:xs="http://www.w3.org/2001/XMLSchema" xmlns:p="http://schemas.microsoft.com/office/2006/metadata/properties" xmlns:ns3="d8d329d0-99a8-4b8d-affd-a2a0f65b10fe" xmlns:ns4="a4b7072c-320c-4af8-b11c-c2f2583c4058" targetNamespace="http://schemas.microsoft.com/office/2006/metadata/properties" ma:root="true" ma:fieldsID="d7fab28fd11b866a459782bcd6106bbe" ns3:_="" ns4:_="">
    <xsd:import namespace="d8d329d0-99a8-4b8d-affd-a2a0f65b10fe"/>
    <xsd:import namespace="a4b7072c-320c-4af8-b11c-c2f2583c405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d329d0-99a8-4b8d-affd-a2a0f65b10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b7072c-320c-4af8-b11c-c2f2583c405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86EDB0-6B56-454F-9D6D-4423573BCE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70B6B3-BD1E-4FBC-AE7C-167917503BC6}">
  <ds:schemaRefs>
    <ds:schemaRef ds:uri="http://www.w3.org/XML/1998/namespace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4b7072c-320c-4af8-b11c-c2f2583c4058"/>
    <ds:schemaRef ds:uri="d8d329d0-99a8-4b8d-affd-a2a0f65b10fe"/>
  </ds:schemaRefs>
</ds:datastoreItem>
</file>

<file path=customXml/itemProps3.xml><?xml version="1.0" encoding="utf-8"?>
<ds:datastoreItem xmlns:ds="http://schemas.openxmlformats.org/officeDocument/2006/customXml" ds:itemID="{D7E7EEED-6F66-46C3-8BAF-F0166A78DC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d329d0-99a8-4b8d-affd-a2a0f65b10fe"/>
    <ds:schemaRef ds:uri="a4b7072c-320c-4af8-b11c-c2f2583c40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3562</TotalTime>
  <Words>493</Words>
  <Application>Microsoft Office PowerPoint</Application>
  <PresentationFormat>Szélesvásznú</PresentationFormat>
  <Paragraphs>116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Office-téma</vt:lpstr>
      <vt:lpstr>PowerPoint-bemutató</vt:lpstr>
      <vt:lpstr>Mi a különbség egy restaurált múzeumi tárgy és egy restaurált könyv között?</vt:lpstr>
      <vt:lpstr>Mi a könyvrestaurálás célja?</vt:lpstr>
      <vt:lpstr>Restaurálás  a helyreállító állományvédelem</vt:lpstr>
      <vt:lpstr>Állományvédelem restaurátor szemmel </vt:lpstr>
      <vt:lpstr>A dokumentumokat felépítő anyagok</vt:lpstr>
      <vt:lpstr>Restaurálás, konzerválás</vt:lpstr>
      <vt:lpstr>Száraz tisztítás</vt:lpstr>
      <vt:lpstr>Oldódás próbák, anyagvizsgálatok</vt:lpstr>
      <vt:lpstr>Fixálás</vt:lpstr>
      <vt:lpstr>Részleges vagy teljes bontás</vt:lpstr>
      <vt:lpstr>Nedves tisztítás, semlegesítés</vt:lpstr>
      <vt:lpstr>Folttisztítás, fehérítés</vt:lpstr>
      <vt:lpstr>Javítás, kiegészítés</vt:lpstr>
      <vt:lpstr>PowerPoint-bemutató</vt:lpstr>
      <vt:lpstr>PowerPoint-bemutató</vt:lpstr>
      <vt:lpstr>PowerPoint-bemutató</vt:lpstr>
      <vt:lpstr>PowerPoint-bemutató</vt:lpstr>
      <vt:lpstr>Fűzés</vt:lpstr>
      <vt:lpstr>Oromszegő</vt:lpstr>
      <vt:lpstr>Oromszegő  alapok és fűzés</vt:lpstr>
      <vt:lpstr>PowerPoint-bemutató</vt:lpstr>
      <vt:lpstr>A csatok hiányainak kiegészítése </vt:lpstr>
      <vt:lpstr>PowerPoint-bemutató</vt:lpstr>
      <vt:lpstr>Tároló doboz</vt:lpstr>
      <vt:lpstr>Állományvédelem kölcsönzéskor</vt:lpstr>
      <vt:lpstr>Kiállítás</vt:lpstr>
      <vt:lpstr>A könyv-és papírrestaurátor képzés múltja</vt:lpstr>
      <vt:lpstr>PowerPoint-bemutató</vt:lpstr>
      <vt:lpstr>A könyv-és papírrestaurátor képzés jelene</vt:lpstr>
      <vt:lpstr>A könyv-és papírrestaurátor képzés jövője</vt:lpstr>
      <vt:lpstr>A könyv-és papírrestaurátor képzés jövője</vt:lpstr>
      <vt:lpstr>PowerPoint-bemutató</vt:lpstr>
    </vt:vector>
  </TitlesOfParts>
  <Company>Országos Széchényi Könyvtár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Érdi Marianne</dc:creator>
  <cp:lastModifiedBy>Gerencsér Judit</cp:lastModifiedBy>
  <cp:revision>41</cp:revision>
  <dcterms:created xsi:type="dcterms:W3CDTF">2022-03-10T15:07:47Z</dcterms:created>
  <dcterms:modified xsi:type="dcterms:W3CDTF">2022-03-29T05:43:51Z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0x010100FE1845AA0062EF4580691E99FF268867</vt:lpwstr>
  </property>
</Properties>
</file>