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69" r:id="rId5"/>
    <p:sldId id="270" r:id="rId6"/>
    <p:sldId id="259" r:id="rId7"/>
    <p:sldId id="265" r:id="rId8"/>
    <p:sldId id="268" r:id="rId9"/>
    <p:sldId id="260" r:id="rId10"/>
    <p:sldId id="271" r:id="rId11"/>
    <p:sldId id="272" r:id="rId12"/>
    <p:sldId id="261" r:id="rId1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7F09"/>
    <a:srgbClr val="3494BA"/>
    <a:srgbClr val="303166"/>
    <a:srgbClr val="2142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5" autoAdjust="0"/>
    <p:restoredTop sz="96395" autoAdjust="0"/>
  </p:normalViewPr>
  <p:slideViewPr>
    <p:cSldViewPr snapToGrid="0">
      <p:cViewPr varScale="1">
        <p:scale>
          <a:sx n="111" d="100"/>
          <a:sy n="111" d="100"/>
        </p:scale>
        <p:origin x="42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CD3933-462C-4B53-84BA-F4231A409245}" type="datetimeFigureOut">
              <a:rPr lang="hu-HU" smtClean="0"/>
              <a:t>2022. 03. 28.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8C0209-2D7E-4C5E-8C08-35EC106B6B8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5810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2022. 03. 28.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29521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2022. 03. 28.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6110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2022. 03. 28.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3159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2022. 03. 28.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4569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2022. 03. 28.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0945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2022. 03. 28.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1057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2022. 03. 28.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6349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2022. 03. 28.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2496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2022. 03. 28.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9219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2022. 03. 28.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4736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2022. 03. 28.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6522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4C706-CD9D-4583-A935-22B39AB35A1E}" type="datetimeFigureOut">
              <a:rPr lang="hu-HU" smtClean="0"/>
              <a:t>2022. 03. 28.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3035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bognar.noemi@oszk.hu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nagy.andor@oszk.h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2507455"/>
            <a:ext cx="9144000" cy="1843089"/>
          </a:xfrm>
          <a:solidFill>
            <a:schemeClr val="bg1">
              <a:alpha val="70000"/>
            </a:schemeClr>
          </a:solidFill>
        </p:spPr>
        <p:txBody>
          <a:bodyPr anchor="ctr">
            <a:normAutofit/>
          </a:bodyPr>
          <a:lstStyle/>
          <a:p>
            <a:r>
              <a:rPr lang="hu-HU" sz="5000" dirty="0">
                <a:solidFill>
                  <a:schemeClr val="tx2"/>
                </a:solidFill>
              </a:rPr>
              <a:t>Új utakon </a:t>
            </a:r>
            <a:r>
              <a:rPr lang="hu-HU" sz="5000" dirty="0" smtClean="0">
                <a:solidFill>
                  <a:schemeClr val="tx2"/>
                </a:solidFill>
              </a:rPr>
              <a:t/>
            </a:r>
            <a:br>
              <a:rPr lang="hu-HU" sz="5000" dirty="0" smtClean="0">
                <a:solidFill>
                  <a:schemeClr val="tx2"/>
                </a:solidFill>
              </a:rPr>
            </a:br>
            <a:r>
              <a:rPr lang="hu-HU" sz="5000" dirty="0" smtClean="0">
                <a:solidFill>
                  <a:schemeClr val="tx2"/>
                </a:solidFill>
              </a:rPr>
              <a:t>az </a:t>
            </a:r>
            <a:r>
              <a:rPr lang="hu-HU" sz="5000" dirty="0">
                <a:solidFill>
                  <a:schemeClr val="tx2"/>
                </a:solidFill>
              </a:rPr>
              <a:t>országos könyvtári statisztika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4583574"/>
            <a:ext cx="9144000" cy="1346963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r>
              <a:rPr lang="hu-HU" b="1" dirty="0">
                <a:solidFill>
                  <a:schemeClr val="tx2"/>
                </a:solidFill>
                <a:latin typeface="+mj-lt"/>
              </a:rPr>
              <a:t>Előadók:</a:t>
            </a:r>
          </a:p>
          <a:p>
            <a:r>
              <a:rPr lang="hu-HU" dirty="0">
                <a:solidFill>
                  <a:schemeClr val="tx2"/>
                </a:solidFill>
                <a:latin typeface="+mj-lt"/>
              </a:rPr>
              <a:t>Békésiné Bognár Noémi Erika</a:t>
            </a:r>
          </a:p>
          <a:p>
            <a:r>
              <a:rPr lang="hu-HU" dirty="0">
                <a:solidFill>
                  <a:schemeClr val="tx2"/>
                </a:solidFill>
                <a:latin typeface="+mj-lt"/>
              </a:rPr>
              <a:t>Nagy Andor</a:t>
            </a:r>
          </a:p>
        </p:txBody>
      </p:sp>
    </p:spTree>
    <p:extLst>
      <p:ext uri="{BB962C8B-B14F-4D97-AF65-F5344CB8AC3E}">
        <p14:creationId xmlns:p14="http://schemas.microsoft.com/office/powerpoint/2010/main" val="270713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000" dirty="0" smtClean="0">
                <a:solidFill>
                  <a:schemeClr val="tx2"/>
                </a:solidFill>
                <a:latin typeface="+mn-lt"/>
              </a:rPr>
              <a:t>A könyvtári statisztikai adatokra épülő új szakmai szolgáltatások</a:t>
            </a:r>
            <a:endParaRPr lang="hu-HU" sz="2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6" name="Alcím 2"/>
          <p:cNvSpPr txBox="1">
            <a:spLocks/>
          </p:cNvSpPr>
          <p:nvPr/>
        </p:nvSpPr>
        <p:spPr>
          <a:xfrm>
            <a:off x="838200" y="1690688"/>
            <a:ext cx="10515600" cy="466977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u-HU" sz="1800" dirty="0"/>
          </a:p>
        </p:txBody>
      </p:sp>
      <p:sp>
        <p:nvSpPr>
          <p:cNvPr id="3" name="Téglalap 2"/>
          <p:cNvSpPr/>
          <p:nvPr/>
        </p:nvSpPr>
        <p:spPr>
          <a:xfrm>
            <a:off x="1877323" y="2433588"/>
            <a:ext cx="3648974" cy="3183972"/>
          </a:xfrm>
          <a:prstGeom prst="rect">
            <a:avLst/>
          </a:prstGeom>
          <a:solidFill>
            <a:srgbClr val="3494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6615561" y="2453492"/>
            <a:ext cx="3648974" cy="318397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Szövegdoboz 11"/>
          <p:cNvSpPr txBox="1"/>
          <p:nvPr/>
        </p:nvSpPr>
        <p:spPr>
          <a:xfrm>
            <a:off x="1877323" y="2825245"/>
            <a:ext cx="364897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5400" b="1" dirty="0" smtClean="0">
                <a:solidFill>
                  <a:schemeClr val="bg1"/>
                </a:solidFill>
              </a:rPr>
              <a:t>1.</a:t>
            </a:r>
            <a:r>
              <a:rPr lang="hu-HU" sz="28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hu-HU" sz="2400" b="1" dirty="0" smtClean="0">
                <a:solidFill>
                  <a:schemeClr val="bg1"/>
                </a:solidFill>
              </a:rPr>
              <a:t>Könyvtári </a:t>
            </a:r>
          </a:p>
          <a:p>
            <a:pPr algn="ctr"/>
            <a:r>
              <a:rPr lang="hu-HU" sz="2400" b="1" dirty="0" smtClean="0">
                <a:solidFill>
                  <a:schemeClr val="bg1"/>
                </a:solidFill>
              </a:rPr>
              <a:t>trendjelentések</a:t>
            </a:r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6615561" y="2825245"/>
            <a:ext cx="364897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5400" b="1" dirty="0" smtClean="0">
                <a:solidFill>
                  <a:schemeClr val="bg1"/>
                </a:solidFill>
              </a:rPr>
              <a:t>2.</a:t>
            </a:r>
            <a:r>
              <a:rPr lang="hu-HU" sz="24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hu-HU" sz="2400" b="1" dirty="0" smtClean="0">
                <a:solidFill>
                  <a:schemeClr val="bg1"/>
                </a:solidFill>
              </a:rPr>
              <a:t>A könyvtári statisztikai adatok bemutatása adatvizualizációs eszközökkel</a:t>
            </a:r>
            <a:endParaRPr lang="hu-H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78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000" dirty="0" smtClean="0">
                <a:solidFill>
                  <a:schemeClr val="tx2"/>
                </a:solidFill>
                <a:latin typeface="+mn-lt"/>
              </a:rPr>
              <a:t>1. Könyvtári trendjelentések </a:t>
            </a:r>
            <a:br>
              <a:rPr lang="hu-HU" sz="3000" dirty="0" smtClean="0">
                <a:solidFill>
                  <a:schemeClr val="tx2"/>
                </a:solidFill>
                <a:latin typeface="+mn-lt"/>
              </a:rPr>
            </a:br>
            <a:endParaRPr lang="hu-HU" sz="2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6" name="Alcím 2"/>
          <p:cNvSpPr txBox="1">
            <a:spLocks/>
          </p:cNvSpPr>
          <p:nvPr/>
        </p:nvSpPr>
        <p:spPr>
          <a:xfrm>
            <a:off x="838200" y="1690688"/>
            <a:ext cx="10515600" cy="466977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u-HU" sz="18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55" y="1819491"/>
            <a:ext cx="3342934" cy="441216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910" y="1819492"/>
            <a:ext cx="3348179" cy="441216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546" y="1819490"/>
            <a:ext cx="3354600" cy="441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10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000" dirty="0" smtClean="0">
                <a:solidFill>
                  <a:schemeClr val="tx2"/>
                </a:solidFill>
                <a:latin typeface="+mn-lt"/>
              </a:rPr>
              <a:t>2. Az országos könyvtári statisztikai adatok bemutatása adatvizualizációs eszközökkel</a:t>
            </a:r>
            <a:endParaRPr lang="hu-HU" sz="3000" dirty="0">
              <a:latin typeface="+mn-lt"/>
            </a:endParaRPr>
          </a:p>
        </p:txBody>
      </p:sp>
      <p:sp>
        <p:nvSpPr>
          <p:cNvPr id="6" name="Alcím 2"/>
          <p:cNvSpPr txBox="1">
            <a:spLocks/>
          </p:cNvSpPr>
          <p:nvPr/>
        </p:nvSpPr>
        <p:spPr>
          <a:xfrm>
            <a:off x="827925" y="1690688"/>
            <a:ext cx="5849321" cy="466977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900" b="1" dirty="0" smtClean="0"/>
              <a:t>Célok:</a:t>
            </a:r>
          </a:p>
          <a:p>
            <a:r>
              <a:rPr lang="hu-HU" sz="2600" dirty="0" smtClean="0"/>
              <a:t>A </a:t>
            </a:r>
            <a:r>
              <a:rPr lang="hu-HU" sz="2600" dirty="0"/>
              <a:t>Magyarországon működő könyvtári szolgáltatási pontok számának, működésének, szolgáltatásainak és használatának </a:t>
            </a:r>
            <a:r>
              <a:rPr lang="hu-HU" sz="2600" dirty="0" smtClean="0"/>
              <a:t>bemutatása 2015 </a:t>
            </a:r>
            <a:r>
              <a:rPr lang="hu-HU" sz="2600" dirty="0"/>
              <a:t>és 2020 </a:t>
            </a:r>
            <a:r>
              <a:rPr lang="hu-HU" sz="2600" dirty="0" smtClean="0"/>
              <a:t>között (témák és színek összhangban </a:t>
            </a:r>
            <a:r>
              <a:rPr lang="hu-HU" sz="2600" dirty="0" smtClean="0"/>
              <a:t>a Könyvtári trendjelentésekkel)</a:t>
            </a:r>
          </a:p>
          <a:p>
            <a:r>
              <a:rPr lang="hu-HU" sz="2600" dirty="0" smtClean="0"/>
              <a:t>Könnyen áttekinthető adatok mind az ágazati irányítás, a könyvtárvezetők és könyvtárosok és az érdeklődők számára is</a:t>
            </a:r>
          </a:p>
          <a:p>
            <a:r>
              <a:rPr lang="hu-HU" sz="2600" dirty="0" smtClean="0"/>
              <a:t>A legfontosabb adatok 11 témakörbe gyűjtése, megjelenítése idősorosan</a:t>
            </a:r>
          </a:p>
          <a:p>
            <a:r>
              <a:rPr lang="hu-HU" sz="2600" dirty="0"/>
              <a:t>Azonos szűrési lehetőségek minden témakörnél</a:t>
            </a:r>
          </a:p>
          <a:p>
            <a:r>
              <a:rPr lang="hu-HU" sz="2600" dirty="0" smtClean="0"/>
              <a:t>Összesített és az adott </a:t>
            </a:r>
            <a:r>
              <a:rPr lang="hu-HU" sz="2600" dirty="0"/>
              <a:t>szűrési feltételek mellett érvényes, adatszolgáltatókra vetített </a:t>
            </a:r>
            <a:r>
              <a:rPr lang="hu-HU" sz="2600" dirty="0" smtClean="0"/>
              <a:t>átlagok bemutatása</a:t>
            </a:r>
          </a:p>
          <a:p>
            <a:r>
              <a:rPr lang="hu-HU" sz="2600" dirty="0" smtClean="0"/>
              <a:t>A következő évi adatok könnyű beemelési lehetőségének megteremtése 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556" y="1690688"/>
            <a:ext cx="4469230" cy="466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2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000" dirty="0" smtClean="0">
                <a:solidFill>
                  <a:schemeClr val="tx2"/>
                </a:solidFill>
                <a:latin typeface="+mn-lt"/>
              </a:rPr>
              <a:t>2. Az országos könyvtári statisztikai adatok bemutatása adatvizualizációs eszközökkel</a:t>
            </a:r>
            <a:endParaRPr lang="hu-HU" sz="3000" dirty="0">
              <a:latin typeface="+mn-lt"/>
            </a:endParaRPr>
          </a:p>
        </p:txBody>
      </p:sp>
      <p:sp>
        <p:nvSpPr>
          <p:cNvPr id="6" name="Alcím 2"/>
          <p:cNvSpPr txBox="1">
            <a:spLocks/>
          </p:cNvSpPr>
          <p:nvPr/>
        </p:nvSpPr>
        <p:spPr>
          <a:xfrm>
            <a:off x="827926" y="1690688"/>
            <a:ext cx="4966205" cy="466977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000" b="1" dirty="0" err="1" smtClean="0"/>
              <a:t>Power</a:t>
            </a:r>
            <a:r>
              <a:rPr lang="hu-HU" sz="2000" b="1" dirty="0" smtClean="0"/>
              <a:t> BI:</a:t>
            </a:r>
          </a:p>
          <a:p>
            <a:pPr marL="0" indent="0">
              <a:buNone/>
            </a:pPr>
            <a:endParaRPr lang="hu-HU" sz="2000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hu-HU" sz="2000" dirty="0" smtClean="0"/>
              <a:t>A Microsoft üzleti intelligencia szolgáltatása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sz="2000" dirty="0" smtClean="0"/>
              <a:t>Széles körben használt, könnyen használható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sz="2000" dirty="0" smtClean="0"/>
              <a:t>Jó kompatibilitást biztosít számos adatbázis fájlformátum között (pl. Excel, SPSS)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sz="2000" dirty="0" smtClean="0"/>
              <a:t>Részletes </a:t>
            </a:r>
            <a:r>
              <a:rPr lang="hu-HU" sz="2000" dirty="0"/>
              <a:t>adatelemzésre </a:t>
            </a:r>
            <a:r>
              <a:rPr lang="hu-HU" sz="2000" dirty="0" smtClean="0"/>
              <a:t>képes, nagy adathalmazból lehet jelentéseket készíteni, különböző típusú grafikonokat kiválasztani és alkalmazni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sz="2000" dirty="0" smtClean="0"/>
              <a:t>Lehetőség van </a:t>
            </a:r>
            <a:r>
              <a:rPr lang="hu-HU" sz="2000" dirty="0"/>
              <a:t>együtt </a:t>
            </a:r>
            <a:r>
              <a:rPr lang="hu-HU" sz="2000" dirty="0" smtClean="0"/>
              <a:t>dolgozni </a:t>
            </a:r>
            <a:r>
              <a:rPr lang="hu-HU" sz="2000" dirty="0"/>
              <a:t>másokkal </a:t>
            </a:r>
            <a:r>
              <a:rPr lang="hu-HU" sz="2000" dirty="0" err="1"/>
              <a:t>ugyanazokon</a:t>
            </a:r>
            <a:r>
              <a:rPr lang="hu-HU" sz="2000" dirty="0"/>
              <a:t> az adatokon és </a:t>
            </a:r>
            <a:r>
              <a:rPr lang="hu-HU" sz="2000" dirty="0" smtClean="0"/>
              <a:t>jelentéseken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sz="2000" dirty="0" smtClean="0"/>
              <a:t>Publikus megosztási lehetőség</a:t>
            </a:r>
            <a:endParaRPr lang="hu-HU" sz="20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407" y="1690688"/>
            <a:ext cx="6363018" cy="337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725" y="0"/>
            <a:ext cx="8210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03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50" y="0"/>
            <a:ext cx="9690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Adatvizualizáció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2400"/>
            <a:ext cx="121920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3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lcím 2"/>
          <p:cNvSpPr txBox="1">
            <a:spLocks/>
          </p:cNvSpPr>
          <p:nvPr/>
        </p:nvSpPr>
        <p:spPr>
          <a:xfrm>
            <a:off x="1524000" y="1273996"/>
            <a:ext cx="9144000" cy="171578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hu-HU" dirty="0" smtClean="0">
              <a:solidFill>
                <a:schemeClr val="tx2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hu-HU" sz="4000" b="1" dirty="0" smtClean="0">
                <a:solidFill>
                  <a:schemeClr val="tx2"/>
                </a:solidFill>
                <a:latin typeface="+mj-lt"/>
              </a:rPr>
              <a:t>Köszönjük a megtisztelő figyelmet!</a:t>
            </a:r>
            <a:endParaRPr lang="hu-HU" sz="40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Alcím 2"/>
          <p:cNvSpPr txBox="1">
            <a:spLocks/>
          </p:cNvSpPr>
          <p:nvPr/>
        </p:nvSpPr>
        <p:spPr>
          <a:xfrm>
            <a:off x="1524000" y="3318553"/>
            <a:ext cx="9144000" cy="298978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hu-HU" sz="2000" dirty="0" smtClean="0">
              <a:solidFill>
                <a:schemeClr val="tx2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hu-HU" sz="2000" dirty="0" smtClean="0">
                <a:solidFill>
                  <a:schemeClr val="tx2"/>
                </a:solidFill>
                <a:latin typeface="+mj-lt"/>
              </a:rPr>
              <a:t>Békésiné Bognár Noémi Erika</a:t>
            </a:r>
          </a:p>
          <a:p>
            <a:pPr marL="0" indent="0" algn="ctr">
              <a:buNone/>
            </a:pPr>
            <a:r>
              <a:rPr lang="hu-HU" sz="2000" dirty="0" smtClean="0">
                <a:solidFill>
                  <a:schemeClr val="tx2"/>
                </a:solidFill>
                <a:latin typeface="+mj-lt"/>
                <a:hlinkClick r:id="rId3"/>
              </a:rPr>
              <a:t>bognar.noemi@oszk.hu</a:t>
            </a:r>
            <a:endParaRPr lang="hu-HU" sz="2000" dirty="0" smtClean="0">
              <a:solidFill>
                <a:schemeClr val="tx2"/>
              </a:solidFill>
              <a:latin typeface="+mj-lt"/>
            </a:endParaRPr>
          </a:p>
          <a:p>
            <a:pPr marL="0" indent="0" algn="ctr">
              <a:buNone/>
            </a:pPr>
            <a:endParaRPr lang="hu-HU" sz="2000" dirty="0">
              <a:solidFill>
                <a:schemeClr val="tx2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hu-HU" sz="2000" dirty="0" smtClean="0">
                <a:solidFill>
                  <a:schemeClr val="tx2"/>
                </a:solidFill>
                <a:latin typeface="+mj-lt"/>
              </a:rPr>
              <a:t>Nagy Andor</a:t>
            </a:r>
          </a:p>
          <a:p>
            <a:pPr marL="0" indent="0" algn="ctr">
              <a:buNone/>
            </a:pPr>
            <a:r>
              <a:rPr lang="hu-HU" sz="2000" dirty="0" smtClean="0">
                <a:solidFill>
                  <a:schemeClr val="tx2"/>
                </a:solidFill>
                <a:latin typeface="+mj-lt"/>
                <a:hlinkClick r:id="rId4"/>
              </a:rPr>
              <a:t>nagy.andor@oszk.hu</a:t>
            </a:r>
            <a:endParaRPr lang="hu-HU" sz="2000" dirty="0" smtClean="0">
              <a:solidFill>
                <a:schemeClr val="tx2"/>
              </a:solidFill>
              <a:latin typeface="+mj-lt"/>
            </a:endParaRPr>
          </a:p>
          <a:p>
            <a:pPr marL="0" indent="0" algn="ctr">
              <a:buNone/>
            </a:pPr>
            <a:endParaRPr lang="hu-HU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489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9ECBA11CFD281D408F82E0720191026F" ma:contentTypeVersion="14" ma:contentTypeDescription="Új dokumentum létrehozása." ma:contentTypeScope="" ma:versionID="01bb66905592be38f44468edfc8fbd0f">
  <xsd:schema xmlns:xsd="http://www.w3.org/2001/XMLSchema" xmlns:xs="http://www.w3.org/2001/XMLSchema" xmlns:p="http://schemas.microsoft.com/office/2006/metadata/properties" xmlns:ns3="256bb414-c15b-4942-90d6-4fdd244f0c44" xmlns:ns4="b3e1c623-a841-4975-83a7-b548dec47fe7" targetNamespace="http://schemas.microsoft.com/office/2006/metadata/properties" ma:root="true" ma:fieldsID="3430e77bb7ee8eb2c2ed03e2d8e30230" ns3:_="" ns4:_="">
    <xsd:import namespace="256bb414-c15b-4942-90d6-4fdd244f0c44"/>
    <xsd:import namespace="b3e1c623-a841-4975-83a7-b548dec47fe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6bb414-c15b-4942-90d6-4fdd244f0c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e1c623-a841-4975-83a7-b548dec47fe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Megosztási tipp kivonata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68E50CD-9BB3-4F8C-8496-8FD50F6E0B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56bb414-c15b-4942-90d6-4fdd244f0c44"/>
    <ds:schemaRef ds:uri="b3e1c623-a841-4975-83a7-b548dec47f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E3EAF31-5C58-49E6-9613-790C083D8942}">
  <ds:schemaRefs>
    <ds:schemaRef ds:uri="b3e1c623-a841-4975-83a7-b548dec47fe7"/>
    <ds:schemaRef ds:uri="http://schemas.microsoft.com/office/infopath/2007/PartnerControls"/>
    <ds:schemaRef ds:uri="http://purl.org/dc/terms/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purl.org/dc/dcmitype/"/>
    <ds:schemaRef ds:uri="256bb414-c15b-4942-90d6-4fdd244f0c44"/>
    <ds:schemaRef ds:uri="http://www.w3.org/XML/1998/namespace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57EC6D0C-E360-47DF-9804-90B13231E5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633</TotalTime>
  <Words>212</Words>
  <Application>Microsoft Office PowerPoint</Application>
  <PresentationFormat>Szélesvásznú</PresentationFormat>
  <Paragraphs>36</Paragraphs>
  <Slides>9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Office-téma</vt:lpstr>
      <vt:lpstr>Új utakon  az országos könyvtári statisztika</vt:lpstr>
      <vt:lpstr>A könyvtári statisztikai adatokra épülő új szakmai szolgáltatások</vt:lpstr>
      <vt:lpstr>1. Könyvtári trendjelentések  </vt:lpstr>
      <vt:lpstr>2. Az országos könyvtári statisztikai adatok bemutatása adatvizualizációs eszközökkel</vt:lpstr>
      <vt:lpstr>2. Az országos könyvtári statisztikai adatok bemutatása adatvizualizációs eszközökkel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user</dc:creator>
  <cp:lastModifiedBy>Békésiné Bognár Noémi Erika</cp:lastModifiedBy>
  <cp:revision>38</cp:revision>
  <dcterms:created xsi:type="dcterms:W3CDTF">2021-04-22T08:34:32Z</dcterms:created>
  <dcterms:modified xsi:type="dcterms:W3CDTF">2022-03-28T15:48:39Z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0x0101009ECBA11CFD281D408F82E0720191026F</vt:lpwstr>
  </property>
</Properties>
</file>