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2" r:id="rId6"/>
    <p:sldId id="265" r:id="rId7"/>
    <p:sldId id="266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64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52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11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56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94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05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34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49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2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73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65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C706-CD9D-4583-A935-22B39AB35A1E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0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524000" y="2507455"/>
            <a:ext cx="9144000" cy="18430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5000" dirty="0" smtClean="0">
              <a:solidFill>
                <a:schemeClr val="tx2"/>
              </a:solidFill>
            </a:endParaRPr>
          </a:p>
          <a:p>
            <a:pPr algn="ctr"/>
            <a:r>
              <a:rPr lang="hu-HU" sz="5000" dirty="0" smtClean="0">
                <a:solidFill>
                  <a:schemeClr val="tx2">
                    <a:lumMod val="50000"/>
                  </a:schemeClr>
                </a:solidFill>
              </a:rPr>
              <a:t>Egy műemlékkönyvtár lehetőségei</a:t>
            </a:r>
            <a:r>
              <a:rPr lang="hu-HU" sz="5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sz="5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hu-HU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7963593" y="4682727"/>
            <a:ext cx="3433155" cy="18430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dirty="0" smtClean="0">
              <a:solidFill>
                <a:schemeClr val="tx2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Németh Gábor </a:t>
            </a:r>
          </a:p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OSZK</a:t>
            </a:r>
          </a:p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Ciszterci Műemlékkönyvtár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0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192146"/>
            <a:ext cx="10515600" cy="865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dirty="0" smtClean="0">
                <a:latin typeface="+mn-lt"/>
              </a:rPr>
              <a:t>Műemlék folyosó</a:t>
            </a:r>
            <a:endParaRPr lang="hu-HU" sz="3000" b="1" dirty="0">
              <a:latin typeface="+mn-lt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4" y="1863667"/>
            <a:ext cx="5443992" cy="362866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78" y="1458206"/>
            <a:ext cx="3273300" cy="49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1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192146"/>
            <a:ext cx="10515600" cy="865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dirty="0" smtClean="0">
                <a:latin typeface="+mn-lt"/>
              </a:rPr>
              <a:t>Informatika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5" y="1863667"/>
            <a:ext cx="5134495" cy="38508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7855" y="2006778"/>
            <a:ext cx="4569950" cy="34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4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Alcím 2"/>
          <p:cNvSpPr txBox="1">
            <a:spLocks/>
          </p:cNvSpPr>
          <p:nvPr/>
        </p:nvSpPr>
        <p:spPr>
          <a:xfrm>
            <a:off x="1524000" y="3184485"/>
            <a:ext cx="9144000" cy="4890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 smtClean="0">
                <a:solidFill>
                  <a:schemeClr val="tx2"/>
                </a:solidFill>
                <a:latin typeface="+mj-lt"/>
              </a:rPr>
              <a:t>Köszönöm!</a:t>
            </a:r>
            <a:endParaRPr lang="hu-HU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948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dirty="0" smtClean="0">
                <a:latin typeface="+mn-lt"/>
              </a:rPr>
              <a:t>Műemlékkönyvtár</a:t>
            </a:r>
            <a:endParaRPr lang="hu-HU" sz="3000" b="1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780011" y="1690688"/>
            <a:ext cx="10515600" cy="17175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/>
              <a:t>e</a:t>
            </a:r>
            <a:r>
              <a:rPr lang="hu-HU" sz="2400" dirty="0" smtClean="0"/>
              <a:t>redeti helyen megőrzött</a:t>
            </a:r>
          </a:p>
          <a:p>
            <a:r>
              <a:rPr lang="hu-HU" sz="2400" dirty="0"/>
              <a:t>t</a:t>
            </a:r>
            <a:r>
              <a:rPr lang="hu-HU" sz="2400" dirty="0" smtClean="0"/>
              <a:t>örténeti, művelődéstörténeti könyvtár</a:t>
            </a:r>
          </a:p>
          <a:p>
            <a:r>
              <a:rPr lang="hu-HU" sz="2400" dirty="0"/>
              <a:t>részében vagy </a:t>
            </a:r>
            <a:r>
              <a:rPr lang="hu-HU" sz="2400" dirty="0" smtClean="0"/>
              <a:t>egészében </a:t>
            </a:r>
            <a:r>
              <a:rPr lang="hu-HU" sz="2400" dirty="0"/>
              <a:t>eredeti csoportosításban</a:t>
            </a:r>
            <a:endParaRPr lang="hu-HU" sz="24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29" y="3204672"/>
            <a:ext cx="5207231" cy="3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7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865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dirty="0" smtClean="0">
                <a:latin typeface="+mn-lt"/>
              </a:rPr>
              <a:t>A műemlékkönyvtár kialakulása</a:t>
            </a:r>
            <a:endParaRPr lang="hu-HU" sz="3000" b="1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416368"/>
            <a:ext cx="10515600" cy="447735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/>
              <a:t>Elhagyott kastélyok, kúriák,</a:t>
            </a:r>
          </a:p>
          <a:p>
            <a:r>
              <a:rPr lang="hu-HU" sz="2400" dirty="0"/>
              <a:t>á</a:t>
            </a:r>
            <a:r>
              <a:rPr lang="hu-HU" sz="2400" dirty="0" smtClean="0"/>
              <a:t>llamosított intézmények (iskolák),</a:t>
            </a:r>
          </a:p>
          <a:p>
            <a:r>
              <a:rPr lang="hu-HU" sz="2400" dirty="0" smtClean="0"/>
              <a:t>feloszlatott szerzetesrendek</a:t>
            </a:r>
          </a:p>
          <a:p>
            <a:pPr marL="0" indent="0">
              <a:buNone/>
            </a:pPr>
            <a:r>
              <a:rPr lang="hu-HU" sz="2400" dirty="0"/>
              <a:t>k</a:t>
            </a:r>
            <a:r>
              <a:rPr lang="hu-HU" sz="2400" dirty="0" smtClean="0"/>
              <a:t>önyvállományának begyűjtése.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 smtClean="0"/>
              <a:t>Országos Könyvtári Központ</a:t>
            </a:r>
          </a:p>
          <a:p>
            <a:r>
              <a:rPr lang="hu-HU" sz="2400" dirty="0" smtClean="0"/>
              <a:t>Népkönyvtári Központ, Országos Széchényi Könyvtár</a:t>
            </a:r>
          </a:p>
          <a:p>
            <a:r>
              <a:rPr lang="hu-HU" sz="2400" dirty="0" smtClean="0"/>
              <a:t>1.363.000 kötet</a:t>
            </a:r>
          </a:p>
          <a:p>
            <a:endParaRPr lang="hu-HU" sz="2400" dirty="0"/>
          </a:p>
          <a:p>
            <a:pPr marL="0" indent="0">
              <a:buNone/>
            </a:pPr>
            <a:r>
              <a:rPr lang="hu-HU" sz="2400" dirty="0" smtClean="0"/>
              <a:t>Kevés maradhatott eredeti helyén, ezekből formálódnak a műemlékkönyvtárak.</a:t>
            </a: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2805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865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000" b="1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665018" y="850453"/>
            <a:ext cx="4465320" cy="231093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Problémák</a:t>
            </a:r>
          </a:p>
          <a:p>
            <a:r>
              <a:rPr lang="hu-HU" sz="2400" dirty="0" smtClean="0"/>
              <a:t>siralmas állapotok</a:t>
            </a:r>
          </a:p>
          <a:p>
            <a:r>
              <a:rPr lang="hu-HU" sz="2400" dirty="0" smtClean="0"/>
              <a:t>r</a:t>
            </a:r>
            <a:r>
              <a:rPr lang="hu-HU" sz="2400" dirty="0" smtClean="0"/>
              <a:t>ovar- és gombafertőzések</a:t>
            </a:r>
          </a:p>
          <a:p>
            <a:r>
              <a:rPr lang="hu-HU" sz="2400" dirty="0"/>
              <a:t>f</a:t>
            </a:r>
            <a:r>
              <a:rPr lang="hu-HU" sz="2400" dirty="0" smtClean="0"/>
              <a:t>unkció megtalálása</a:t>
            </a: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665018" y="3763111"/>
            <a:ext cx="6974379" cy="231093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OSZK műemlékkönyvtárai</a:t>
            </a:r>
          </a:p>
          <a:p>
            <a:r>
              <a:rPr lang="hu-HU" sz="2400" dirty="0" smtClean="0"/>
              <a:t>Helikon Könyvtár, Keszthely 1948-1973</a:t>
            </a:r>
          </a:p>
          <a:p>
            <a:r>
              <a:rPr lang="hu-HU" sz="2400" dirty="0" smtClean="0"/>
              <a:t>Bajza József Műemlékkönyvtár, Gyöngyös 1953-1985</a:t>
            </a:r>
            <a:endParaRPr lang="hu-HU" sz="2400" dirty="0" smtClean="0"/>
          </a:p>
          <a:p>
            <a:r>
              <a:rPr lang="hu-HU" sz="2400" dirty="0" smtClean="0"/>
              <a:t>Reguly Antal Műemlékkönyvtár, Zirc 1953-</a:t>
            </a: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04" y="365125"/>
            <a:ext cx="3396996" cy="526694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7956804" y="5829536"/>
            <a:ext cx="390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A Reguly Antal Műemlékkönyvtár az 1970-es években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28342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865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dirty="0" smtClean="0">
                <a:latin typeface="+mn-lt"/>
              </a:rPr>
              <a:t>A műemlékkönyvtár funkciói</a:t>
            </a:r>
            <a:endParaRPr lang="hu-HU" sz="3000" b="1" dirty="0">
              <a:latin typeface="+mn-lt"/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421292" y="1362046"/>
            <a:ext cx="4465320" cy="152440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/>
              <a:t>k</a:t>
            </a:r>
            <a:r>
              <a:rPr lang="hu-HU" sz="2400" dirty="0" smtClean="0"/>
              <a:t>utatások támogatása</a:t>
            </a:r>
          </a:p>
          <a:p>
            <a:r>
              <a:rPr lang="hu-HU" sz="2400" dirty="0" smtClean="0"/>
              <a:t>idegenforgalom</a:t>
            </a:r>
          </a:p>
          <a:p>
            <a:r>
              <a:rPr lang="hu-HU" sz="2400" dirty="0"/>
              <a:t>h</a:t>
            </a:r>
            <a:r>
              <a:rPr lang="hu-HU" sz="2400" dirty="0" smtClean="0"/>
              <a:t>elytörténeti anyag gyűjtése</a:t>
            </a:r>
          </a:p>
          <a:p>
            <a:endParaRPr lang="hu-HU" sz="2400" dirty="0" smtClean="0"/>
          </a:p>
          <a:p>
            <a:endParaRPr lang="hu-HU" sz="24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777947"/>
              </p:ext>
            </p:extLst>
          </p:nvPr>
        </p:nvGraphicFramePr>
        <p:xfrm>
          <a:off x="421292" y="3374945"/>
          <a:ext cx="9343508" cy="29706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5877">
                  <a:extLst>
                    <a:ext uri="{9D8B030D-6E8A-4147-A177-3AD203B41FA5}">
                      <a16:colId xmlns:a16="http://schemas.microsoft.com/office/drawing/2014/main" val="2600993388"/>
                    </a:ext>
                  </a:extLst>
                </a:gridCol>
                <a:gridCol w="2335877">
                  <a:extLst>
                    <a:ext uri="{9D8B030D-6E8A-4147-A177-3AD203B41FA5}">
                      <a16:colId xmlns:a16="http://schemas.microsoft.com/office/drawing/2014/main" val="1820759530"/>
                    </a:ext>
                  </a:extLst>
                </a:gridCol>
                <a:gridCol w="2335877">
                  <a:extLst>
                    <a:ext uri="{9D8B030D-6E8A-4147-A177-3AD203B41FA5}">
                      <a16:colId xmlns:a16="http://schemas.microsoft.com/office/drawing/2014/main" val="3897583289"/>
                    </a:ext>
                  </a:extLst>
                </a:gridCol>
                <a:gridCol w="2335877">
                  <a:extLst>
                    <a:ext uri="{9D8B030D-6E8A-4147-A177-3AD203B41FA5}">
                      <a16:colId xmlns:a16="http://schemas.microsoft.com/office/drawing/2014/main" val="1162495000"/>
                    </a:ext>
                  </a:extLst>
                </a:gridCol>
              </a:tblGrid>
              <a:tr h="495101">
                <a:tc gridSpan="4"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Látogatottsági</a:t>
                      </a:r>
                      <a:r>
                        <a:rPr lang="hu-HU" sz="2400" baseline="0" dirty="0" smtClean="0"/>
                        <a:t> adatok (fő)</a:t>
                      </a:r>
                      <a:endParaRPr lang="hu-H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042221"/>
                  </a:ext>
                </a:extLst>
              </a:tr>
              <a:tr h="49510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Keszthely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Gyöngyös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Zirc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069614"/>
                  </a:ext>
                </a:extLst>
              </a:tr>
              <a:tr h="495101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1961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         54.768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nincs adat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13.321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461934"/>
                  </a:ext>
                </a:extLst>
              </a:tr>
              <a:tr h="495101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1968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       125.628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zárva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zárva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0591"/>
                  </a:ext>
                </a:extLst>
              </a:tr>
              <a:tr h="495101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1971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zárva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5.000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27.000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047255"/>
                  </a:ext>
                </a:extLst>
              </a:tr>
              <a:tr h="495101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1984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-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5.420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83.453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2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9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1"/>
            <a:ext cx="12192000" cy="6858000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838200" y="192146"/>
            <a:ext cx="10515600" cy="865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dirty="0" smtClean="0">
                <a:latin typeface="+mn-lt"/>
              </a:rPr>
              <a:t>Megújulási terv</a:t>
            </a:r>
            <a:endParaRPr lang="hu-HU" sz="3000" b="1" dirty="0">
              <a:latin typeface="+mn-lt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497148" y="1192242"/>
            <a:ext cx="8231215" cy="272351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u-HU" sz="2400" b="1" dirty="0" smtClean="0"/>
              <a:t>Műszaki</a:t>
            </a:r>
          </a:p>
          <a:p>
            <a:pPr lvl="0"/>
            <a:r>
              <a:rPr lang="hu-HU" sz="2400" dirty="0" smtClean="0"/>
              <a:t>2020-2021</a:t>
            </a:r>
            <a:r>
              <a:rPr lang="hu-HU" sz="2400" dirty="0"/>
              <a:t>. </a:t>
            </a:r>
            <a:r>
              <a:rPr lang="hu-HU" sz="2400" dirty="0" smtClean="0"/>
              <a:t>kutatószobák</a:t>
            </a:r>
            <a:r>
              <a:rPr lang="hu-HU" sz="2400" dirty="0"/>
              <a:t>, a barokk terem és a műemlékfolyosó</a:t>
            </a:r>
          </a:p>
          <a:p>
            <a:pPr lvl="0"/>
            <a:r>
              <a:rPr lang="hu-HU" sz="2400" dirty="0"/>
              <a:t>2022. </a:t>
            </a:r>
            <a:r>
              <a:rPr lang="hu-HU" sz="2400" dirty="0" smtClean="0"/>
              <a:t>belső </a:t>
            </a:r>
            <a:r>
              <a:rPr lang="hu-HU" sz="2400" dirty="0" err="1"/>
              <a:t>galléria</a:t>
            </a:r>
            <a:endParaRPr lang="hu-HU" sz="2400" dirty="0"/>
          </a:p>
          <a:p>
            <a:pPr lvl="0"/>
            <a:r>
              <a:rPr lang="hu-HU" sz="2400" dirty="0"/>
              <a:t>2023. </a:t>
            </a:r>
            <a:r>
              <a:rPr lang="hu-HU" sz="2400" dirty="0" smtClean="0"/>
              <a:t>kisterem, kiállítás megújítása, informatika</a:t>
            </a:r>
            <a:endParaRPr lang="hu-HU" sz="2400" dirty="0"/>
          </a:p>
          <a:p>
            <a:pPr lvl="0"/>
            <a:r>
              <a:rPr lang="hu-HU" sz="2400" dirty="0"/>
              <a:t>i</a:t>
            </a:r>
            <a:r>
              <a:rPr lang="hu-HU" sz="2400" dirty="0" smtClean="0"/>
              <a:t>rodák</a:t>
            </a:r>
            <a:endParaRPr lang="hu-HU" sz="2400" dirty="0"/>
          </a:p>
          <a:p>
            <a:pPr lvl="0"/>
            <a:r>
              <a:rPr lang="hu-HU" sz="2400" dirty="0"/>
              <a:t>n</a:t>
            </a:r>
            <a:r>
              <a:rPr lang="hu-HU" sz="2400" dirty="0" smtClean="0"/>
              <a:t>agyterem</a:t>
            </a:r>
          </a:p>
          <a:p>
            <a:endParaRPr lang="hu-HU" sz="2400" dirty="0"/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2028306" y="4360490"/>
            <a:ext cx="9243752" cy="16412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u-HU" sz="2400" b="1" dirty="0" smtClean="0"/>
              <a:t>Szakmai</a:t>
            </a:r>
          </a:p>
          <a:p>
            <a:pPr lvl="0"/>
            <a:r>
              <a:rPr lang="hu-HU" sz="2400" dirty="0" smtClean="0"/>
              <a:t>2022</a:t>
            </a:r>
            <a:r>
              <a:rPr lang="hu-HU" sz="2400" dirty="0"/>
              <a:t>. </a:t>
            </a:r>
            <a:r>
              <a:rPr lang="hu-HU" sz="2400" dirty="0" smtClean="0"/>
              <a:t>barokk terem revízió, feldolgozás, galéria selejtezés, digitalizálás</a:t>
            </a:r>
            <a:endParaRPr lang="hu-HU" sz="2400" dirty="0"/>
          </a:p>
          <a:p>
            <a:pPr lvl="0"/>
            <a:r>
              <a:rPr lang="hu-HU" sz="2400" dirty="0"/>
              <a:t>2023. </a:t>
            </a:r>
            <a:r>
              <a:rPr lang="hu-HU" sz="2400" dirty="0" smtClean="0"/>
              <a:t>kisterem revízió, feldolgozás, RFID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3060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192146"/>
            <a:ext cx="10515600" cy="865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dirty="0" smtClean="0">
                <a:latin typeface="+mn-lt"/>
              </a:rPr>
              <a:t>Kutatószobák</a:t>
            </a:r>
            <a:endParaRPr lang="hu-HU" sz="3000" b="1" dirty="0"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23" y="1283364"/>
            <a:ext cx="3275215" cy="491282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46" y="1318534"/>
            <a:ext cx="3288425" cy="49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192146"/>
            <a:ext cx="10515600" cy="865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dirty="0" smtClean="0">
                <a:latin typeface="+mn-lt"/>
              </a:rPr>
              <a:t>Az óra</a:t>
            </a:r>
            <a:endParaRPr lang="hu-HU" sz="3000" b="1" dirty="0">
              <a:latin typeface="+mn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7" y="1249451"/>
            <a:ext cx="3445788" cy="4594384"/>
          </a:xfrm>
          <a:prstGeom prst="rect">
            <a:avLst/>
          </a:prstGeom>
        </p:spPr>
      </p:pic>
      <p:sp>
        <p:nvSpPr>
          <p:cNvPr id="8" name="Alcím 2"/>
          <p:cNvSpPr txBox="1">
            <a:spLocks/>
          </p:cNvSpPr>
          <p:nvPr/>
        </p:nvSpPr>
        <p:spPr>
          <a:xfrm>
            <a:off x="4689054" y="2312961"/>
            <a:ext cx="6458314" cy="27411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u-HU" sz="2400" dirty="0"/>
              <a:t>MEGNEVEZÉS: Asztali óra </a:t>
            </a:r>
            <a:endParaRPr lang="hu-HU" sz="2400" dirty="0" smtClean="0"/>
          </a:p>
          <a:p>
            <a:pPr marL="0" lvl="0" indent="0">
              <a:buNone/>
            </a:pPr>
            <a:r>
              <a:rPr lang="hu-HU" sz="2400" dirty="0" smtClean="0"/>
              <a:t>KOR</a:t>
            </a:r>
            <a:r>
              <a:rPr lang="hu-HU" sz="2400" dirty="0"/>
              <a:t>: 1810 </a:t>
            </a:r>
            <a:endParaRPr lang="hu-HU" sz="2400" dirty="0" smtClean="0"/>
          </a:p>
          <a:p>
            <a:pPr marL="0" lvl="0" indent="0">
              <a:buNone/>
            </a:pPr>
            <a:r>
              <a:rPr lang="hu-HU" sz="2400" dirty="0" smtClean="0"/>
              <a:t>KELETKEZÉS </a:t>
            </a:r>
            <a:r>
              <a:rPr lang="hu-HU" sz="2400" dirty="0"/>
              <a:t>HELYE: Bécs </a:t>
            </a:r>
            <a:endParaRPr lang="hu-HU" sz="2400" dirty="0" smtClean="0"/>
          </a:p>
          <a:p>
            <a:pPr marL="0" lvl="0" indent="0">
              <a:buNone/>
            </a:pPr>
            <a:r>
              <a:rPr lang="hu-HU" sz="2400" dirty="0" smtClean="0"/>
              <a:t>ANYAG</a:t>
            </a:r>
            <a:r>
              <a:rPr lang="hu-HU" sz="2400" dirty="0"/>
              <a:t>: bronz </a:t>
            </a:r>
            <a:endParaRPr lang="hu-HU" sz="2400" dirty="0" smtClean="0"/>
          </a:p>
          <a:p>
            <a:pPr marL="0" lvl="0" indent="0">
              <a:buNone/>
            </a:pPr>
            <a:r>
              <a:rPr lang="hu-HU" sz="2400" dirty="0" smtClean="0"/>
              <a:t>TECHNIKA</a:t>
            </a:r>
            <a:r>
              <a:rPr lang="hu-HU" sz="2400" dirty="0"/>
              <a:t>: aranyozott </a:t>
            </a:r>
            <a:endParaRPr lang="hu-HU" sz="2400" dirty="0" smtClean="0"/>
          </a:p>
          <a:p>
            <a:pPr marL="0" lvl="0" indent="0">
              <a:buNone/>
            </a:pPr>
            <a:r>
              <a:rPr lang="hu-HU" sz="2400" dirty="0" smtClean="0"/>
              <a:t>MÉRET</a:t>
            </a:r>
            <a:r>
              <a:rPr lang="hu-HU" sz="2400" dirty="0"/>
              <a:t>: magasság: 38,50 cm, átmérő: 45,00 cm 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85596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192146"/>
            <a:ext cx="10515600" cy="865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dirty="0" smtClean="0">
                <a:latin typeface="+mn-lt"/>
              </a:rPr>
              <a:t>Barokk terem</a:t>
            </a:r>
            <a:endParaRPr lang="hu-HU" sz="3000" b="1" dirty="0"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9" y="1788269"/>
            <a:ext cx="5557513" cy="370538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36" y="1322330"/>
            <a:ext cx="3236422" cy="48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73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E1845AA0062EF4580691E99FF268867" ma:contentTypeVersion="14" ma:contentTypeDescription="Új dokumentum létrehozása." ma:contentTypeScope="" ma:versionID="8e3983b5e56011d2bc6239a35c3710f3">
  <xsd:schema xmlns:xsd="http://www.w3.org/2001/XMLSchema" xmlns:xs="http://www.w3.org/2001/XMLSchema" xmlns:p="http://schemas.microsoft.com/office/2006/metadata/properties" xmlns:ns3="d8d329d0-99a8-4b8d-affd-a2a0f65b10fe" xmlns:ns4="a4b7072c-320c-4af8-b11c-c2f2583c4058" targetNamespace="http://schemas.microsoft.com/office/2006/metadata/properties" ma:root="true" ma:fieldsID="d7fab28fd11b866a459782bcd6106bbe" ns3:_="" ns4:_="">
    <xsd:import namespace="d8d329d0-99a8-4b8d-affd-a2a0f65b10fe"/>
    <xsd:import namespace="a4b7072c-320c-4af8-b11c-c2f2583c40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329d0-99a8-4b8d-affd-a2a0f65b1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7072c-320c-4af8-b11c-c2f2583c40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EC6D0C-E360-47DF-9804-90B13231E5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D5C5B2-F8F8-4E06-AF3F-1AC627F1E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d329d0-99a8-4b8d-affd-a2a0f65b10fe"/>
    <ds:schemaRef ds:uri="a4b7072c-320c-4af8-b11c-c2f2583c40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3EAF31-5C58-49E6-9613-790C083D8942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d8d329d0-99a8-4b8d-affd-a2a0f65b10fe"/>
    <ds:schemaRef ds:uri="a4b7072c-320c-4af8-b11c-c2f2583c405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216</Words>
  <Application>Microsoft Office PowerPoint</Application>
  <PresentationFormat>Szélesvásznú</PresentationFormat>
  <Paragraphs>76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Németh Gábor</cp:lastModifiedBy>
  <cp:revision>24</cp:revision>
  <dcterms:created xsi:type="dcterms:W3CDTF">2021-04-22T08:34:32Z</dcterms:created>
  <dcterms:modified xsi:type="dcterms:W3CDTF">2022-03-25T16:10:40Z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0x010100FE1845AA0062EF4580691E99FF268867</vt:lpwstr>
  </property>
</Properties>
</file>