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952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611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15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456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094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05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34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249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921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473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652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C706-CD9D-4583-A935-22B39AB35A1E}" type="datetimeFigureOut">
              <a:rPr lang="hu-HU" smtClean="0"/>
              <a:t>2022. 03. 28.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30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2507455"/>
            <a:ext cx="9144000" cy="1843089"/>
          </a:xfrm>
          <a:solidFill>
            <a:schemeClr val="bg1">
              <a:alpha val="70000"/>
            </a:schemeClr>
          </a:solidFill>
        </p:spPr>
        <p:txBody>
          <a:bodyPr anchor="ctr">
            <a:normAutofit/>
          </a:bodyPr>
          <a:lstStyle/>
          <a:p>
            <a:r>
              <a:rPr lang="hu-HU" sz="5000" dirty="0">
                <a:solidFill>
                  <a:schemeClr val="tx2"/>
                </a:solidFill>
              </a:rPr>
              <a:t>Új utakon az országos könyvtári statisztika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583574"/>
            <a:ext cx="9144000" cy="134696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tx2"/>
                </a:solidFill>
                <a:latin typeface="+mj-lt"/>
              </a:rPr>
              <a:t>Előadók:</a:t>
            </a:r>
          </a:p>
          <a:p>
            <a:r>
              <a:rPr lang="hu-HU" dirty="0">
                <a:solidFill>
                  <a:schemeClr val="tx2"/>
                </a:solidFill>
                <a:latin typeface="+mj-lt"/>
              </a:rPr>
              <a:t>Békésiné Bognár Noémi Erika</a:t>
            </a:r>
          </a:p>
          <a:p>
            <a:r>
              <a:rPr lang="hu-HU" dirty="0">
                <a:solidFill>
                  <a:schemeClr val="tx2"/>
                </a:solidFill>
                <a:latin typeface="+mj-lt"/>
              </a:rPr>
              <a:t>Nagy Andor</a:t>
            </a:r>
          </a:p>
        </p:txBody>
      </p:sp>
    </p:spTree>
    <p:extLst>
      <p:ext uri="{BB962C8B-B14F-4D97-AF65-F5344CB8AC3E}">
        <p14:creationId xmlns:p14="http://schemas.microsoft.com/office/powerpoint/2010/main" val="197798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46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000" dirty="0">
                <a:solidFill>
                  <a:schemeClr val="tx2"/>
                </a:solidFill>
                <a:latin typeface="+mn-lt"/>
              </a:rPr>
              <a:t>Könyvtárstatisztika 1995 óta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317500" y="1690687"/>
            <a:ext cx="5778500" cy="480218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hu-HU" sz="2400" b="1" dirty="0"/>
              <a:t>Az adatszolgáltatás menedzselője: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hu-HU" sz="2400" dirty="0"/>
              <a:t>Könyvtári Intézet (korábban Könyvtártudományi és Módszertani Központ)</a:t>
            </a:r>
          </a:p>
          <a:p>
            <a:pPr lvl="1">
              <a:spcAft>
                <a:spcPts val="800"/>
              </a:spcAft>
            </a:pPr>
            <a:r>
              <a:rPr lang="hu-HU" sz="2200" b="1" dirty="0"/>
              <a:t>Kezdetben: </a:t>
            </a:r>
            <a:r>
              <a:rPr lang="hu-HU" sz="2200" dirty="0"/>
              <a:t>papír alapon</a:t>
            </a:r>
          </a:p>
          <a:p>
            <a:pPr lvl="1">
              <a:spcAft>
                <a:spcPts val="800"/>
              </a:spcAft>
            </a:pPr>
            <a:r>
              <a:rPr lang="hu-HU" sz="2200" b="1" dirty="0"/>
              <a:t>2008-től: </a:t>
            </a:r>
            <a:r>
              <a:rPr lang="hu-HU" sz="2200" dirty="0"/>
              <a:t>EMMI számítógépes rendszer</a:t>
            </a:r>
          </a:p>
          <a:p>
            <a:pPr lvl="1">
              <a:spcAft>
                <a:spcPts val="800"/>
              </a:spcAft>
            </a:pPr>
            <a:r>
              <a:rPr lang="hu-HU" sz="2200" b="1" dirty="0"/>
              <a:t>2020-tól: </a:t>
            </a:r>
            <a:r>
              <a:rPr lang="hu-HU" sz="2200" dirty="0"/>
              <a:t>új </a:t>
            </a:r>
            <a:r>
              <a:rPr lang="hu-HU" sz="2200" i="1" dirty="0" err="1"/>
              <a:t>KultStat</a:t>
            </a:r>
            <a:r>
              <a:rPr lang="hu-HU" sz="2200" i="1" dirty="0"/>
              <a:t> Kulturális Statisztikai Adatgyűjtő Rendszer</a:t>
            </a:r>
          </a:p>
          <a:p>
            <a:pPr lvl="2">
              <a:spcAft>
                <a:spcPts val="800"/>
              </a:spcAft>
            </a:pPr>
            <a:r>
              <a:rPr lang="hu-HU" sz="2200" dirty="0"/>
              <a:t>Pontosabb kép az adatszolgáltatók köréről</a:t>
            </a:r>
          </a:p>
          <a:p>
            <a:pPr lvl="2">
              <a:spcAft>
                <a:spcPts val="800"/>
              </a:spcAft>
            </a:pPr>
            <a:r>
              <a:rPr lang="hu-HU" sz="2200" dirty="0"/>
              <a:t>Adatlapszintű ellenőrzések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D54D5A7-DFF0-4950-A4B5-286344C39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00" y="1454513"/>
            <a:ext cx="5063300" cy="288766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8B4868F-FE1D-476C-8703-D630F1521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071" y="3923438"/>
            <a:ext cx="5063300" cy="2569436"/>
          </a:xfrm>
          <a:prstGeom prst="rect">
            <a:avLst/>
          </a:prstGeom>
        </p:spPr>
      </p:pic>
      <p:sp>
        <p:nvSpPr>
          <p:cNvPr id="9" name="Nyíl: lefelé mutató 8">
            <a:extLst>
              <a:ext uri="{FF2B5EF4-FFF2-40B4-BE49-F238E27FC236}">
                <a16:creationId xmlns:a16="http://schemas.microsoft.com/office/drawing/2014/main" id="{E47D4E36-724D-4CBB-910C-79D47F0D1245}"/>
              </a:ext>
            </a:extLst>
          </p:cNvPr>
          <p:cNvSpPr/>
          <p:nvPr/>
        </p:nvSpPr>
        <p:spPr>
          <a:xfrm>
            <a:off x="11524342" y="2393541"/>
            <a:ext cx="406400" cy="1164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910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22588"/>
            <a:ext cx="10515600" cy="726763"/>
          </a:xfrm>
        </p:spPr>
        <p:txBody>
          <a:bodyPr>
            <a:normAutofit/>
          </a:bodyPr>
          <a:lstStyle/>
          <a:p>
            <a:pPr algn="ctr"/>
            <a:r>
              <a:rPr lang="hu-HU" sz="3000" dirty="0">
                <a:solidFill>
                  <a:schemeClr val="tx2"/>
                </a:solidFill>
                <a:latin typeface="+mn-lt"/>
              </a:rPr>
              <a:t>A régóta várt megújulás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315686" y="1690688"/>
            <a:ext cx="3632200" cy="432782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hu-HU" sz="2400" b="1" dirty="0"/>
              <a:t>Probléma a statisztikával:</a:t>
            </a:r>
          </a:p>
          <a:p>
            <a:pPr>
              <a:spcAft>
                <a:spcPts val="800"/>
              </a:spcAft>
            </a:pPr>
            <a:r>
              <a:rPr lang="hu-HU" sz="2400" dirty="0"/>
              <a:t>Adatlap rendszeres változása</a:t>
            </a:r>
          </a:p>
          <a:p>
            <a:pPr>
              <a:spcAft>
                <a:spcPts val="800"/>
              </a:spcAft>
            </a:pPr>
            <a:r>
              <a:rPr lang="hu-HU" sz="2400" dirty="0"/>
              <a:t>Eltérő értelmezés</a:t>
            </a:r>
          </a:p>
          <a:p>
            <a:pPr>
              <a:spcAft>
                <a:spcPts val="800"/>
              </a:spcAft>
            </a:pPr>
            <a:r>
              <a:rPr lang="hu-HU" sz="2400" dirty="0"/>
              <a:t>Egységes, állandó struktúra hiánya</a:t>
            </a:r>
          </a:p>
          <a:p>
            <a:pPr>
              <a:spcAft>
                <a:spcPts val="800"/>
              </a:spcAft>
            </a:pPr>
            <a:r>
              <a:rPr lang="hu-HU" sz="2400" dirty="0"/>
              <a:t>Adatlapszintű ellenőrzés hiánya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6DCE67D-FD2C-47EE-B797-0D3B30B2C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242" y="1311877"/>
            <a:ext cx="8930958" cy="335352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E4AD16E-4C70-4984-9BCA-CDFB34156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36" y="3252760"/>
            <a:ext cx="8930958" cy="33645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Kép 9" descr="A képen asztal látható&#10;&#10;Automatikusan generált leírás">
            <a:extLst>
              <a:ext uri="{FF2B5EF4-FFF2-40B4-BE49-F238E27FC236}">
                <a16:creationId xmlns:a16="http://schemas.microsoft.com/office/drawing/2014/main" id="{154940DD-01EE-49D3-88A6-4D45B36170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53" y="2794550"/>
            <a:ext cx="7643725" cy="284547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1371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000" dirty="0">
                <a:solidFill>
                  <a:schemeClr val="tx2"/>
                </a:solidFill>
                <a:latin typeface="+mn-lt"/>
              </a:rPr>
              <a:t>Az átalakítás lépései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38200" y="1690687"/>
            <a:ext cx="10515600" cy="480218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hu-HU" sz="2600" b="1" dirty="0"/>
              <a:t>Egységes adatbázis kialakítása a korábbi önálló Excel-fájlokból (SPSS).</a:t>
            </a:r>
          </a:p>
          <a:p>
            <a:pPr marL="914400" lvl="1" indent="-457200">
              <a:spcAft>
                <a:spcPts val="800"/>
              </a:spcAft>
              <a:buFont typeface="+mj-lt"/>
              <a:buAutoNum type="arabicPeriod"/>
            </a:pPr>
            <a:r>
              <a:rPr lang="hu-HU" sz="2200" b="1" dirty="0"/>
              <a:t>Adatelemek fix azonosítóval való ellátása:</a:t>
            </a:r>
          </a:p>
          <a:p>
            <a:pPr lvl="1">
              <a:spcAft>
                <a:spcPts val="800"/>
              </a:spcAft>
            </a:pPr>
            <a:r>
              <a:rPr lang="hu-HU" sz="2200" i="1" dirty="0"/>
              <a:t>évenként 700 változó, 4000 adatszolgáltató, 2,8 millió cella</a:t>
            </a:r>
          </a:p>
          <a:p>
            <a:pPr lvl="1">
              <a:spcAft>
                <a:spcPts val="800"/>
              </a:spcAft>
            </a:pPr>
            <a:r>
              <a:rPr lang="hu-HU" sz="2200" i="1" dirty="0"/>
              <a:t>2015-2020 között 16 millió cella</a:t>
            </a:r>
          </a:p>
          <a:p>
            <a:pPr marL="914400" lvl="1" indent="-457200">
              <a:spcAft>
                <a:spcPts val="800"/>
              </a:spcAft>
              <a:buFont typeface="+mj-lt"/>
              <a:buAutoNum type="arabicPeriod" startAt="2"/>
            </a:pPr>
            <a:r>
              <a:rPr lang="hu-HU" sz="2200" b="1" dirty="0"/>
              <a:t>A 16 millió adatelem (cella) javítása:</a:t>
            </a:r>
          </a:p>
          <a:p>
            <a:pPr lvl="1">
              <a:spcAft>
                <a:spcPts val="800"/>
              </a:spcAft>
            </a:pPr>
            <a:r>
              <a:rPr lang="hu-HU" sz="2200" i="1" dirty="0"/>
              <a:t>irreleváns sorok eltávolítása</a:t>
            </a:r>
          </a:p>
          <a:p>
            <a:pPr lvl="1">
              <a:spcAft>
                <a:spcPts val="800"/>
              </a:spcAft>
            </a:pPr>
            <a:r>
              <a:rPr lang="hu-HU" sz="2200" i="1" dirty="0"/>
              <a:t>adatelemek közötti összefüggések megvizsgálása</a:t>
            </a:r>
          </a:p>
          <a:p>
            <a:pPr lvl="1">
              <a:spcAft>
                <a:spcPts val="800"/>
              </a:spcAft>
            </a:pPr>
            <a:r>
              <a:rPr lang="hu-HU" sz="2200" i="1" dirty="0"/>
              <a:t>kiugró, extrém értékek vizsgálata</a:t>
            </a:r>
          </a:p>
          <a:p>
            <a:pPr lvl="1">
              <a:spcAft>
                <a:spcPts val="800"/>
              </a:spcAft>
            </a:pPr>
            <a:r>
              <a:rPr lang="hu-HU" sz="2200" i="1" dirty="0"/>
              <a:t>az intézmények besorolásának felülvizsgálata</a:t>
            </a:r>
          </a:p>
          <a:p>
            <a:pPr lvl="1">
              <a:spcAft>
                <a:spcPts val="800"/>
              </a:spcAft>
            </a:pPr>
            <a:r>
              <a:rPr lang="hu-HU" sz="2200" i="1" dirty="0"/>
              <a:t>stb.</a:t>
            </a:r>
          </a:p>
          <a:p>
            <a:pPr marL="0" indent="0">
              <a:spcAft>
                <a:spcPts val="800"/>
              </a:spcAft>
              <a:buNone/>
            </a:pPr>
            <a:endParaRPr lang="hu-HU" sz="2400" i="1" dirty="0"/>
          </a:p>
        </p:txBody>
      </p:sp>
    </p:spTree>
    <p:extLst>
      <p:ext uri="{BB962C8B-B14F-4D97-AF65-F5344CB8AC3E}">
        <p14:creationId xmlns:p14="http://schemas.microsoft.com/office/powerpoint/2010/main" val="311632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000" dirty="0">
                <a:solidFill>
                  <a:schemeClr val="tx2"/>
                </a:solidFill>
                <a:latin typeface="+mn-lt"/>
              </a:rPr>
              <a:t>Új fejezet a statisztikai adatszolgáltatásban</a:t>
            </a:r>
            <a:endParaRPr lang="hu-HU" sz="3000" dirty="0"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838200" y="1690687"/>
            <a:ext cx="10515600" cy="173831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hu-HU" sz="2600" b="1" dirty="0"/>
              <a:t>Ellenőrzőképletek beépítése a </a:t>
            </a:r>
            <a:r>
              <a:rPr lang="hu-HU" sz="2600" b="1" dirty="0" err="1"/>
              <a:t>KultStat</a:t>
            </a:r>
            <a:r>
              <a:rPr lang="hu-HU" sz="2600" b="1" dirty="0"/>
              <a:t> adatlapba: </a:t>
            </a:r>
            <a:r>
              <a:rPr lang="hu-HU" sz="2600" dirty="0"/>
              <a:t>425 db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hu-HU" sz="2600" dirty="0"/>
              <a:t>Kitöltési útmutató egyértelműsítése, kibővítése.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hu-HU" sz="2600" dirty="0"/>
              <a:t>Várható eredmények: az idei év második fele.</a:t>
            </a:r>
            <a:endParaRPr lang="hu-HU" sz="2400" dirty="0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E56474AB-1A8E-4EC1-8184-3B9CD1061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58" y="3615952"/>
            <a:ext cx="7081883" cy="3102722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166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E1845AA0062EF4580691E99FF268867" ma:contentTypeVersion="14" ma:contentTypeDescription="Új dokumentum létrehozása." ma:contentTypeScope="" ma:versionID="8e3983b5e56011d2bc6239a35c3710f3">
  <xsd:schema xmlns:xsd="http://www.w3.org/2001/XMLSchema" xmlns:xs="http://www.w3.org/2001/XMLSchema" xmlns:p="http://schemas.microsoft.com/office/2006/metadata/properties" xmlns:ns3="d8d329d0-99a8-4b8d-affd-a2a0f65b10fe" xmlns:ns4="a4b7072c-320c-4af8-b11c-c2f2583c4058" targetNamespace="http://schemas.microsoft.com/office/2006/metadata/properties" ma:root="true" ma:fieldsID="d7fab28fd11b866a459782bcd6106bbe" ns3:_="" ns4:_="">
    <xsd:import namespace="d8d329d0-99a8-4b8d-affd-a2a0f65b10fe"/>
    <xsd:import namespace="a4b7072c-320c-4af8-b11c-c2f2583c40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329d0-99a8-4b8d-affd-a2a0f65b10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7072c-320c-4af8-b11c-c2f2583c40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EC6D0C-E360-47DF-9804-90B13231E5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3EAF31-5C58-49E6-9613-790C083D8942}">
  <ds:schemaRefs>
    <ds:schemaRef ds:uri="http://www.w3.org/XML/1998/namespace"/>
    <ds:schemaRef ds:uri="d8d329d0-99a8-4b8d-affd-a2a0f65b10fe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a4b7072c-320c-4af8-b11c-c2f2583c4058"/>
  </ds:schemaRefs>
</ds:datastoreItem>
</file>

<file path=customXml/itemProps3.xml><?xml version="1.0" encoding="utf-8"?>
<ds:datastoreItem xmlns:ds="http://schemas.openxmlformats.org/officeDocument/2006/customXml" ds:itemID="{7AD5C5B2-F8F8-4E06-AF3F-1AC627F1E3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d329d0-99a8-4b8d-affd-a2a0f65b10fe"/>
    <ds:schemaRef ds:uri="a4b7072c-320c-4af8-b11c-c2f2583c40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164</Words>
  <Application>Microsoft Office PowerPoint</Application>
  <PresentationFormat>Szélesvásznú</PresentationFormat>
  <Paragraphs>33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Office-téma</vt:lpstr>
      <vt:lpstr>Új utakon az országos könyvtári statisztika</vt:lpstr>
      <vt:lpstr>Könyvtárstatisztika 1995 óta</vt:lpstr>
      <vt:lpstr>A régóta várt megújulás</vt:lpstr>
      <vt:lpstr>Az átalakítás lépései</vt:lpstr>
      <vt:lpstr>Új fejezet a statisztikai adatszolgáltatásban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Nagy Andor</dc:creator>
  <cp:lastModifiedBy>Andor Nagy</cp:lastModifiedBy>
  <cp:revision>15</cp:revision>
  <dcterms:created xsi:type="dcterms:W3CDTF">2021-04-22T08:34:32Z</dcterms:created>
  <dcterms:modified xsi:type="dcterms:W3CDTF">2022-03-28T14:07:55Z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0x010100FE1845AA0062EF4580691E99FF268867</vt:lpwstr>
  </property>
</Properties>
</file>