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92" r:id="rId3"/>
    <p:sldId id="338" r:id="rId4"/>
    <p:sldId id="339" r:id="rId5"/>
    <p:sldId id="343" r:id="rId6"/>
    <p:sldId id="325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3883" autoAdjust="0"/>
  </p:normalViewPr>
  <p:slideViewPr>
    <p:cSldViewPr>
      <p:cViewPr varScale="1">
        <p:scale>
          <a:sx n="63" d="100"/>
          <a:sy n="63" d="100"/>
        </p:scale>
        <p:origin x="1380" y="92"/>
      </p:cViewPr>
      <p:guideLst>
        <p:guide orient="horz" pos="2159"/>
        <p:guide pos="2880"/>
      </p:guideLst>
    </p:cSldViewPr>
  </p:slideViewPr>
  <p:outlineViewPr>
    <p:cViewPr>
      <p:scale>
        <a:sx n="33" d="100"/>
        <a:sy n="33" d="100"/>
      </p:scale>
      <p:origin x="0" y="-175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C2139-13DC-4709-A785-058F7F98B2EF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CAC19-5415-40EC-8E86-7220BB22BD0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2028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CF99B-C36F-422F-B0BC-14E08C194B9E}" type="datetimeFigureOut">
              <a:rPr lang="hu-HU" smtClean="0"/>
              <a:t>2021. 03. 31.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35404-18E3-49C0-B696-2988A71C8C55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/>
          <a:p>
            <a:r>
              <a:rPr lang="en-GB" sz="2400" noProof="1"/>
              <a:t>Covid: Tudástérkép és Tudásbázis Portál</a:t>
            </a:r>
            <a:br>
              <a:rPr lang="en-GB" sz="2400" noProof="1"/>
            </a:br>
            <a:r>
              <a:rPr lang="en-GB" sz="2400" noProof="1"/>
              <a:t>MTA KIK – ProSharp Research – ECOOM Leuven </a:t>
            </a:r>
            <a:br>
              <a:rPr lang="en-GB" sz="2400" noProof="1"/>
            </a:br>
            <a:endParaRPr lang="en-GB" sz="2400" noProof="1">
              <a:latin typeface="Calibri Light" panose="020F030202020403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10000"/>
            <a:ext cx="6421120" cy="1731640"/>
          </a:xfrm>
        </p:spPr>
        <p:txBody>
          <a:bodyPr>
            <a:normAutofit/>
          </a:bodyPr>
          <a:lstStyle/>
          <a:p>
            <a:r>
              <a:rPr lang="en-GB" sz="2400" noProof="1">
                <a:latin typeface="Calibri Light" panose="020F0302020204030204" pitchFamily="34" charset="0"/>
              </a:rPr>
              <a:t>Soós Sándor, PhD</a:t>
            </a:r>
          </a:p>
          <a:p>
            <a:r>
              <a:rPr lang="en-GB" sz="2400" noProof="1">
                <a:latin typeface="Calibri Light" panose="020F0302020204030204" pitchFamily="34" charset="0"/>
              </a:rPr>
              <a:t>MTA KIK TTO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3690"/>
            <a:ext cx="9144000" cy="61405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87403" cy="13836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A kutatási irányok közvetítése: meghatározó referenciák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7404" y="1107696"/>
            <a:ext cx="8229600" cy="678093"/>
          </a:xfrm>
        </p:spPr>
        <p:txBody>
          <a:bodyPr>
            <a:noAutofit/>
          </a:bodyPr>
          <a:lstStyle/>
          <a:p>
            <a:r>
              <a:rPr lang="en-GB" sz="2000" noProof="1">
                <a:latin typeface="Calibri Light" panose="020F0302020204030204" pitchFamily="34" charset="0"/>
              </a:rPr>
              <a:t>A klaszterhez tartozó közlemények intellektuális bázisa, kutatási előzményei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3216E9-114E-4414-A89C-ADEFE789F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430" y="1589955"/>
            <a:ext cx="2401193" cy="7016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FF264F-31E3-42A4-88EE-3EB1D6D2C5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028" y="1589955"/>
            <a:ext cx="4423493" cy="484080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169F464-57F0-4637-A7A3-EE8EB9EE2174}"/>
              </a:ext>
            </a:extLst>
          </p:cNvPr>
          <p:cNvSpPr/>
          <p:nvPr/>
        </p:nvSpPr>
        <p:spPr>
          <a:xfrm>
            <a:off x="2828028" y="4149080"/>
            <a:ext cx="1584176" cy="61912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73ADD4-6E0B-42DB-8889-9FAA9CE9C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032" y="2756594"/>
            <a:ext cx="2897802" cy="267014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81D3E97-8A01-41C9-97B3-9B1BA7A9108B}"/>
              </a:ext>
            </a:extLst>
          </p:cNvPr>
          <p:cNvSpPr/>
          <p:nvPr/>
        </p:nvSpPr>
        <p:spPr>
          <a:xfrm>
            <a:off x="6444208" y="4167648"/>
            <a:ext cx="634451" cy="678093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4E7321F-EDB4-45BB-B5D4-96FB4BB63E55}"/>
              </a:ext>
            </a:extLst>
          </p:cNvPr>
          <p:cNvCxnSpPr>
            <a:stCxn id="15" idx="2"/>
          </p:cNvCxnSpPr>
          <p:nvPr/>
        </p:nvCxnSpPr>
        <p:spPr>
          <a:xfrm flipH="1">
            <a:off x="4716016" y="4506695"/>
            <a:ext cx="1728192" cy="2425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884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A kutatási irányok közvetítése: időbeli alakulás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7404" y="1107696"/>
            <a:ext cx="8229600" cy="678093"/>
          </a:xfrm>
        </p:spPr>
        <p:txBody>
          <a:bodyPr>
            <a:noAutofit/>
          </a:bodyPr>
          <a:lstStyle/>
          <a:p>
            <a:r>
              <a:rPr lang="en-GB" sz="2000" noProof="1">
                <a:latin typeface="Calibri Light" panose="020F0302020204030204" pitchFamily="34" charset="0"/>
              </a:rPr>
              <a:t>Idődinamika, a klaszterhez tartozó közlemények publikációs év szerinti megoszlása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3216E9-114E-4414-A89C-ADEFE789F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1815219"/>
            <a:ext cx="2401193" cy="701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ABD1E4-D846-4422-8D90-AAA514A081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1815219"/>
            <a:ext cx="4457340" cy="48287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B012BB8-494D-4B53-A1BE-4690B618D3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2080" y="2924944"/>
            <a:ext cx="2897802" cy="2670145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B67EEBC2-31BE-4692-B630-9D7547809914}"/>
              </a:ext>
            </a:extLst>
          </p:cNvPr>
          <p:cNvSpPr/>
          <p:nvPr/>
        </p:nvSpPr>
        <p:spPr>
          <a:xfrm>
            <a:off x="6876256" y="4335083"/>
            <a:ext cx="634451" cy="678093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731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A kutatási irányok közvetítése: szemantikai háló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7404" y="1107696"/>
            <a:ext cx="8229600" cy="678093"/>
          </a:xfrm>
        </p:spPr>
        <p:txBody>
          <a:bodyPr>
            <a:noAutofit/>
          </a:bodyPr>
          <a:lstStyle/>
          <a:p>
            <a:r>
              <a:rPr lang="en-GB" sz="2000" noProof="1">
                <a:latin typeface="Calibri Light" panose="020F0302020204030204" pitchFamily="34" charset="0"/>
              </a:rPr>
              <a:t>A klasztert belső tematikus szerkezete a kulcsfogalmak közelségi hálózata és az ebben kirajzolódó témák alapján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40417C-2329-4BAF-A79B-8632CB0F0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785789"/>
            <a:ext cx="4709478" cy="50507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5A92B6-A157-42A8-AD40-BC59625D0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981" y="1785789"/>
            <a:ext cx="3002024" cy="7038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072C0F-6581-4E3C-9F63-4CDD31FA34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1461" y="2656385"/>
            <a:ext cx="1875343" cy="409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2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>
            <a:normAutofit/>
          </a:bodyPr>
          <a:lstStyle/>
          <a:p>
            <a:r>
              <a:rPr lang="en-GB" sz="3200" noProof="1">
                <a:latin typeface="Calibri Light" panose="020F0302020204030204" pitchFamily="34" charset="0"/>
              </a:rPr>
              <a:t>3.</a:t>
            </a:r>
            <a:br>
              <a:rPr lang="en-GB" sz="3200" noProof="1">
                <a:latin typeface="Calibri Light" panose="020F0302020204030204" pitchFamily="34" charset="0"/>
              </a:rPr>
            </a:br>
            <a:r>
              <a:rPr lang="en-GB" sz="3200" noProof="1">
                <a:latin typeface="Calibri Light" panose="020F0302020204030204" pitchFamily="34" charset="0"/>
              </a:rPr>
              <a:t>Továbbfeljesztési irányok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3690"/>
            <a:ext cx="9144000" cy="61405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87403" cy="138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647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Fejlesztés és további kutatások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1684" y="1120673"/>
            <a:ext cx="8229600" cy="678093"/>
          </a:xfrm>
        </p:spPr>
        <p:txBody>
          <a:bodyPr>
            <a:noAutofit/>
          </a:bodyPr>
          <a:lstStyle/>
          <a:p>
            <a:r>
              <a:rPr lang="en-GB" sz="2000" noProof="1">
                <a:latin typeface="Calibri Light" panose="020F0302020204030204" pitchFamily="34" charset="0"/>
              </a:rPr>
              <a:t>A klasztert belső tematikus szerkezete a kulcsfogalmak közelségi hálózata és az ebben kirajzolódó témák alapján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70AE4D-0249-4CE7-9FFF-1987FD427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959345"/>
            <a:ext cx="3935188" cy="1950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B67762-0421-4B18-905E-165A204B39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6038" y="4764720"/>
            <a:ext cx="5105064" cy="1723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6689E9-B63F-40CC-9F31-CADB4102D2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9350" y="1609492"/>
            <a:ext cx="3131042" cy="307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4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358658"/>
            <a:ext cx="7772400" cy="1470025"/>
          </a:xfrm>
        </p:spPr>
        <p:txBody>
          <a:bodyPr>
            <a:normAutofit/>
          </a:bodyPr>
          <a:lstStyle/>
          <a:p>
            <a:r>
              <a:rPr lang="en-GB" sz="3200" noProof="1">
                <a:latin typeface="Calibri Light" panose="020F0302020204030204" pitchFamily="34" charset="0"/>
              </a:rPr>
              <a:t>1.</a:t>
            </a:r>
            <a:br>
              <a:rPr lang="en-GB" sz="3200" noProof="1">
                <a:latin typeface="Calibri Light" panose="020F0302020204030204" pitchFamily="34" charset="0"/>
              </a:rPr>
            </a:br>
            <a:r>
              <a:rPr lang="en-GB" sz="3200" noProof="1">
                <a:latin typeface="Calibri Light" panose="020F0302020204030204" pitchFamily="34" charset="0"/>
              </a:rPr>
              <a:t>A portál létrejötte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3690"/>
            <a:ext cx="9144000" cy="61405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87403" cy="138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70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Kontextus és célok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D8C90E-AB4E-4B9B-8495-9E18C6E75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96098"/>
            <a:ext cx="9144000" cy="27707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C0072D-6678-4129-8F52-F30C0A235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4166804"/>
            <a:ext cx="9144000" cy="211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5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A kutatás és a szolgáltatás viszonya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7068" y="1094722"/>
            <a:ext cx="8229600" cy="554117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b="1" noProof="1">
                <a:latin typeface="Calibri Light" panose="020F0302020204030204" pitchFamily="34" charset="0"/>
              </a:rPr>
              <a:t>A szolgáltatás:</a:t>
            </a:r>
            <a:r>
              <a:rPr lang="en-GB" sz="2000" noProof="1">
                <a:latin typeface="Calibri Light" panose="020F0302020204030204" pitchFamily="34" charset="0"/>
              </a:rPr>
              <a:t> tudománytérképezési kutatás eredményeinek interaktív, strukturált és gyakorlatorientált közzététele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b="1" noProof="1">
                <a:latin typeface="Calibri Light" panose="020F0302020204030204" pitchFamily="34" charset="0"/>
              </a:rPr>
              <a:t>Cél:</a:t>
            </a:r>
            <a:r>
              <a:rPr lang="en-GB" sz="2000" noProof="1">
                <a:latin typeface="Calibri Light" panose="020F0302020204030204" pitchFamily="34" charset="0"/>
              </a:rPr>
              <a:t> A COVID-járvánnyal közvetlenül vagy közvetett módon összefüggő multidiszciplináris kutatási eredmények feltárása, </a:t>
            </a:r>
            <a:r>
              <a:rPr lang="en-GB" sz="2000" b="1" noProof="1">
                <a:solidFill>
                  <a:schemeClr val="accent6">
                    <a:lumMod val="50000"/>
                  </a:schemeClr>
                </a:solidFill>
                <a:latin typeface="Calibri Light" panose="020F0302020204030204" pitchFamily="34" charset="0"/>
              </a:rPr>
              <a:t>kapcsolatrendszerének feltérképezése</a:t>
            </a:r>
            <a:r>
              <a:rPr lang="en-GB" sz="2000" noProof="1">
                <a:latin typeface="Calibri Light" panose="020F0302020204030204" pitchFamily="34" charset="0"/>
              </a:rPr>
              <a:t> és strukturált közvetítése (vs. kizárólag COVID19-fókuszú szolgáltatói gy</a:t>
            </a:r>
            <a:r>
              <a:rPr lang="hu-HU" sz="2000" noProof="1">
                <a:latin typeface="Calibri Light" panose="020F0302020204030204" pitchFamily="34" charset="0"/>
              </a:rPr>
              <a:t>ű</a:t>
            </a:r>
            <a:r>
              <a:rPr lang="en-GB" sz="2000" noProof="1">
                <a:latin typeface="Calibri Light" panose="020F0302020204030204" pitchFamily="34" charset="0"/>
              </a:rPr>
              <a:t>jtemények és listák)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b="1" noProof="1">
                <a:latin typeface="Calibri Light" panose="020F0302020204030204" pitchFamily="34" charset="0"/>
              </a:rPr>
              <a:t>Módszer:</a:t>
            </a:r>
            <a:r>
              <a:rPr lang="en-GB" sz="2000" noProof="1">
                <a:latin typeface="Calibri Light" panose="020F0302020204030204" pitchFamily="34" charset="0"/>
              </a:rPr>
              <a:t> Bibliometriai tudománytérképezés és nagylépték</a:t>
            </a:r>
            <a:r>
              <a:rPr lang="hu-HU" sz="2000" noProof="1">
                <a:latin typeface="Calibri Light" panose="020F0302020204030204" pitchFamily="34" charset="0"/>
              </a:rPr>
              <a:t>ű</a:t>
            </a:r>
            <a:r>
              <a:rPr lang="en-GB" sz="2000" noProof="1">
                <a:latin typeface="Calibri Light" panose="020F0302020204030204" pitchFamily="34" charset="0"/>
              </a:rPr>
              <a:t>, mesterséges intelligenciával támogatott tartalomelemzés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b="1" noProof="1">
                <a:latin typeface="Calibri Light" panose="020F0302020204030204" pitchFamily="34" charset="0"/>
              </a:rPr>
              <a:t>Minta:</a:t>
            </a:r>
            <a:r>
              <a:rPr lang="en-GB" sz="2000" noProof="1">
                <a:latin typeface="Calibri Light" panose="020F0302020204030204" pitchFamily="34" charset="0"/>
              </a:rPr>
              <a:t> “első hullám”, n~400 forrásközlemény és a hivatkozott közlemények köre, PubMed + Web of Science, 1990-2020 (kontextus-térképezés!)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81924A-1775-4542-BFA8-6B8F83218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717721"/>
            <a:ext cx="3055782" cy="209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57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A kontextus szerepe és megjelenése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7068" y="1094722"/>
            <a:ext cx="8229600" cy="678093"/>
          </a:xfrm>
        </p:spPr>
        <p:txBody>
          <a:bodyPr>
            <a:noAutofit/>
          </a:bodyPr>
          <a:lstStyle/>
          <a:p>
            <a:r>
              <a:rPr lang="en-GB" sz="2000" noProof="1">
                <a:latin typeface="Calibri Light" panose="020F0302020204030204" pitchFamily="34" charset="0"/>
              </a:rPr>
              <a:t>Az “élvonal” operacionalizálása, az adatgy</a:t>
            </a:r>
            <a:r>
              <a:rPr lang="hu-HU" sz="2000" noProof="1">
                <a:latin typeface="Calibri Light" panose="020F0302020204030204" pitchFamily="34" charset="0"/>
              </a:rPr>
              <a:t>ű</a:t>
            </a:r>
            <a:r>
              <a:rPr lang="en-GB" sz="2000" noProof="1">
                <a:latin typeface="Calibri Light" panose="020F0302020204030204" pitchFamily="34" charset="0"/>
              </a:rPr>
              <a:t>jtés folyamata és kapcsolata az elemzésekkel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C8F9CC-E799-43AE-9BB9-31F150D49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017196"/>
            <a:ext cx="4081192" cy="3760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8A264B-8119-4BAE-8AA6-636CE4A41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9192" y="1772815"/>
            <a:ext cx="4968452" cy="363245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AE661E31-C6EE-4808-A1D6-67631623CDB3}"/>
              </a:ext>
            </a:extLst>
          </p:cNvPr>
          <p:cNvSpPr/>
          <p:nvPr/>
        </p:nvSpPr>
        <p:spPr>
          <a:xfrm>
            <a:off x="2843808" y="4077072"/>
            <a:ext cx="1584176" cy="936104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210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>
            <a:normAutofit/>
          </a:bodyPr>
          <a:lstStyle/>
          <a:p>
            <a:r>
              <a:rPr lang="en-GB" sz="3200" noProof="1">
                <a:latin typeface="Calibri Light" panose="020F0302020204030204" pitchFamily="34" charset="0"/>
              </a:rPr>
              <a:t>2.</a:t>
            </a:r>
            <a:br>
              <a:rPr lang="en-GB" sz="3200" noProof="1">
                <a:latin typeface="Calibri Light" panose="020F0302020204030204" pitchFamily="34" charset="0"/>
              </a:rPr>
            </a:br>
            <a:r>
              <a:rPr lang="en-GB" sz="3200" noProof="1">
                <a:latin typeface="Calibri Light" panose="020F0302020204030204" pitchFamily="34" charset="0"/>
              </a:rPr>
              <a:t>Elérhető eredmények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3690"/>
            <a:ext cx="9144000" cy="61405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87403" cy="138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31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A COVID-19 alaptérkép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7404" y="1107696"/>
            <a:ext cx="8229600" cy="678093"/>
          </a:xfrm>
        </p:spPr>
        <p:txBody>
          <a:bodyPr>
            <a:noAutofit/>
          </a:bodyPr>
          <a:lstStyle/>
          <a:p>
            <a:r>
              <a:rPr lang="en-GB" sz="2000" noProof="1">
                <a:latin typeface="Calibri Light" panose="020F0302020204030204" pitchFamily="34" charset="0"/>
              </a:rPr>
              <a:t>A közlemények bibliográfiai csatolásra épülő hálózata és a kutatási irányok empirikus (csoportdetekcióra épülő) azonosítása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C8F9CC-E799-43AE-9BB9-31F150D49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62" y="1780709"/>
            <a:ext cx="2897802" cy="26701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8A264B-8119-4BAE-8AA6-636CE4A41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4228" y="2348880"/>
            <a:ext cx="4556141" cy="33310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BFFD20-4A25-4DC6-A076-0611BEE14E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950" y="4514515"/>
            <a:ext cx="2562314" cy="220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43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A kutatási irányok közvetítése: aspektus és metodológia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7404" y="1107696"/>
            <a:ext cx="8229600" cy="678093"/>
          </a:xfrm>
        </p:spPr>
        <p:txBody>
          <a:bodyPr>
            <a:noAutofit/>
          </a:bodyPr>
          <a:lstStyle/>
          <a:p>
            <a:r>
              <a:rPr lang="en-GB" sz="2000" noProof="1">
                <a:latin typeface="Calibri Light" panose="020F0302020204030204" pitchFamily="34" charset="0"/>
              </a:rPr>
              <a:t>A klaszterhez tartozó közlemények tématerület és metodológia szerinti kereshetősége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04A05F-2353-410F-B577-E3B096CB4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420888"/>
            <a:ext cx="9144000" cy="45589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3216E9-114E-4414-A89C-ADEFE789FB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2070043"/>
            <a:ext cx="2401193" cy="70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20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/>
          <p:cNvGrpSpPr/>
          <p:nvPr/>
        </p:nvGrpSpPr>
        <p:grpSpPr>
          <a:xfrm>
            <a:off x="0" y="-171400"/>
            <a:ext cx="9402002" cy="1410928"/>
            <a:chOff x="0" y="-156570"/>
            <a:chExt cx="9402002" cy="1410928"/>
          </a:xfrm>
        </p:grpSpPr>
        <p:sp>
          <p:nvSpPr>
            <p:cNvPr id="5" name="Téglalap 4"/>
            <p:cNvSpPr/>
            <p:nvPr/>
          </p:nvSpPr>
          <p:spPr>
            <a:xfrm>
              <a:off x="0" y="0"/>
              <a:ext cx="9143999" cy="891119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bg1"/>
                </a:gs>
                <a:gs pos="100000">
                  <a:srgbClr val="E8802C"/>
                </a:gs>
                <a:gs pos="79000">
                  <a:srgbClr val="B78C6C">
                    <a:lumMod val="86000"/>
                  </a:srgbClr>
                </a:gs>
                <a:gs pos="89000">
                  <a:srgbClr val="C8B2A4">
                    <a:lumMod val="9000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1074" y="-156570"/>
              <a:ext cx="1410928" cy="1410928"/>
            </a:xfrm>
            <a:prstGeom prst="rect">
              <a:avLst/>
            </a:prstGeom>
          </p:spPr>
        </p:pic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06693"/>
            <a:ext cx="7992888" cy="648072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noProof="1">
                <a:solidFill>
                  <a:schemeClr val="bg1"/>
                </a:solidFill>
                <a:latin typeface="Calibri Light" panose="020F0302020204030204" pitchFamily="34" charset="0"/>
              </a:rPr>
              <a:t>A kutatási irányok közvetítése: jellemző közlemények köre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97404" y="1107696"/>
            <a:ext cx="8229600" cy="678093"/>
          </a:xfrm>
        </p:spPr>
        <p:txBody>
          <a:bodyPr>
            <a:noAutofit/>
          </a:bodyPr>
          <a:lstStyle/>
          <a:p>
            <a:r>
              <a:rPr lang="en-GB" sz="2000" noProof="1">
                <a:latin typeface="Calibri Light" panose="020F0302020204030204" pitchFamily="34" charset="0"/>
              </a:rPr>
              <a:t>A klaszterhez tartozó közlemények reprezentatív, a kutatási irányt definiáló köre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84" y="6226156"/>
            <a:ext cx="409736" cy="4097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3216E9-114E-4414-A89C-ADEFE789F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1872081"/>
            <a:ext cx="2401193" cy="701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329CD8-B0C8-4806-95D0-780840AD3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1882985"/>
            <a:ext cx="4384039" cy="4868322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169F464-57F0-4637-A7A3-EE8EB9EE2174}"/>
              </a:ext>
            </a:extLst>
          </p:cNvPr>
          <p:cNvSpPr/>
          <p:nvPr/>
        </p:nvSpPr>
        <p:spPr>
          <a:xfrm>
            <a:off x="3059832" y="4317146"/>
            <a:ext cx="1584176" cy="61912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58E5BB-E063-4E94-86C6-CB0A3ECD16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2080" y="2735531"/>
            <a:ext cx="3129398" cy="24387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DF1C929-6B1C-41C4-ADA7-5B3691F7FB90}"/>
              </a:ext>
            </a:extLst>
          </p:cNvPr>
          <p:cNvSpPr/>
          <p:nvPr/>
        </p:nvSpPr>
        <p:spPr>
          <a:xfrm>
            <a:off x="4982750" y="5421124"/>
            <a:ext cx="39482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err="1"/>
              <a:t>Glänzel</a:t>
            </a:r>
            <a:r>
              <a:rPr lang="en-GB" sz="1100" dirty="0"/>
              <a:t>, W., &amp; Thijs, B. (2017). Using hybrid methods and ‘core documents’ for the representation of clusters and topics: the astronomy dataset. </a:t>
            </a:r>
            <a:r>
              <a:rPr lang="en-GB" sz="1100" i="1" dirty="0"/>
              <a:t>Scientometrics</a:t>
            </a:r>
            <a:r>
              <a:rPr lang="en-GB" sz="1100" dirty="0"/>
              <a:t>, </a:t>
            </a:r>
            <a:r>
              <a:rPr lang="en-GB" sz="1100" i="1" dirty="0"/>
              <a:t>111</a:t>
            </a:r>
            <a:r>
              <a:rPr lang="en-GB" sz="1100" dirty="0"/>
              <a:t>(2), 1071-1087.</a:t>
            </a:r>
          </a:p>
        </p:txBody>
      </p:sp>
    </p:spTree>
    <p:extLst>
      <p:ext uri="{BB962C8B-B14F-4D97-AF65-F5344CB8AC3E}">
        <p14:creationId xmlns:p14="http://schemas.microsoft.com/office/powerpoint/2010/main" val="3179178327"/>
      </p:ext>
    </p:extLst>
  </p:cSld>
  <p:clrMapOvr>
    <a:masterClrMapping/>
  </p:clrMapOvr>
</p:sld>
</file>

<file path=ppt/theme/theme1.xml><?xml version="1.0" encoding="utf-8"?>
<a:theme xmlns:a="http://schemas.openxmlformats.org/drawingml/2006/main" name="Bemutató_E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sablon_ENG</Template>
  <TotalTime>1422</TotalTime>
  <Words>316</Words>
  <Application>Microsoft Office PowerPoint</Application>
  <PresentationFormat>On-screen Show (4:3)</PresentationFormat>
  <Paragraphs>29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Bemutató_ENG</vt:lpstr>
      <vt:lpstr>Covid: Tudástérkép és Tudásbázis Portál MTA KIK – ProSharp Research – ECOOM Leuven  </vt:lpstr>
      <vt:lpstr>1. A portál létrejötte</vt:lpstr>
      <vt:lpstr>Kontextus és célok</vt:lpstr>
      <vt:lpstr>A kutatás és a szolgáltatás viszonya</vt:lpstr>
      <vt:lpstr>A kontextus szerepe és megjelenése </vt:lpstr>
      <vt:lpstr>2. Elérhető eredmények</vt:lpstr>
      <vt:lpstr>A COVID-19 alaptérkép</vt:lpstr>
      <vt:lpstr>A kutatási irányok közvetítése: aspektus és metodológia</vt:lpstr>
      <vt:lpstr>A kutatási irányok közvetítése: jellemző közlemények köre</vt:lpstr>
      <vt:lpstr>A kutatási irányok közvetítése: meghatározó referenciák</vt:lpstr>
      <vt:lpstr>A kutatási irányok közvetítése: időbeli alakulás</vt:lpstr>
      <vt:lpstr>A kutatási irányok közvetítése: szemantikai háló</vt:lpstr>
      <vt:lpstr>3. Továbbfeljesztési irányok</vt:lpstr>
      <vt:lpstr>Fejlesztés és további kutatások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Mapping the scientific impact of European Funded SSH projects</dc:title>
  <dc:creator>TTO</dc:creator>
  <cp:lastModifiedBy>Dr. Soós Sándor</cp:lastModifiedBy>
  <cp:revision>315</cp:revision>
  <dcterms:created xsi:type="dcterms:W3CDTF">2017-09-01T09:25:00Z</dcterms:created>
  <dcterms:modified xsi:type="dcterms:W3CDTF">2021-03-31T09:18:53Z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1033-10.2.0.5934</vt:lpwstr>
  </property>
</Properties>
</file>