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338" r:id="rId4"/>
    <p:sldId id="339" r:id="rId5"/>
    <p:sldId id="343" r:id="rId6"/>
    <p:sldId id="325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883" autoAdjust="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-17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2139-13DC-4709-A785-058F7F98B2EF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CAC19-5415-40EC-8E86-7220BB22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02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F99B-C36F-422F-B0BC-14E08C194B9E}" type="datetimeFigureOut">
              <a:rPr lang="hu-HU" smtClean="0"/>
              <a:t>2021. 03. 31.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GB" sz="2400" noProof="1"/>
              <a:t>Covid: Tudástérkép és Tudásbázis Portál</a:t>
            </a:r>
            <a:br>
              <a:rPr lang="en-GB" sz="2400" noProof="1"/>
            </a:br>
            <a:r>
              <a:rPr lang="en-GB" sz="2400" noProof="1"/>
              <a:t>MTA KIK – ProSharp Research – ECOOM Leuven </a:t>
            </a:r>
            <a:br>
              <a:rPr lang="en-GB" sz="2400" noProof="1"/>
            </a:br>
            <a:endParaRPr lang="en-GB" sz="2400" noProof="1">
              <a:latin typeface="Calibri Light" panose="020F03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21120" cy="1731640"/>
          </a:xfrm>
        </p:spPr>
        <p:txBody>
          <a:bodyPr>
            <a:normAutofit/>
          </a:bodyPr>
          <a:lstStyle/>
          <a:p>
            <a:r>
              <a:rPr lang="en-GB" sz="2400" noProof="1">
                <a:latin typeface="Calibri Light" panose="020F0302020204030204" pitchFamily="34" charset="0"/>
              </a:rPr>
              <a:t>Soós Sándor, PhD</a:t>
            </a:r>
          </a:p>
          <a:p>
            <a:r>
              <a:rPr lang="en-GB" sz="2400" noProof="1">
                <a:latin typeface="Calibri Light" panose="020F0302020204030204" pitchFamily="34" charset="0"/>
              </a:rPr>
              <a:t>MTA KIK TTO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kutatási irányok közvetítése: meghatározó referenciák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klaszterhez tartozó közlemények intellektuális bázisa, kutatási előzményei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216E9-114E-4414-A89C-ADEFE789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430" y="1589955"/>
            <a:ext cx="2401193" cy="701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F264F-31E3-42A4-88EE-3EB1D6D2C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28" y="1589955"/>
            <a:ext cx="4423493" cy="484080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169F464-57F0-4637-A7A3-EE8EB9EE2174}"/>
              </a:ext>
            </a:extLst>
          </p:cNvPr>
          <p:cNvSpPr/>
          <p:nvPr/>
        </p:nvSpPr>
        <p:spPr>
          <a:xfrm>
            <a:off x="2828028" y="4149080"/>
            <a:ext cx="1584176" cy="6191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73ADD4-6E0B-42DB-8889-9FAA9CE9C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756594"/>
            <a:ext cx="2897802" cy="267014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81D3E97-8A01-41C9-97B3-9B1BA7A9108B}"/>
              </a:ext>
            </a:extLst>
          </p:cNvPr>
          <p:cNvSpPr/>
          <p:nvPr/>
        </p:nvSpPr>
        <p:spPr>
          <a:xfrm>
            <a:off x="6444208" y="4167648"/>
            <a:ext cx="634451" cy="6780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E7321F-EDB4-45BB-B5D4-96FB4BB63E55}"/>
              </a:ext>
            </a:extLst>
          </p:cNvPr>
          <p:cNvCxnSpPr>
            <a:stCxn id="15" idx="2"/>
          </p:cNvCxnSpPr>
          <p:nvPr/>
        </p:nvCxnSpPr>
        <p:spPr>
          <a:xfrm flipH="1">
            <a:off x="4716016" y="4506695"/>
            <a:ext cx="1728192" cy="242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8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kutatási irányok közvetítése: időbeli alakulás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Idődinamika, a klaszterhez tartozó közlemények publikációs év szerinti megoszlása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216E9-114E-4414-A89C-ADEFE789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815219"/>
            <a:ext cx="2401193" cy="70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BD1E4-D846-4422-8D90-AAA514A08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815219"/>
            <a:ext cx="4457340" cy="4828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012BB8-494D-4B53-A1BE-4690B618D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924944"/>
            <a:ext cx="2897802" cy="267014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67EEBC2-31BE-4692-B630-9D7547809914}"/>
              </a:ext>
            </a:extLst>
          </p:cNvPr>
          <p:cNvSpPr/>
          <p:nvPr/>
        </p:nvSpPr>
        <p:spPr>
          <a:xfrm>
            <a:off x="6876256" y="4335083"/>
            <a:ext cx="634451" cy="6780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kutatási irányok közvetítése: szemantikai háló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klasztert belső tematikus szerkezete a kulcsfogalmak közelségi hálózata és az ebben kirajzolódó témák alapján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0417C-2329-4BAF-A79B-8632CB0F0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85789"/>
            <a:ext cx="4709478" cy="5050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5A92B6-A157-42A8-AD40-BC59625D0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981" y="1785789"/>
            <a:ext cx="3002024" cy="703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072C0F-6581-4E3C-9F63-4CDD31FA3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461" y="2656385"/>
            <a:ext cx="1875343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noProof="1">
                <a:latin typeface="Calibri Light" panose="020F0302020204030204" pitchFamily="34" charset="0"/>
              </a:rPr>
              <a:t>3.</a:t>
            </a:r>
            <a:br>
              <a:rPr lang="en-GB" sz="3200" noProof="1">
                <a:latin typeface="Calibri Light" panose="020F0302020204030204" pitchFamily="34" charset="0"/>
              </a:rPr>
            </a:br>
            <a:r>
              <a:rPr lang="en-GB" sz="3200" noProof="1">
                <a:latin typeface="Calibri Light" panose="020F0302020204030204" pitchFamily="34" charset="0"/>
              </a:rPr>
              <a:t>Továbbfeljesztési irányok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Fejlesztés és további kutatások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684" y="1120673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klasztert belső tematikus szerkezete a kulcsfogalmak közelségi hálózata és az ebben kirajzolódó témák alapján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0AE4D-0249-4CE7-9FFF-1987FD42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59345"/>
            <a:ext cx="3935188" cy="195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B67762-0421-4B18-905E-165A204B3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038" y="4764720"/>
            <a:ext cx="5105064" cy="172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689E9-B63F-40CC-9F31-CADB4102D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350" y="1609492"/>
            <a:ext cx="3131042" cy="30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58658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noProof="1">
                <a:latin typeface="Calibri Light" panose="020F0302020204030204" pitchFamily="34" charset="0"/>
              </a:rPr>
              <a:t>1.</a:t>
            </a:r>
            <a:br>
              <a:rPr lang="en-GB" sz="3200" noProof="1">
                <a:latin typeface="Calibri Light" panose="020F0302020204030204" pitchFamily="34" charset="0"/>
              </a:rPr>
            </a:br>
            <a:r>
              <a:rPr lang="en-GB" sz="3200" noProof="1">
                <a:latin typeface="Calibri Light" panose="020F0302020204030204" pitchFamily="34" charset="0"/>
              </a:rPr>
              <a:t>A portál létrejötte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Kontextus és célok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D8C90E-AB4E-4B9B-8495-9E18C6E75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6098"/>
            <a:ext cx="9144000" cy="2770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0072D-6678-4129-8F52-F30C0A235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166804"/>
            <a:ext cx="9144000" cy="21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 és a szolgáltatás viszonya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068" y="1094722"/>
            <a:ext cx="8229600" cy="554117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>
                <a:latin typeface="Calibri Light" panose="020F0302020204030204" pitchFamily="34" charset="0"/>
              </a:rPr>
              <a:t>A szolgáltatás:</a:t>
            </a:r>
            <a:r>
              <a:rPr lang="en-GB" sz="2000" noProof="1">
                <a:latin typeface="Calibri Light" panose="020F0302020204030204" pitchFamily="34" charset="0"/>
              </a:rPr>
              <a:t> tudománytérképezési kutatás eredményeinek interaktív, strukturált és gyakorlatorientált közzététele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>
                <a:latin typeface="Calibri Light" panose="020F0302020204030204" pitchFamily="34" charset="0"/>
              </a:rPr>
              <a:t>Cél:</a:t>
            </a:r>
            <a:r>
              <a:rPr lang="en-GB" sz="2000" noProof="1">
                <a:latin typeface="Calibri Light" panose="020F0302020204030204" pitchFamily="34" charset="0"/>
              </a:rPr>
              <a:t> A COVID-járvánnyal közvetlenül vagy közvetett módon összefüggő multidiszciplináris kutatási eredmények feltárása, </a:t>
            </a:r>
            <a:r>
              <a:rPr lang="en-GB" sz="2000" b="1" noProof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kapcsolatrendszerének feltérképezése</a:t>
            </a:r>
            <a:r>
              <a:rPr lang="en-GB" sz="2000" noProof="1">
                <a:latin typeface="Calibri Light" panose="020F0302020204030204" pitchFamily="34" charset="0"/>
              </a:rPr>
              <a:t> és strukturált közvetítése (vs. kizárólag COVID19-fókuszú szolgáltatói gy</a:t>
            </a:r>
            <a:r>
              <a:rPr lang="hu-HU" sz="2000" noProof="1">
                <a:latin typeface="Calibri Light" panose="020F0302020204030204" pitchFamily="34" charset="0"/>
              </a:rPr>
              <a:t>ű</a:t>
            </a:r>
            <a:r>
              <a:rPr lang="en-GB" sz="2000" noProof="1">
                <a:latin typeface="Calibri Light" panose="020F0302020204030204" pitchFamily="34" charset="0"/>
              </a:rPr>
              <a:t>jtemények és listák)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>
                <a:latin typeface="Calibri Light" panose="020F0302020204030204" pitchFamily="34" charset="0"/>
              </a:rPr>
              <a:t>Módszer:</a:t>
            </a:r>
            <a:r>
              <a:rPr lang="en-GB" sz="2000" noProof="1">
                <a:latin typeface="Calibri Light" panose="020F0302020204030204" pitchFamily="34" charset="0"/>
              </a:rPr>
              <a:t> Bibliometriai tudománytérképezés és nagylépték</a:t>
            </a:r>
            <a:r>
              <a:rPr lang="hu-HU" sz="2000" noProof="1">
                <a:latin typeface="Calibri Light" panose="020F0302020204030204" pitchFamily="34" charset="0"/>
              </a:rPr>
              <a:t>ű</a:t>
            </a:r>
            <a:r>
              <a:rPr lang="en-GB" sz="2000" noProof="1">
                <a:latin typeface="Calibri Light" panose="020F0302020204030204" pitchFamily="34" charset="0"/>
              </a:rPr>
              <a:t>, mesterséges intelligenciával támogatott tartalomelemzés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noProof="1">
                <a:latin typeface="Calibri Light" panose="020F0302020204030204" pitchFamily="34" charset="0"/>
              </a:rPr>
              <a:t>Minta:</a:t>
            </a:r>
            <a:r>
              <a:rPr lang="en-GB" sz="2000" noProof="1">
                <a:latin typeface="Calibri Light" panose="020F0302020204030204" pitchFamily="34" charset="0"/>
              </a:rPr>
              <a:t> “első hullám”, n~400 forrásközlemény és a hivatkozott közlemények köre, PubMed + Web of Science, 1990-2020 (kontextus-térképezés!)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1924A-1775-4542-BFA8-6B8F832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717721"/>
            <a:ext cx="3055782" cy="2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kontextus szerepe és megjelenése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068" y="1094722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Az “élvonal” operacionalizálása, az adatgy</a:t>
            </a:r>
            <a:r>
              <a:rPr lang="hu-HU" sz="2000" noProof="1">
                <a:latin typeface="Calibri Light" panose="020F0302020204030204" pitchFamily="34" charset="0"/>
              </a:rPr>
              <a:t>ű</a:t>
            </a:r>
            <a:r>
              <a:rPr lang="en-GB" sz="2000" noProof="1">
                <a:latin typeface="Calibri Light" panose="020F0302020204030204" pitchFamily="34" charset="0"/>
              </a:rPr>
              <a:t>jtés folyamata és kapcsolata az elemzésekkel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8F9CC-E799-43AE-9BB9-31F150D49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17196"/>
            <a:ext cx="4081192" cy="376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A264B-8119-4BAE-8AA6-636CE4A41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192" y="1772815"/>
            <a:ext cx="4968452" cy="36324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E661E31-C6EE-4808-A1D6-67631623CDB3}"/>
              </a:ext>
            </a:extLst>
          </p:cNvPr>
          <p:cNvSpPr/>
          <p:nvPr/>
        </p:nvSpPr>
        <p:spPr>
          <a:xfrm>
            <a:off x="2843808" y="4077072"/>
            <a:ext cx="1584176" cy="9361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1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noProof="1">
                <a:latin typeface="Calibri Light" panose="020F0302020204030204" pitchFamily="34" charset="0"/>
              </a:rPr>
              <a:t>2.</a:t>
            </a:r>
            <a:br>
              <a:rPr lang="en-GB" sz="3200" noProof="1">
                <a:latin typeface="Calibri Light" panose="020F0302020204030204" pitchFamily="34" charset="0"/>
              </a:rPr>
            </a:br>
            <a:r>
              <a:rPr lang="en-GB" sz="3200" noProof="1">
                <a:latin typeface="Calibri Light" panose="020F0302020204030204" pitchFamily="34" charset="0"/>
              </a:rPr>
              <a:t>Elérhető eredmények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COVID-19 alaptérkép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közlemények bibliográfiai csatolásra épülő hálózata és a kutatási irányok empirikus (csoportdetekcióra épülő) azonosítása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8F9CC-E799-43AE-9BB9-31F150D49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62" y="1780709"/>
            <a:ext cx="2897802" cy="267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A264B-8119-4BAE-8AA6-636CE4A41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228" y="2348880"/>
            <a:ext cx="4556141" cy="3331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BFFD20-4A25-4DC6-A076-0611BEE14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50" y="4514515"/>
            <a:ext cx="2562314" cy="22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kutatási irányok közvetítése: aspektus és metodológia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klaszterhez tartozó közlemények tématerület és metodológia szerinti kereshetősége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4A05F-2353-410F-B577-E3B096CB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20888"/>
            <a:ext cx="9144000" cy="4558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216E9-114E-4414-A89C-ADEFE789F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070043"/>
            <a:ext cx="2401193" cy="7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noProof="1">
                <a:solidFill>
                  <a:schemeClr val="bg1"/>
                </a:solidFill>
                <a:latin typeface="Calibri Light" panose="020F0302020204030204" pitchFamily="34" charset="0"/>
              </a:rPr>
              <a:t>A kutatási irányok közvetítése: jellemző közlemények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04" y="1107696"/>
            <a:ext cx="8229600" cy="678093"/>
          </a:xfrm>
        </p:spPr>
        <p:txBody>
          <a:bodyPr>
            <a:noAutofit/>
          </a:bodyPr>
          <a:lstStyle/>
          <a:p>
            <a:r>
              <a:rPr lang="en-GB" sz="2000" noProof="1">
                <a:latin typeface="Calibri Light" panose="020F0302020204030204" pitchFamily="34" charset="0"/>
              </a:rPr>
              <a:t>A klaszterhez tartozó közlemények reprezentatív, a kutatási irányt definiáló köre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216E9-114E-4414-A89C-ADEFE789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72081"/>
            <a:ext cx="2401193" cy="70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29CD8-B0C8-4806-95D0-780840AD3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882985"/>
            <a:ext cx="4384039" cy="486832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169F464-57F0-4637-A7A3-EE8EB9EE2174}"/>
              </a:ext>
            </a:extLst>
          </p:cNvPr>
          <p:cNvSpPr/>
          <p:nvPr/>
        </p:nvSpPr>
        <p:spPr>
          <a:xfrm>
            <a:off x="3059832" y="4317146"/>
            <a:ext cx="1584176" cy="6191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58E5BB-E063-4E94-86C6-CB0A3ECD1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735531"/>
            <a:ext cx="3129398" cy="24387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F1C929-6B1C-41C4-ADA7-5B3691F7FB90}"/>
              </a:ext>
            </a:extLst>
          </p:cNvPr>
          <p:cNvSpPr/>
          <p:nvPr/>
        </p:nvSpPr>
        <p:spPr>
          <a:xfrm>
            <a:off x="4982750" y="5421124"/>
            <a:ext cx="39482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Glänzel</a:t>
            </a:r>
            <a:r>
              <a:rPr lang="en-GB" sz="1100" dirty="0"/>
              <a:t>, W., &amp; Thijs, B. (2017). Using hybrid methods and ‘core documents’ for the representation of clusters and topics: the astronomy dataset. </a:t>
            </a:r>
            <a:r>
              <a:rPr lang="en-GB" sz="1100" i="1" dirty="0"/>
              <a:t>Scientometrics</a:t>
            </a:r>
            <a:r>
              <a:rPr lang="en-GB" sz="1100" dirty="0"/>
              <a:t>, </a:t>
            </a:r>
            <a:r>
              <a:rPr lang="en-GB" sz="1100" i="1" dirty="0"/>
              <a:t>111</a:t>
            </a:r>
            <a:r>
              <a:rPr lang="en-GB" sz="1100" dirty="0"/>
              <a:t>(2), 1071-1087.</a:t>
            </a:r>
          </a:p>
        </p:txBody>
      </p:sp>
    </p:spTree>
    <p:extLst>
      <p:ext uri="{BB962C8B-B14F-4D97-AF65-F5344CB8AC3E}">
        <p14:creationId xmlns:p14="http://schemas.microsoft.com/office/powerpoint/2010/main" val="3179178327"/>
      </p:ext>
    </p:extLst>
  </p:cSld>
  <p:clrMapOvr>
    <a:masterClrMapping/>
  </p:clrMapOvr>
</p:sld>
</file>

<file path=ppt/theme/theme1.xml><?xml version="1.0" encoding="utf-8"?>
<a:theme xmlns:a="http://schemas.openxmlformats.org/drawingml/2006/main" name="Bemutató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sablon_ENG</Template>
  <TotalTime>1422</TotalTime>
  <Words>316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Bemutató_ENG</vt:lpstr>
      <vt:lpstr>Covid: Tudástérkép és Tudásbázis Portál MTA KIK – ProSharp Research – ECOOM Leuven  </vt:lpstr>
      <vt:lpstr>1. A portál létrejötte</vt:lpstr>
      <vt:lpstr>Kontextus és célok</vt:lpstr>
      <vt:lpstr>A kutatás és a szolgáltatás viszonya</vt:lpstr>
      <vt:lpstr>A kontextus szerepe és megjelenése </vt:lpstr>
      <vt:lpstr>2. Elérhető eredmények</vt:lpstr>
      <vt:lpstr>A COVID-19 alaptérkép</vt:lpstr>
      <vt:lpstr>A kutatási irányok közvetítése: aspektus és metodológia</vt:lpstr>
      <vt:lpstr>A kutatási irányok közvetítése: jellemző közlemények köre</vt:lpstr>
      <vt:lpstr>A kutatási irányok közvetítése: meghatározó referenciák</vt:lpstr>
      <vt:lpstr>A kutatási irányok közvetítése: időbeli alakulás</vt:lpstr>
      <vt:lpstr>A kutatási irányok közvetítése: szemantikai háló</vt:lpstr>
      <vt:lpstr>3. Továbbfeljesztési irányok</vt:lpstr>
      <vt:lpstr>Fejlesztés és további kutatások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scientific impact of European Funded SSH projects</dc:title>
  <dc:creator>TTO</dc:creator>
  <cp:lastModifiedBy>Dr. Soós Sándor</cp:lastModifiedBy>
  <cp:revision>315</cp:revision>
  <dcterms:created xsi:type="dcterms:W3CDTF">2017-09-01T09:25:00Z</dcterms:created>
  <dcterms:modified xsi:type="dcterms:W3CDTF">2021-03-31T09:18:53Z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