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40"/>
  </p:notesMasterIdLst>
  <p:sldIdLst>
    <p:sldId id="256" r:id="rId2"/>
    <p:sldId id="335" r:id="rId3"/>
    <p:sldId id="342" r:id="rId4"/>
    <p:sldId id="349" r:id="rId5"/>
    <p:sldId id="391" r:id="rId6"/>
    <p:sldId id="381" r:id="rId7"/>
    <p:sldId id="376" r:id="rId8"/>
    <p:sldId id="270" r:id="rId9"/>
    <p:sldId id="271" r:id="rId10"/>
    <p:sldId id="327" r:id="rId11"/>
    <p:sldId id="398" r:id="rId12"/>
    <p:sldId id="276" r:id="rId13"/>
    <p:sldId id="277" r:id="rId14"/>
    <p:sldId id="278" r:id="rId15"/>
    <p:sldId id="279" r:id="rId16"/>
    <p:sldId id="280" r:id="rId17"/>
    <p:sldId id="281" r:id="rId18"/>
    <p:sldId id="301" r:id="rId19"/>
    <p:sldId id="333" r:id="rId20"/>
    <p:sldId id="395" r:id="rId21"/>
    <p:sldId id="293" r:id="rId22"/>
    <p:sldId id="295" r:id="rId23"/>
    <p:sldId id="308" r:id="rId24"/>
    <p:sldId id="334" r:id="rId25"/>
    <p:sldId id="287" r:id="rId26"/>
    <p:sldId id="399" r:id="rId27"/>
    <p:sldId id="401" r:id="rId28"/>
    <p:sldId id="298" r:id="rId29"/>
    <p:sldId id="400" r:id="rId30"/>
    <p:sldId id="328" r:id="rId31"/>
    <p:sldId id="299" r:id="rId32"/>
    <p:sldId id="300" r:id="rId33"/>
    <p:sldId id="297" r:id="rId34"/>
    <p:sldId id="330" r:id="rId35"/>
    <p:sldId id="397" r:id="rId36"/>
    <p:sldId id="306" r:id="rId37"/>
    <p:sldId id="396" r:id="rId38"/>
    <p:sldId id="257" r:id="rId3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45" autoAdjust="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2.eik.sze.hu\kvthome\tothcs1\2021\STATISZTIKA\K&#246;nyvt&#225;rhaszn&#225;lat_1990_2020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[Könyvtárhasználat_1990_2020.xls]Munka3!$A$15</c:f>
              <c:strCache>
                <c:ptCount val="1"/>
                <c:pt idx="0">
                  <c:v>Munkatársak száma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[Könyvtárhasználat_1990_2020.xls]Munka3!$B$14:$K$14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[Könyvtárhasználat_1990_2020.xls]Munka3!$B$15:$K$15</c:f>
              <c:numCache>
                <c:formatCode>General</c:formatCode>
                <c:ptCount val="10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16</c:v>
                </c:pt>
                <c:pt idx="4">
                  <c:v>11</c:v>
                </c:pt>
                <c:pt idx="5">
                  <c:v>25</c:v>
                </c:pt>
                <c:pt idx="6">
                  <c:v>25</c:v>
                </c:pt>
                <c:pt idx="7">
                  <c:v>26</c:v>
                </c:pt>
                <c:pt idx="8">
                  <c:v>21</c:v>
                </c:pt>
                <c:pt idx="9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15-433A-AD4A-343EC71BF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521701008"/>
        <c:axId val="521696416"/>
      </c:barChart>
      <c:catAx>
        <c:axId val="521701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21696416"/>
        <c:crosses val="autoZero"/>
        <c:auto val="1"/>
        <c:lblAlgn val="ctr"/>
        <c:lblOffset val="100"/>
        <c:noMultiLvlLbl val="0"/>
      </c:catAx>
      <c:valAx>
        <c:axId val="521696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2170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8752A-0FB8-4818-9A0F-F426CDD9E12A}" type="datetimeFigureOut">
              <a:rPr lang="hu-HU" smtClean="0"/>
              <a:t>2021. 03. 30.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07851-CDEF-40F2-822E-1E82E89D39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044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FjSTJeTV3_wGdBXvPxst3Q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ABr1Zu5C_Jc" TargetMode="External"/><Relationship Id="rId4" Type="http://schemas.openxmlformats.org/officeDocument/2006/relationships/hyperlink" Target="https://www.youtube.com/watch?v=Ijnjzgm9VMU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cyCX9jKTwicqUY7gn2sdEYqQy8eV9iGE/view?usp=sharin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97ZydAiPTJu9oCZWoVBIREu_J6h3PSa5/view?usp=sharin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9A2D6ABD-597F-4238-A458-F502E11BD236}" type="slidenum">
              <a:rPr lang="hu-HU" altLang="hu-HU">
                <a:solidFill>
                  <a:srgbClr val="000000"/>
                </a:solidFill>
                <a:latin typeface="Times New Roman" pitchFamily="16" charset="0"/>
              </a:rPr>
              <a:pPr eaLnBrk="1"/>
              <a:t>2</a:t>
            </a:fld>
            <a:endParaRPr lang="hu-HU" altLang="hu-H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70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3 részes tömörraktár 1000 m2-en</a:t>
            </a:r>
          </a:p>
          <a:p>
            <a:r>
              <a:rPr lang="hu-HU" dirty="0" smtClean="0"/>
              <a:t>Könyvek</a:t>
            </a:r>
          </a:p>
          <a:p>
            <a:r>
              <a:rPr lang="hu-HU" dirty="0" smtClean="0"/>
              <a:t>Folyóiratok, nyomtatott</a:t>
            </a:r>
            <a:r>
              <a:rPr lang="hu-HU" baseline="0" dirty="0" smtClean="0"/>
              <a:t> diplomamunkák és PHD dolgozatok</a:t>
            </a:r>
          </a:p>
          <a:p>
            <a:r>
              <a:rPr lang="hu-HU" baseline="0" dirty="0" smtClean="0"/>
              <a:t>Levéltár - irattár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4197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Kölcsönzőpult</a:t>
            </a:r>
          </a:p>
          <a:p>
            <a:r>
              <a:rPr lang="hu-HU" dirty="0" smtClean="0"/>
              <a:t>Egyetemi kártyarendszer</a:t>
            </a:r>
            <a:r>
              <a:rPr lang="hu-HU" baseline="0" dirty="0" smtClean="0"/>
              <a:t> (5 kártyatípus)- 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 Alkalmazotti kártya -</a:t>
            </a:r>
            <a:r>
              <a:rPr lang="hu-H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 Hallgatói kártya -</a:t>
            </a:r>
            <a:r>
              <a:rPr lang="hu-H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 Vendégkártya -</a:t>
            </a:r>
            <a:r>
              <a:rPr lang="hu-H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 Öregdiák kártya </a:t>
            </a:r>
            <a:r>
              <a:rPr lang="hu-H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 Könyvtári kártya </a:t>
            </a:r>
          </a:p>
          <a:p>
            <a:endParaRPr lang="hu-HU" dirty="0" smtClean="0"/>
          </a:p>
          <a:p>
            <a:r>
              <a:rPr lang="hu-HU" dirty="0" smtClean="0"/>
              <a:t>Közel</a:t>
            </a:r>
            <a:r>
              <a:rPr lang="hu-HU" baseline="0" dirty="0" smtClean="0"/>
              <a:t> 100 számítógépes munkaállomás</a:t>
            </a:r>
          </a:p>
          <a:p>
            <a:r>
              <a:rPr lang="hu-HU" baseline="0" dirty="0" smtClean="0"/>
              <a:t>PATLIB</a:t>
            </a:r>
          </a:p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Iparjogvédelmi információk terjesztésére, hasznosítására alakult szabadalmi könyvtár - Patent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Library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Az Európai Szabadalmi Egyezményhez csatlakozott tagállamokban a PATLIB központok hálózatot alkotnak.</a:t>
            </a:r>
          </a:p>
          <a:p>
            <a:r>
              <a:rPr lang="hu-H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Levéltár és kutatószoba</a:t>
            </a:r>
          </a:p>
          <a:p>
            <a:r>
              <a:rPr lang="hu-H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Pihenésre kikapcsolódásra </a:t>
            </a:r>
            <a:r>
              <a:rPr lang="hu-H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ezt a szellőztetőrendszerbe épített narancssárga bab alakú bútor alkalmas. Emellett kialakítottunk 2020 elején egy STRESSZOLDÓ FALAT</a:t>
            </a:r>
            <a:endParaRPr lang="hu-HU" baseline="0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9398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MTMT-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Kiemelt feladatként kezeljük a hozzánk fordult – SZE-el jogviszonyban álló - oktatók/kutatók, PhD hallgatók publikációs tevékenységének MTMT és egyéb adatbázisok nyilvántartásával kapcsolatos kéréseit.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PATLIB A tanácsadók feladata információszolgáltatás, iparjogvédelmi-, szabadalmi tájékoztatás.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 smtClean="0"/>
              <a:t>Info</a:t>
            </a:r>
            <a:r>
              <a:rPr lang="hu-HU" dirty="0" smtClean="0"/>
              <a:t> </a:t>
            </a:r>
            <a:r>
              <a:rPr lang="hu-HU" dirty="0" err="1" smtClean="0"/>
              <a:t>share</a:t>
            </a:r>
            <a:r>
              <a:rPr lang="hu-HU" dirty="0" smtClean="0"/>
              <a:t> -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online tájékoztatást az Egyetemi Könyvtár és Levéltár beiratkozott olvasói vehetik igénybe. A szolgáltatás során a könyvtárosok az könyvtárban megtalálható nyomtatott dokumentumállományból (könyvek, folyóiratok, szabványok, szakdolgozatok stb.) továbbá az elektronikusan elérhető ingyenes, illetve előfizetett adatbázisokból készítik el a forrásjegyzéket. A beérkező kérdések száma egyértelműen a szakdolgozat írás időszakában növekszik.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1482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0720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Könyvtárban </a:t>
            </a:r>
            <a:r>
              <a:rPr lang="hu-HU" dirty="0" smtClean="0"/>
              <a:t>az</a:t>
            </a:r>
            <a:r>
              <a:rPr lang="hu-HU" baseline="0" dirty="0" smtClean="0"/>
              <a:t> Ifjúsági Olimpia </a:t>
            </a:r>
            <a:r>
              <a:rPr lang="hu-HU" dirty="0" smtClean="0"/>
              <a:t>sajtóközpont </a:t>
            </a:r>
            <a:r>
              <a:rPr lang="hu-HU" dirty="0" smtClean="0"/>
              <a:t>kapott helyet.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4064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5085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2021-től</a:t>
            </a:r>
            <a:r>
              <a:rPr lang="hu-HU" baseline="0" dirty="0" smtClean="0"/>
              <a:t> a könyvtárba szeretettek volna standokat felállítani, de a vírushelyzet miatt nem történt meg.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6545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Akadémiai Nap keretében átadásra került az olvasóközönségnek az Egyetemi Könyvtár második emeletén az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első hagyatéki gyűjteményt, a </a:t>
            </a:r>
            <a:r>
              <a:rPr lang="hu-HU" dirty="0" smtClean="0"/>
              <a:t>dr. B. Kállay István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jogász professzor könyvgyűjteményének egy része.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Winkler Gábor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építész Széchenyi István Egyetem emeritus professzorának hagyatéka is hozzánk került.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2294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2015-től</a:t>
            </a:r>
            <a:r>
              <a:rPr lang="hu-HU" baseline="0" dirty="0" smtClean="0"/>
              <a:t> a szakdolgozatok elektronikusan kerülnek leadásra a rendszert mi kezeljük a tanszéki ügyintézőkkel konzultálva.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7269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Nagy mérföldkő</a:t>
            </a:r>
            <a:r>
              <a:rPr lang="hu-HU" baseline="0" dirty="0" smtClean="0"/>
              <a:t> az akkor még Nyugat Magyarországi Egyetemről 2 kar hozzánk csatlakozott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8493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AF31C30F-A777-405F-89AA-D1F90336A2E4}" type="slidenum">
              <a:rPr lang="hu-HU" altLang="hu-HU">
                <a:solidFill>
                  <a:srgbClr val="000000"/>
                </a:solidFill>
                <a:latin typeface="Times New Roman" pitchFamily="16" charset="0"/>
              </a:rPr>
              <a:pPr eaLnBrk="1"/>
              <a:t>3</a:t>
            </a:fld>
            <a:endParaRPr lang="hu-HU" altLang="hu-H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42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kultúráért felelős miniszter a nyilvános könyvtárak magas színvonalú szakmai munkánkat Minősített Könyvtár címmel ismert el bennünket.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Szervezett formában elindult az egyetemen a </a:t>
            </a:r>
            <a:r>
              <a:rPr lang="hu-H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Nemzetköziesítés</a:t>
            </a:r>
            <a:r>
              <a:rPr lang="hu-H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egyre több nemzetközi hallgató érkezik a Széchenyire és ehhez mi is alkalmazkodtunk.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2017-től évről évre 20-30-40%-</a:t>
            </a:r>
            <a:r>
              <a:rPr lang="hu-HU" sz="1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emelkedik a nemzetközi hallgatók száma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Ebben 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évben a könyvtár egy új feladatot is kapott 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Lukács Eszter oktatási rektorhelyettes, a Nemzetközi Programok Központja vezetőjének felügyeletével koordinálja az adatszolgáltatást a legfontosabb nemzetközi egyetemi rangsorokat összeállító közösségek felé.</a:t>
            </a:r>
            <a:endParaRPr lang="hu-H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0782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Ebben az évben a Nyugdíjas Egyetem</a:t>
            </a:r>
            <a:r>
              <a:rPr lang="hu-HU" baseline="0" dirty="0" smtClean="0"/>
              <a:t>en is előadást tartottunk.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Szent-Györgyi Albert Egészségügyi és Szociális Szakgimnázium és Szakközépiskola Könyvtára 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9724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Járvány ellenére jó évet zártunk – sokat fejlődtünk és összekovácsolt</a:t>
            </a:r>
            <a:r>
              <a:rPr lang="hu-HU" baseline="0" dirty="0" smtClean="0"/>
              <a:t> bennünket rájöttünk a kollégáimmal, hogy mennyire fontos összefogva egymásra figyelve egymásnak segítve dolgozni.</a:t>
            </a:r>
          </a:p>
          <a:p>
            <a:r>
              <a:rPr lang="hu-HU" baseline="0" dirty="0" smtClean="0"/>
              <a:t>Minden olyan elmaradt dolgot elővettünk elkezdtünk amire eddig nem volt időnk.</a:t>
            </a:r>
            <a:endParaRPr lang="hu-HU" dirty="0" smtClean="0"/>
          </a:p>
          <a:p>
            <a:r>
              <a:rPr lang="hu-HU" dirty="0" smtClean="0"/>
              <a:t>2 nyertes pályázat</a:t>
            </a:r>
            <a:r>
              <a:rPr lang="hu-HU" baseline="0" dirty="0" smtClean="0"/>
              <a:t> –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minőségírányitás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folyamatában eredményeket elért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könyvtárak új arculatának, szolgáltatásainak, innovatív eredményeinek, intézményi imázsának erősítését szolgáló projektek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megvalósítása – készülőben 3D honlap – új EKL feliratok,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táblák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koronavírus-járvány terjedési kockázatának csökkentésére szolgáló eszközök beszerzése (könyvtári dokumentumok fertőtlenítésére szolgáló berendezés, olvasószolgálati pult plexi védőfal kialakítása)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8677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segítségnyújtás a hallgatóknak a diplomamunkájának elkészítéséhez, támogatás a PhD hallgatóknak a tudományos életpálya megvalósításához, adatbázishasználati és kutatásmódszertani ismeretek átadása oktatói és kutatói életpályát támogatva – </a:t>
            </a:r>
            <a:r>
              <a:rPr lang="hu-H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tudománymetriai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adatokat szolgáltatunk valamint segítünk eligazodni a publikálás útvesztőiben és publikációs hatáselemzéseket is kérhetnek a hozzánk fordulók.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2020-ban levéltárral bővült a </a:t>
            </a:r>
            <a:r>
              <a:rPr lang="hu-H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portfóliónk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melynek keretében összegyűjtjük és megőrizzük az egyetem marandandó értékű dokumentumait, majd ezeket digitális formában nyilvánosan elérhetővé tesszük.</a:t>
            </a:r>
            <a:endParaRPr lang="hu-H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Információ bróker </a:t>
            </a:r>
            <a:r>
              <a:rPr lang="hu-H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újragondolva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többek között témafigyelést, iparági információkutatást, versenytársfigyelést és céginformációs elemzések készítését takarja. Spin-</a:t>
            </a:r>
            <a:r>
              <a:rPr lang="hu-H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Kutatási, fejlesztési projektek, amikből piaci termék vagy szolgáltatás lesz</a:t>
            </a:r>
            <a:endParaRPr lang="hu-HU" sz="1200" b="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mandalaszínezőfal mellett ami segítheti a vizsgák miatti stressz levezetését, s ugyanezt szolgálná a jövőben egy-egy kihelyezett szobabicikli és elliptikus tréner 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Terveink között szerepel szabadulószoba kialakítása is.</a:t>
            </a: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9864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hlinkClick r:id="rId3"/>
              </a:rPr>
              <a:t>https://www.youtube.com/channel/UCFjSTJeTV3_wGdBXvPxst3Q</a:t>
            </a:r>
            <a:endParaRPr lang="hu-HU" dirty="0" smtClean="0"/>
          </a:p>
          <a:p>
            <a:r>
              <a:rPr lang="hu-HU" dirty="0" smtClean="0">
                <a:hlinkClick r:id="rId4"/>
              </a:rPr>
              <a:t>https://www.youtube.com/watch?v=Ijnjzgm9VMU</a:t>
            </a:r>
            <a:endParaRPr lang="hu-HU" dirty="0" smtClean="0"/>
          </a:p>
          <a:p>
            <a:r>
              <a:rPr lang="hu-HU" dirty="0" smtClean="0">
                <a:hlinkClick r:id="rId5"/>
              </a:rPr>
              <a:t>https://www.youtube.com/watch?v=ABr1Zu5C_Jc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285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90696172-4FD3-4D18-9CEC-FC8C488F47FF}" type="slidenum">
              <a:rPr lang="hu-HU" altLang="hu-HU">
                <a:solidFill>
                  <a:srgbClr val="000000"/>
                </a:solidFill>
                <a:latin typeface="Times New Roman" pitchFamily="16" charset="0"/>
              </a:rPr>
              <a:pPr eaLnBrk="1"/>
              <a:t>4</a:t>
            </a:fld>
            <a:endParaRPr lang="hu-HU" altLang="hu-H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hlinkClick r:id="rId3"/>
              </a:rPr>
              <a:t>https://drive.google.com/file/d/1cyCX9jKTwicqUY7gn2sdEYqQy8eV9iGE/view?usp=sharing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4591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69" algn="l"/>
                <a:tab pos="787737" algn="l"/>
                <a:tab pos="1181606" algn="l"/>
                <a:tab pos="1575474" algn="l"/>
                <a:tab pos="1969343" algn="l"/>
                <a:tab pos="2363211" algn="l"/>
                <a:tab pos="275707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11666C2B-32B7-4589-B24A-A7B274B60780}" type="slidenum">
              <a:rPr lang="hu-HU" altLang="hu-HU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hu-HU" altLang="hu-H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26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5x nagyobb</a:t>
            </a:r>
            <a:r>
              <a:rPr lang="hu-HU" baseline="0" dirty="0" smtClean="0"/>
              <a:t> területen egy igazi közösségi tér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0341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hlinkClick r:id="rId3"/>
              </a:rPr>
              <a:t>https://drive.google.com/file/d/197ZydAiPTJu9oCZWoVBIREu_J6h3PSa5/view?usp=sharing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1819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egyetemen szervezett elektronikus vizsgák (félévközi ZH,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coedu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moodle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félévente kb. 20 napot vesz igénybe.</a:t>
            </a:r>
          </a:p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Összes vizsgázó létszáma mely ezekre a napokra oszlik el 11 ezer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1200" dirty="0" smtClean="0">
                <a:solidFill>
                  <a:srgbClr val="000000"/>
                </a:solidFill>
                <a:latin typeface="Calibri" charset="0"/>
              </a:rPr>
              <a:t>2012- 250 számítógép 2 szinten - 6 </a:t>
            </a:r>
            <a:r>
              <a:rPr lang="hu-HU" altLang="hu-HU" sz="1200" dirty="0" err="1" smtClean="0">
                <a:solidFill>
                  <a:srgbClr val="000000"/>
                </a:solidFill>
                <a:latin typeface="Calibri" charset="0"/>
              </a:rPr>
              <a:t>médiabox</a:t>
            </a:r>
            <a:r>
              <a:rPr lang="hu-HU" altLang="hu-HU" sz="1200" dirty="0" smtClean="0">
                <a:solidFill>
                  <a:srgbClr val="000000"/>
                </a:solidFill>
                <a:latin typeface="Calibri" charset="0"/>
              </a:rPr>
              <a:t> - </a:t>
            </a:r>
            <a:r>
              <a:rPr lang="hu-HU" altLang="hu-HU" sz="1200" dirty="0" err="1" smtClean="0">
                <a:solidFill>
                  <a:srgbClr val="000000"/>
                </a:solidFill>
                <a:latin typeface="Calibri" charset="0"/>
              </a:rPr>
              <a:t>Jadox</a:t>
            </a:r>
            <a:endParaRPr lang="hu-H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2151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Kiskutatók-kiskönyvtárosok</a:t>
            </a:r>
            <a:r>
              <a:rPr lang="hu-HU" baseline="0" dirty="0" smtClean="0"/>
              <a:t> éjszakája 2011 óta</a:t>
            </a:r>
          </a:p>
          <a:p>
            <a:r>
              <a:rPr lang="hu-HU" baseline="0" dirty="0" smtClean="0"/>
              <a:t>Óvodás kisiskolás csoportoknak könyvtári körbevezetés és foglalkozások</a:t>
            </a:r>
          </a:p>
          <a:p>
            <a:r>
              <a:rPr lang="hu-HU" baseline="0" dirty="0" smtClean="0"/>
              <a:t>Gyermekegyetem</a:t>
            </a:r>
          </a:p>
          <a:p>
            <a:r>
              <a:rPr lang="hu-HU" baseline="0" dirty="0" smtClean="0"/>
              <a:t>Táborok - gyerekfelügyelet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851-CDEF-40F2-822E-1E82E89D391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7867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18E7-C69E-496A-BDDA-1A0EAC60F9B0}" type="datetime1">
              <a:rPr lang="hu-HU" smtClean="0"/>
              <a:t>2021. 03. 30.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2019. november 25. 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477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4D4A-57DE-403B-882F-559647E323CF}" type="datetime1">
              <a:rPr lang="hu-HU" smtClean="0"/>
              <a:t>2021. 03. 30.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2019. november 25. 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5272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78FD0-7F92-43C6-9A62-B262873DBE16}" type="datetime1">
              <a:rPr lang="hu-HU" smtClean="0"/>
              <a:t>2021. 03. 30.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2019. november 25. 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252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67532-0CC2-4BA6-B57C-7B9265D76A69}" type="datetime1">
              <a:rPr lang="hu-HU" smtClean="0"/>
              <a:t>2021. 03. 30.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2019. november 25. 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610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2EC45-3243-4195-AC9E-11B5580058BF}" type="datetime1">
              <a:rPr lang="hu-HU" smtClean="0"/>
              <a:t>2021. 03. 30.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2019. november 25. 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172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98DC-E573-400E-855B-B819355E52D4}" type="datetime1">
              <a:rPr lang="hu-HU" smtClean="0"/>
              <a:t>2021. 03. 30.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2019. november 25. 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12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A772E-65B3-4F1F-A26B-212C98EE597C}" type="datetime1">
              <a:rPr lang="hu-HU" smtClean="0"/>
              <a:t>2021. 03. 30.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2019. november 25. 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579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14FFA-FF91-4BE0-9D48-0B42E6D0D140}" type="datetime1">
              <a:rPr lang="hu-HU" smtClean="0"/>
              <a:t>2021. 03. 30.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2019. november 25. 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943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63100-921A-4BE3-9A7D-E7D2DEFE900C}" type="datetime1">
              <a:rPr lang="hu-HU" smtClean="0"/>
              <a:t>2021. 03. 30.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2019. november 25.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62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16F9-3618-48E6-9C6E-46DF28A20DA8}" type="datetime1">
              <a:rPr lang="hu-HU" smtClean="0"/>
              <a:t>2021. 03. 30.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2019. november 25. 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909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4B13-7210-49F0-8B79-9FD5294D73D9}" type="datetime1">
              <a:rPr lang="hu-HU" smtClean="0"/>
              <a:t>2021. 03. 30.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2019. november 25. 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556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2652C-CFFF-47FD-AD3A-0F8C65CC9F0B}" type="datetime1">
              <a:rPr lang="hu-HU" smtClean="0"/>
              <a:t>2021. 03. 30.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/>
              <a:t>2019. november 25. 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D486F-0DCF-4D0E-8D75-5A994DF391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867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jnjzgm9VMU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ABr1Zu5C_Jc" TargetMode="External"/><Relationship Id="rId4" Type="http://schemas.openxmlformats.org/officeDocument/2006/relationships/hyperlink" Target="https://www.youtube.com/channel/UCFjSTJeTV3_wGdBXvPxst3Q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99592" y="2348880"/>
            <a:ext cx="7772400" cy="2018652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MEGÚJULÁS ÉS FEJLŐDÉS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éves lett a Széchenyi Egyetem "új" Egyetemi Könyvtár és Levéltára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872698" y="4581128"/>
            <a:ext cx="5144616" cy="2134016"/>
          </a:xfrm>
        </p:spPr>
        <p:txBody>
          <a:bodyPr>
            <a:normAutofit fontScale="92500" lnSpcReduction="10000"/>
          </a:bodyPr>
          <a:lstStyle/>
          <a:p>
            <a:endParaRPr lang="hu-H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Tóth Csilla</a:t>
            </a:r>
          </a:p>
          <a:p>
            <a:r>
              <a:rPr lang="hu-H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Széchenyi </a:t>
            </a:r>
            <a:r>
              <a:rPr lang="hu-H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István Egyetem - </a:t>
            </a:r>
            <a:r>
              <a:rPr lang="hu-H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Egyetemi Könyvtár és Levéltár</a:t>
            </a:r>
            <a:endParaRPr lang="hu-H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2021. március 31.</a:t>
            </a:r>
          </a:p>
        </p:txBody>
      </p:sp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7921B1F7-E2B1-4851-8C65-40A4A6753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298" cy="130061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109B399-5D97-4B85-9540-B8A9C0AB8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1338"/>
            <a:ext cx="1835696" cy="1297662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158309" y="1485492"/>
            <a:ext cx="52549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Szakkönyvtári seregszemle 2021</a:t>
            </a:r>
            <a:endParaRPr lang="hu-HU" sz="3000" dirty="0"/>
          </a:p>
        </p:txBody>
      </p:sp>
    </p:spTree>
    <p:extLst>
      <p:ext uri="{BB962C8B-B14F-4D97-AF65-F5344CB8AC3E}">
        <p14:creationId xmlns:p14="http://schemas.microsoft.com/office/powerpoint/2010/main" val="31131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ÉPÍTŐIPARI NÍVÓDÍJ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3970784" cy="1972816"/>
          </a:xfrm>
        </p:spPr>
        <p:txBody>
          <a:bodyPr>
            <a:normAutofit lnSpcReduction="10000"/>
          </a:bodyPr>
          <a:lstStyle/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INNO-Share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épületet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2013-ban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Építőipari Nívódíjjal tüntették ki.</a:t>
            </a:r>
          </a:p>
          <a:p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2072"/>
            <a:ext cx="4536504" cy="553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03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478245-A1D4-4CB6-B7FE-9458F2545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564904"/>
            <a:ext cx="8589640" cy="1143000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ÚJ EGYETEMI KÖNYVTÁR TEREI</a:t>
            </a:r>
            <a:endParaRPr lang="hu-H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2FEC4E9-D745-4297-BE7A-F4614C208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545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756592" y="92544"/>
            <a:ext cx="8229600" cy="1143000"/>
          </a:xfrm>
        </p:spPr>
        <p:txBody>
          <a:bodyPr/>
          <a:lstStyle/>
          <a:p>
            <a:pPr algn="l"/>
            <a:r>
              <a:rPr lang="hu-HU" b="1" dirty="0"/>
              <a:t>		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ALAGSOR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0" y="1080138"/>
            <a:ext cx="4391429" cy="56413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44" y="-34423"/>
            <a:ext cx="3752926" cy="50210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79" y="3141483"/>
            <a:ext cx="4104456" cy="307834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12</a:t>
            </a:fld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E9C3EF5A-374C-4418-9E93-CB3B2539BB3A}"/>
              </a:ext>
            </a:extLst>
          </p:cNvPr>
          <p:cNvSpPr/>
          <p:nvPr/>
        </p:nvSpPr>
        <p:spPr>
          <a:xfrm>
            <a:off x="5903647" y="1255016"/>
            <a:ext cx="33098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hu-HU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tanulóbox</a:t>
            </a:r>
            <a:endParaRPr lang="hu-HU" sz="3000" b="1" dirty="0">
              <a:solidFill>
                <a:schemeClr val="bg1"/>
              </a:solidFill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E9C3EF5A-374C-4418-9E93-CB3B2539BB3A}"/>
              </a:ext>
            </a:extLst>
          </p:cNvPr>
          <p:cNvSpPr/>
          <p:nvPr/>
        </p:nvSpPr>
        <p:spPr>
          <a:xfrm>
            <a:off x="5392623" y="6150114"/>
            <a:ext cx="3309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Közel 200 számítógépes munkaállomás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376534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800533" cy="3600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7" y="3140968"/>
            <a:ext cx="4956042" cy="371703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13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GYERMEKKUCKÓ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E9C3EF5A-374C-4418-9E93-CB3B2539BB3A}"/>
              </a:ext>
            </a:extLst>
          </p:cNvPr>
          <p:cNvSpPr/>
          <p:nvPr/>
        </p:nvSpPr>
        <p:spPr>
          <a:xfrm>
            <a:off x="345830" y="5090259"/>
            <a:ext cx="32794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Közel</a:t>
            </a:r>
          </a:p>
          <a:p>
            <a:pPr algn="ctr"/>
            <a:r>
              <a:rPr lang="hu-H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m</a:t>
            </a:r>
            <a:r>
              <a:rPr lang="hu-HU" sz="5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5000" b="1" dirty="0"/>
          </a:p>
        </p:txBody>
      </p:sp>
    </p:spTree>
    <p:extLst>
      <p:ext uri="{BB962C8B-B14F-4D97-AF65-F5344CB8AC3E}">
        <p14:creationId xmlns:p14="http://schemas.microsoft.com/office/powerpoint/2010/main" val="401061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57600" y="5425440"/>
            <a:ext cx="8229600" cy="1143000"/>
          </a:xfrm>
        </p:spPr>
        <p:txBody>
          <a:bodyPr/>
          <a:lstStyle/>
          <a:p>
            <a:r>
              <a:rPr lang="hu-HU" b="1" dirty="0"/>
              <a:t>		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813888" cy="50851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640"/>
            <a:ext cx="3978442" cy="530458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14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F6576B49-9BD7-4DFA-AA16-D6136429AC15}"/>
              </a:ext>
            </a:extLst>
          </p:cNvPr>
          <p:cNvSpPr txBox="1">
            <a:spLocks/>
          </p:cNvSpPr>
          <p:nvPr/>
        </p:nvSpPr>
        <p:spPr>
          <a:xfrm>
            <a:off x="-457200" y="3501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b="1"/>
              <a:t>		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RAKTÁR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E9C3EF5A-374C-4418-9E93-CB3B2539BB3A}"/>
              </a:ext>
            </a:extLst>
          </p:cNvPr>
          <p:cNvSpPr/>
          <p:nvPr/>
        </p:nvSpPr>
        <p:spPr>
          <a:xfrm>
            <a:off x="5210414" y="5401546"/>
            <a:ext cx="33098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Több mint 1000 m</a:t>
            </a:r>
            <a:r>
              <a:rPr lang="hu-HU" sz="5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5000" b="1" dirty="0"/>
          </a:p>
        </p:txBody>
      </p:sp>
    </p:spTree>
    <p:extLst>
      <p:ext uri="{BB962C8B-B14F-4D97-AF65-F5344CB8AC3E}">
        <p14:creationId xmlns:p14="http://schemas.microsoft.com/office/powerpoint/2010/main" val="96358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83494" y="0"/>
            <a:ext cx="4560506" cy="5265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		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FÖLDSZINT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96125"/>
            <a:ext cx="3687540" cy="25474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983782" cy="29459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15</a:t>
            </a:fld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5" r="34251" b="17577"/>
          <a:stretch/>
        </p:blipFill>
        <p:spPr>
          <a:xfrm rot="5400000">
            <a:off x="2870562" y="1621988"/>
            <a:ext cx="2782537" cy="42394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2" descr="https://patlib.sze.hu/images/bej%C3%A1ra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860" y="943094"/>
            <a:ext cx="3096344" cy="232225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6"/>
          <a:stretch/>
        </p:blipFill>
        <p:spPr>
          <a:xfrm>
            <a:off x="6234100" y="3617498"/>
            <a:ext cx="2771800" cy="300821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4382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826768" cy="1143000"/>
          </a:xfrm>
        </p:spPr>
        <p:txBody>
          <a:bodyPr>
            <a:noAutofit/>
          </a:bodyPr>
          <a:lstStyle/>
          <a:p>
            <a:pPr algn="l"/>
            <a:r>
              <a:rPr lang="hu-H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„De hol vannak </a:t>
            </a:r>
            <a:br>
              <a:rPr lang="hu-H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könyvek?”</a:t>
            </a:r>
            <a:br>
              <a:rPr lang="hu-H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EMELET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43" y="3559973"/>
            <a:ext cx="4187957" cy="31409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12"/>
            <a:ext cx="3591278" cy="47251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0973"/>
            <a:ext cx="4572000" cy="3429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233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9682" y="685042"/>
            <a:ext cx="2633149" cy="629816"/>
          </a:xfrm>
        </p:spPr>
        <p:txBody>
          <a:bodyPr>
            <a:noAutofit/>
          </a:bodyPr>
          <a:lstStyle/>
          <a:p>
            <a:r>
              <a:rPr lang="hu-H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KUTATÓSZOBA</a:t>
            </a:r>
            <a:endParaRPr lang="hu-H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35" y="1153822"/>
            <a:ext cx="2664296" cy="31805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76" y="1053894"/>
            <a:ext cx="2349360" cy="31805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04" y="4434291"/>
            <a:ext cx="4187958" cy="23557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8" y="4420315"/>
            <a:ext cx="4086461" cy="229863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17</a:t>
            </a:fld>
            <a:endParaRPr lang="hu-HU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-1476672" y="38324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KÜLÖNGYŰJTEMÉNY</a:t>
            </a:r>
            <a:endParaRPr lang="hu-H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4804042" y="432821"/>
            <a:ext cx="45958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MÉDIABOX</a:t>
            </a:r>
            <a:endParaRPr lang="hu-H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512008" y="-891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EMELET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0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5332" y="1251305"/>
            <a:ext cx="8229600" cy="5470170"/>
          </a:xfrm>
        </p:spPr>
        <p:txBody>
          <a:bodyPr>
            <a:normAutofit fontScale="70000" lnSpcReduction="20000"/>
          </a:bodyPr>
          <a:lstStyle/>
          <a:p>
            <a:r>
              <a:rPr lang="hu-H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 csatlakozás az MTMT-</a:t>
            </a:r>
            <a:r>
              <a:rPr lang="hu-HU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hez</a:t>
            </a:r>
            <a:endParaRPr lang="hu-HU" sz="4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4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Szakreferensi hálózati rendszer kiépítése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Tájékoztató Szolgáltatás (</a:t>
            </a:r>
            <a:r>
              <a:rPr lang="hu-HU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Info-share</a:t>
            </a:r>
            <a:r>
              <a:rPr lang="hu-H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hu-H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Információbróker szolgáltatás</a:t>
            </a:r>
          </a:p>
          <a:p>
            <a:pPr marL="0" indent="0">
              <a:buNone/>
            </a:pPr>
            <a:endParaRPr lang="hu-HU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győri PATLIB Központ a Szellemi Tulajdon Nemzeti Hivatala kihelyezett szellemitulajdon-védelmi információs pontja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1026" name="Picture 2" descr="Képtalálat a következőre: „mtmt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79" y="1247135"/>
            <a:ext cx="1841309" cy="8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18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A60CC5E-B2E3-4CD0-BC45-547AB209F0F1}"/>
              </a:ext>
            </a:extLst>
          </p:cNvPr>
          <p:cNvSpPr txBox="1"/>
          <p:nvPr/>
        </p:nvSpPr>
        <p:spPr>
          <a:xfrm flipH="1">
            <a:off x="253466" y="358582"/>
            <a:ext cx="8433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 SZOLGÁLTATÁSOK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67131BB-D5DE-4736-AA00-32D68580E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6026656" cy="88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patlib.sze.hu/images/logo-patlib.jpg">
            <a:extLst>
              <a:ext uri="{FF2B5EF4-FFF2-40B4-BE49-F238E27FC236}">
                <a16:creationId xmlns:a16="http://schemas.microsoft.com/office/drawing/2014/main" id="{75DC5501-B153-4AE0-9E93-C8420FDA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707" y="4470515"/>
            <a:ext cx="2304811" cy="8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9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2088232"/>
          </a:xfrm>
        </p:spPr>
        <p:txBody>
          <a:bodyPr>
            <a:no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HELYSZÍNKÉNT IS REMEK VÁLASZTÁS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824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/>
            <a:endParaRPr lang="hu-HU" sz="4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/>
            <a:endParaRPr lang="hu-HU" sz="4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/>
            <a:endParaRPr lang="hu-HU" sz="4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/>
            <a:endParaRPr lang="hu-HU" sz="4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/>
            <a:endParaRPr lang="hu-HU" sz="4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/>
            <a:endParaRPr lang="hu-HU" sz="4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/>
            <a:endParaRPr lang="hu-HU" sz="4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/>
            <a:endParaRPr lang="hu-HU" sz="4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/>
            <a:r>
              <a:rPr lang="hu-HU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Tiszteld a múltat, hogy érthesd a jelent, és munkálkodhass a jövőn.</a:t>
            </a:r>
            <a:r>
              <a:rPr lang="hu-HU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r" eaLnBrk="1"/>
            <a:r>
              <a:rPr lang="hu-HU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Gróf Széchenyi István</a:t>
            </a:r>
            <a:endParaRPr lang="hu-H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>
              <a:lnSpc>
                <a:spcPct val="100000"/>
              </a:lnSpc>
              <a:buClrTx/>
              <a:buFontTx/>
              <a:buNone/>
            </a:pPr>
            <a:endParaRPr lang="hu-HU" altLang="hu-HU" sz="44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90877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52" y="136525"/>
            <a:ext cx="4900896" cy="282854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40352" y="1087926"/>
            <a:ext cx="3874152" cy="1143000"/>
          </a:xfrm>
        </p:spPr>
        <p:txBody>
          <a:bodyPr>
            <a:normAutofit fontScale="90000"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MKE Vándorgyűlés GYŐR</a:t>
            </a:r>
            <a:b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1983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(15.)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1993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(25.)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2012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(44.)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60" y="3285642"/>
            <a:ext cx="2239264" cy="282854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20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74737AE-A410-45FD-B383-C2EB15C9F4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7" y="3285642"/>
            <a:ext cx="4337693" cy="325327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10" name="Picture 2" descr="https://encrypted-tbn0.gstatic.com/images?q=tbn:ANd9GcQzZC0T9xxn67dwJogfgaBOSY-Xhe4N7oqMebjDbL0FADwo4q7DuQ">
            <a:extLst>
              <a:ext uri="{FF2B5EF4-FFF2-40B4-BE49-F238E27FC236}">
                <a16:creationId xmlns:a16="http://schemas.microsoft.com/office/drawing/2014/main" id="{C01E4A8E-519D-4CD6-A2B4-226927B2C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70" y="3285642"/>
            <a:ext cx="2134366" cy="1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7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Kiállítások</a:t>
            </a:r>
          </a:p>
        </p:txBody>
      </p:sp>
      <p:pic>
        <p:nvPicPr>
          <p:cNvPr id="10" name="Tartalom helye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31" y="646435"/>
            <a:ext cx="4652334" cy="3489251"/>
          </a:xfrm>
          <a:effectLst>
            <a:softEdge rad="12700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61" y="-112621"/>
            <a:ext cx="5148064" cy="38610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6" y="4245745"/>
            <a:ext cx="4644008" cy="2612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" b="13225"/>
          <a:stretch/>
        </p:blipFill>
        <p:spPr>
          <a:xfrm>
            <a:off x="4677280" y="3407462"/>
            <a:ext cx="3751839" cy="335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21</a:t>
            </a:fld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696" b="28246"/>
          <a:stretch/>
        </p:blipFill>
        <p:spPr>
          <a:xfrm>
            <a:off x="2336007" y="274638"/>
            <a:ext cx="3478295" cy="43204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Cím 1"/>
          <p:cNvSpPr txBox="1">
            <a:spLocks/>
          </p:cNvSpPr>
          <p:nvPr/>
        </p:nvSpPr>
        <p:spPr>
          <a:xfrm>
            <a:off x="-1980728" y="-1393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KIÁLLÍTÁSOK</a:t>
            </a:r>
            <a:endParaRPr lang="hu-H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5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ÍRÓ-OLVASÓ TALÁLKOZÓ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09" y="2518871"/>
            <a:ext cx="4475990" cy="33569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65" y="2003346"/>
            <a:ext cx="4513557" cy="33851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27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éptalálat a következőre: „európai ifjúsági olimpiai fesztivál 2017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190"/>
            <a:ext cx="8516529" cy="31683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éptalálat a következőre: „európai ifjúsági olimpiai fesztivál 2017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8290"/>
            <a:ext cx="3816424" cy="313971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23</a:t>
            </a:fld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3030918-7932-4E67-A6AA-ACEE1F79B1F3}"/>
              </a:ext>
            </a:extLst>
          </p:cNvPr>
          <p:cNvSpPr txBox="1"/>
          <p:nvPr/>
        </p:nvSpPr>
        <p:spPr>
          <a:xfrm>
            <a:off x="395536" y="3254917"/>
            <a:ext cx="9236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EURÓPAI </a:t>
            </a:r>
            <a:r>
              <a:rPr lang="hu-H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IFJÚSÁGI OLIMPIAI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FESZTIVÁL</a:t>
            </a:r>
          </a:p>
        </p:txBody>
      </p:sp>
    </p:spTree>
    <p:extLst>
      <p:ext uri="{BB962C8B-B14F-4D97-AF65-F5344CB8AC3E}">
        <p14:creationId xmlns:p14="http://schemas.microsoft.com/office/powerpoint/2010/main" val="6521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579296" cy="2009725"/>
          </a:xfrm>
        </p:spPr>
        <p:txBody>
          <a:bodyPr>
            <a:normAutofit fontScale="90000"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GÉPÉSZ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HALLGATÓK éves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NEMZETKÖZI KONFERENCIÁJA</a:t>
            </a:r>
          </a:p>
        </p:txBody>
      </p:sp>
      <p:pic>
        <p:nvPicPr>
          <p:cNvPr id="4098" name="Picture 2" descr="Képtalálat a következőre: „Gépész- és Mechatronikai mérnök Hallgatók Országos Konferenciája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" y="2420888"/>
            <a:ext cx="4577240" cy="30487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éptalálat a következőre: „gépészeti szakterületek nemzetközi hallgatói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78" y="3596608"/>
            <a:ext cx="4886122" cy="32613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596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535" cy="24936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Kép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05" y="0"/>
            <a:ext cx="3617595" cy="2713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241" y="2001458"/>
            <a:ext cx="4211959" cy="2369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561"/>
            <a:ext cx="3449918" cy="2587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92" y="4255997"/>
            <a:ext cx="4336672" cy="260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25</a:t>
            </a:fld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833B2578-2B5B-476F-A754-03844B88B0F2}"/>
              </a:ext>
            </a:extLst>
          </p:cNvPr>
          <p:cNvSpPr/>
          <p:nvPr/>
        </p:nvSpPr>
        <p:spPr>
          <a:xfrm>
            <a:off x="415247" y="4091425"/>
            <a:ext cx="82788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400" b="1" dirty="0" smtClean="0">
                <a:highlight>
                  <a:srgbClr val="FF0000"/>
                </a:highlight>
              </a:rPr>
              <a:t>Kiskönyvtárosok éjszakája - évente</a:t>
            </a:r>
            <a:endParaRPr lang="hu-HU" sz="440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2628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AE3C6E-572D-41CE-A9A9-9C393509A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50604"/>
            <a:ext cx="8229600" cy="175679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ELMÚLT 10 </a:t>
            </a:r>
            <a:r>
              <a:rPr lang="hu-H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ÉV</a:t>
            </a:r>
          </a:p>
          <a:p>
            <a:pPr marL="0" indent="0" algn="ctr">
              <a:buNone/>
            </a:pPr>
            <a:r>
              <a:rPr lang="hu-H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2011-2020</a:t>
            </a:r>
            <a:endParaRPr lang="hu-HU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F631A1C-A640-48F0-83D8-5A81247E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638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579366"/>
              </p:ext>
            </p:extLst>
          </p:nvPr>
        </p:nvGraphicFramePr>
        <p:xfrm>
          <a:off x="971600" y="548680"/>
          <a:ext cx="7486600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938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EGYETEMI NYITOTT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KAPUK évente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56" y="1223220"/>
            <a:ext cx="3709126" cy="2781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14785"/>
            <a:ext cx="3142799" cy="176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43150"/>
            <a:ext cx="3965232" cy="2642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55" y="4133761"/>
            <a:ext cx="4698385" cy="2642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06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Hagyatéki gyűjtemények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1421561"/>
            <a:ext cx="8229600" cy="5299914"/>
          </a:xfrm>
        </p:spPr>
        <p:txBody>
          <a:bodyPr>
            <a:normAutofit/>
          </a:bodyPr>
          <a:lstStyle/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2014 -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Kállay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Memorial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Kállay István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jogász professzor könyvgyűjteményének egy része.</a:t>
            </a:r>
          </a:p>
          <a:p>
            <a:pPr marL="0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2015 - Winkler Gábor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építész könyvgyűjteménye.</a:t>
            </a:r>
          </a:p>
          <a:p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2018 -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Matusz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Károly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fotóarchívum – feldolgozás alatt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974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459594" y="103421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hu-HU" altLang="hu-HU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KEZDETEK - MÚLT</a:t>
            </a: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611560" y="105273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1313" indent="-339725"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650"/>
              </a:spcBef>
              <a:buFont typeface="Arial" charset="0"/>
              <a:buChar char="•"/>
            </a:pPr>
            <a:r>
              <a:rPr lang="hu-HU" altLang="hu-H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Közlekedési és Távközlési Műszaki Főiskola Könyvtára </a:t>
            </a:r>
            <a:r>
              <a:rPr lang="hu-HU" altLang="hu-H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1974.</a:t>
            </a:r>
            <a:r>
              <a:rPr lang="hu-HU" altLang="hu-H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március 1-jén lett önálló szervezeti egység.</a:t>
            </a:r>
          </a:p>
          <a:p>
            <a:pPr algn="just" eaLnBrk="1">
              <a:lnSpc>
                <a:spcPct val="100000"/>
              </a:lnSpc>
              <a:spcBef>
                <a:spcPts val="650"/>
              </a:spcBef>
              <a:buSzPct val="45000"/>
              <a:buFont typeface="Wingdings" charset="2"/>
              <a:buChar char=""/>
            </a:pPr>
            <a:r>
              <a:rPr lang="hu-HU" altLang="hu-H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 nyara: </a:t>
            </a:r>
            <a:r>
              <a:rPr lang="hu-HU" altLang="hu-H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otthonra talál a könyvtár, a Főiskola Igazgatási épületének alsó két emelete lett az otthonunk.</a:t>
            </a:r>
          </a:p>
          <a:p>
            <a:pPr eaLnBrk="1">
              <a:lnSpc>
                <a:spcPct val="100000"/>
              </a:lnSpc>
              <a:spcBef>
                <a:spcPts val="650"/>
              </a:spcBef>
              <a:buSzPct val="45000"/>
              <a:buFont typeface="Wingdings" charset="2"/>
              <a:buChar char=""/>
            </a:pPr>
            <a:r>
              <a:rPr lang="hu-HU" altLang="hu-H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Közel 1000 </a:t>
            </a:r>
            <a:r>
              <a:rPr lang="hu-HU" sz="4000" spc="-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m</a:t>
            </a:r>
            <a:r>
              <a:rPr lang="hu-HU" sz="4000" spc="-1" baseline="330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2</a:t>
            </a:r>
            <a:r>
              <a:rPr lang="hu-HU" altLang="hu-H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100 olvasói férőhely, szabadpolcos könyvtári tér.</a:t>
            </a:r>
          </a:p>
          <a:p>
            <a:pPr eaLnBrk="1">
              <a:lnSpc>
                <a:spcPct val="100000"/>
              </a:lnSpc>
              <a:spcBef>
                <a:spcPts val="650"/>
              </a:spcBef>
              <a:buClrTx/>
              <a:buFontTx/>
              <a:buNone/>
            </a:pPr>
            <a:endParaRPr lang="hu-HU" altLang="hu-HU" sz="3200" dirty="0">
              <a:solidFill>
                <a:srgbClr val="000000"/>
              </a:solidFill>
              <a:latin typeface="Calibri" charset="0"/>
            </a:endParaRPr>
          </a:p>
          <a:p>
            <a:pPr eaLnBrk="1">
              <a:lnSpc>
                <a:spcPct val="100000"/>
              </a:lnSpc>
              <a:spcBef>
                <a:spcPts val="650"/>
              </a:spcBef>
              <a:buClrTx/>
              <a:buFontTx/>
              <a:buNone/>
            </a:pPr>
            <a:endParaRPr lang="hu-HU" altLang="hu-HU" sz="3200" dirty="0">
              <a:solidFill>
                <a:srgbClr val="000000"/>
              </a:solidFill>
              <a:latin typeface="Calibri" charset="0"/>
            </a:endParaRPr>
          </a:p>
          <a:p>
            <a:pPr eaLnBrk="1">
              <a:lnSpc>
                <a:spcPct val="100000"/>
              </a:lnSpc>
              <a:spcBef>
                <a:spcPts val="650"/>
              </a:spcBef>
              <a:buClrTx/>
              <a:buFontTx/>
              <a:buNone/>
            </a:pPr>
            <a:endParaRPr lang="hu-HU" altLang="hu-HU" sz="3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669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2015 -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SzERep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gyűjteményei – diplomaleadó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88228" y="4941168"/>
            <a:ext cx="5015285" cy="1978546"/>
          </a:xfrm>
        </p:spPr>
        <p:txBody>
          <a:bodyPr/>
          <a:lstStyle/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–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SzERep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E-tananyag -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SzERep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Szakdolgozatok -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SzERep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  <a:p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00" y="1417638"/>
            <a:ext cx="5513340" cy="3187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30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73814DA-ED74-4270-9D17-D6D0F1B66757}"/>
              </a:ext>
            </a:extLst>
          </p:cNvPr>
          <p:cNvPicPr/>
          <p:nvPr/>
        </p:nvPicPr>
        <p:blipFill rotWithShape="1">
          <a:blip r:embed="rId4"/>
          <a:srcRect t="3789" r="68696" b="12553"/>
          <a:stretch/>
        </p:blipFill>
        <p:spPr bwMode="auto">
          <a:xfrm>
            <a:off x="369412" y="2483222"/>
            <a:ext cx="3106688" cy="3873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40AF1F2-7765-49AF-9979-92A3708D99D1}"/>
              </a:ext>
            </a:extLst>
          </p:cNvPr>
          <p:cNvSpPr/>
          <p:nvPr/>
        </p:nvSpPr>
        <p:spPr>
          <a:xfrm>
            <a:off x="484502" y="1702105"/>
            <a:ext cx="28186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Diplomaleadó</a:t>
            </a:r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755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2016 - EGYETEMI INTEGRÁCIÓ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>
            <a:normAutofit fontScale="85000" lnSpcReduction="20000"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Apáczai Csere János Kar </a:t>
            </a:r>
          </a:p>
          <a:p>
            <a:pPr lvl="1"/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 </a:t>
            </a:r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könyvtára</a:t>
            </a:r>
          </a:p>
          <a:p>
            <a:pPr lvl="1"/>
            <a:r>
              <a:rPr lang="hu-H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Öveges</a:t>
            </a:r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Kálmán Gyakorló Általános Iskola </a:t>
            </a:r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Könyvtára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hu-HU" sz="3200" dirty="0"/>
          </a:p>
          <a:p>
            <a:pPr lvl="1"/>
            <a:endParaRPr lang="hu-HU" sz="3200" dirty="0"/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Mezőgazdaság- és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Élelmiszertudományi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</a:t>
            </a:r>
          </a:p>
          <a:p>
            <a:pPr lvl="1"/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MÉK könyvtára</a:t>
            </a:r>
          </a:p>
        </p:txBody>
      </p:sp>
      <p:sp>
        <p:nvSpPr>
          <p:cNvPr id="4" name="AutoShape 2" descr="Képtalálat a következőre: „sze apáczai kar könyvtára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4" descr="Képtalálat a következőre: „sze apáczai kar könyvtára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AutoShape 6" descr="Képtalálat a következőre: „sze apáczai kar könyvtára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128" name="Picture 8" descr="Képtalálat a következőre: „sze mosonmagyaróvár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36405"/>
            <a:ext cx="3263272" cy="2297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Képtalálat a következőre: „sze apáczai csere jános kar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90" y="1844824"/>
            <a:ext cx="2736304" cy="2046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452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2017 - MINŐSÍTETT KÖNYVTÁRI </a:t>
            </a:r>
            <a:r>
              <a:rPr lang="hu-H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CÍM</a:t>
            </a:r>
            <a:endParaRPr lang="hu-H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24744"/>
            <a:ext cx="5175208" cy="3881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Képtalálat a következőre: „minősített könyvtár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6" y="2339532"/>
            <a:ext cx="1982715" cy="1855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5156700" y="6163050"/>
            <a:ext cx="2133600" cy="365125"/>
          </a:xfrm>
        </p:spPr>
        <p:txBody>
          <a:bodyPr/>
          <a:lstStyle/>
          <a:p>
            <a:fld id="{606D486F-0DCF-4D0E-8D75-5A994DF3919B}" type="slidenum">
              <a:rPr lang="hu-HU" smtClean="0"/>
              <a:t>32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395536" y="52847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Új </a:t>
            </a:r>
            <a:r>
              <a:rPr lang="hu-H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feladat –Nemzetközi egyetemi ragsorok</a:t>
            </a:r>
          </a:p>
          <a:p>
            <a:r>
              <a:rPr lang="hu-H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Könyvtár koordinálja 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adatszolgáltatást a legfontosabb nemzetközi egyetemi rangsorokat összeállító közösségek felé</a:t>
            </a:r>
            <a:endParaRPr lang="hu-H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7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2018 - GYEREKEGYETEM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5244075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6" y="3068960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628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3" y="148767"/>
            <a:ext cx="5468100" cy="307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53" y="148767"/>
            <a:ext cx="3408134" cy="448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34</a:t>
            </a:fld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21D6A35D-1A7B-42C2-AAA6-C301E8ABF76E}"/>
              </a:ext>
            </a:extLst>
          </p:cNvPr>
          <p:cNvSpPr/>
          <p:nvPr/>
        </p:nvSpPr>
        <p:spPr>
          <a:xfrm>
            <a:off x="936480" y="2216208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0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0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EURÓPAI DOKUMENTÁCIÓS </a:t>
            </a:r>
          </a:p>
          <a:p>
            <a:pPr algn="ctr"/>
            <a:r>
              <a:rPr lang="hu-HU" sz="30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KÖZPONT 2019</a:t>
            </a:r>
            <a:endParaRPr lang="hu-HU" sz="3000" dirty="0">
              <a:highlight>
                <a:srgbClr val="FF0000"/>
              </a:highlight>
            </a:endParaRPr>
          </a:p>
        </p:txBody>
      </p:sp>
      <p:pic>
        <p:nvPicPr>
          <p:cNvPr id="8" name="Picture 2" descr="Európai Miniállamok Gyűjteménye ">
            <a:extLst>
              <a:ext uri="{FF2B5EF4-FFF2-40B4-BE49-F238E27FC236}">
                <a16:creationId xmlns:a16="http://schemas.microsoft.com/office/drawing/2014/main" id="{9A23BC95-F96A-4A0D-B080-55891D8C7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6430"/>
            <a:ext cx="4972366" cy="3071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2C7B7C04-AE2E-4138-98D4-482961DE756E}"/>
              </a:ext>
            </a:extLst>
          </p:cNvPr>
          <p:cNvSpPr/>
          <p:nvPr/>
        </p:nvSpPr>
        <p:spPr>
          <a:xfrm>
            <a:off x="4350048" y="5266999"/>
            <a:ext cx="48245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EURÓPAI MINI ÁLLAMOK </a:t>
            </a:r>
            <a:r>
              <a:rPr lang="hu-HU" sz="2800" b="1" dirty="0" smtClean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GYŰJTEMÉNYE- Jogi Kar Tagkönyvtár </a:t>
            </a:r>
            <a:endParaRPr lang="hu-HU" sz="280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025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7A522F-8B0F-4ECC-8FBF-7A85486A6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229393"/>
            <a:ext cx="8229600" cy="1143000"/>
          </a:xfrm>
        </p:spPr>
        <p:txBody>
          <a:bodyPr>
            <a:normAutofit/>
          </a:bodyPr>
          <a:lstStyle/>
          <a:p>
            <a:r>
              <a:rPr lang="hu-H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EB17464-996B-4752-B148-88C519EE3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65104"/>
            <a:ext cx="5652120" cy="2356371"/>
          </a:xfrm>
        </p:spPr>
        <p:txBody>
          <a:bodyPr>
            <a:noAutofit/>
          </a:bodyPr>
          <a:lstStyle/>
          <a:p>
            <a:r>
              <a:rPr lang="hu-H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BOOK-KANJ RÁNK HÉT </a:t>
            </a:r>
            <a:r>
              <a:rPr lang="hu-H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gyermektábor. </a:t>
            </a:r>
          </a:p>
          <a:p>
            <a:r>
              <a:rPr lang="hu-H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ELÜLTETTÜK A „TUDÁS FÁJÁT” </a:t>
            </a:r>
            <a:r>
              <a:rPr lang="hu-H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 szolgáltatásaink szimbóluma.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EFA2717-D722-41DD-99BD-657892073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35</a:t>
            </a:fld>
            <a:endParaRPr lang="hu-H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F8F9741-8211-4C58-BCCE-4E15A3C4D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88774"/>
            <a:ext cx="4547889" cy="3031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artalom helye 2">
            <a:extLst>
              <a:ext uri="{FF2B5EF4-FFF2-40B4-BE49-F238E27FC236}">
                <a16:creationId xmlns:a16="http://schemas.microsoft.com/office/drawing/2014/main" id="{4EFC88AF-F108-4DDF-8729-7E534B588560}"/>
              </a:ext>
            </a:extLst>
          </p:cNvPr>
          <p:cNvSpPr txBox="1">
            <a:spLocks/>
          </p:cNvSpPr>
          <p:nvPr/>
        </p:nvSpPr>
        <p:spPr>
          <a:xfrm>
            <a:off x="3816896" y="773025"/>
            <a:ext cx="5472608" cy="2944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Könyvtári</a:t>
            </a:r>
            <a:r>
              <a:rPr lang="hu-H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pályázati lehetőség – </a:t>
            </a: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nyertes pályázat </a:t>
            </a:r>
          </a:p>
          <a:p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 funkcióval bővültünk </a:t>
            </a: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LEVÉLTÁR ALAPÍTÁS 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nyár folyamán. </a:t>
            </a:r>
          </a:p>
          <a:p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Augusztus 1-től új fenntartóváltás Széchenyi István Egyetemért Alapítvány</a:t>
            </a:r>
            <a:r>
              <a:rPr lang="hu-H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30565AC8-0EA2-40A3-AE63-EFD78DFDF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3" y="1251100"/>
            <a:ext cx="3440443" cy="2479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98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19472"/>
            <a:ext cx="8229600" cy="1143000"/>
          </a:xfrm>
        </p:spPr>
        <p:txBody>
          <a:bodyPr>
            <a:normAutofit/>
          </a:bodyPr>
          <a:lstStyle/>
          <a:p>
            <a:r>
              <a:rPr lang="hu-HU" b="1" dirty="0"/>
              <a:t>TERVEK - JÖVŐ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36</a:t>
            </a:fld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6881850-0980-4FC5-AA28-4144C682CD8B}"/>
              </a:ext>
            </a:extLst>
          </p:cNvPr>
          <p:cNvSpPr txBox="1"/>
          <p:nvPr/>
        </p:nvSpPr>
        <p:spPr>
          <a:xfrm>
            <a:off x="4008" y="1058672"/>
            <a:ext cx="91440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PILLÉR</a:t>
            </a:r>
          </a:p>
          <a:p>
            <a:pPr algn="just"/>
            <a:r>
              <a:rPr lang="hu-H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„Kutatókapocs” </a:t>
            </a:r>
            <a:r>
              <a:rPr lang="hu-H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oktatói 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és kutatói életpályát </a:t>
            </a:r>
            <a:r>
              <a:rPr lang="hu-H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támogatása 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hu-H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tudománymetriai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adatokat </a:t>
            </a:r>
            <a:r>
              <a:rPr lang="hu-H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szolgáltatása  -  publikációs hatáselemzések készítése.</a:t>
            </a:r>
          </a:p>
          <a:p>
            <a:pPr algn="just"/>
            <a:endParaRPr lang="hu-H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Emlékek őre” 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2020-ban levéltárral bővült a </a:t>
            </a:r>
            <a:r>
              <a:rPr lang="hu-H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portfóliónk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CégPont</a:t>
            </a:r>
            <a:r>
              <a:rPr lang="hu-H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Neked</a:t>
            </a:r>
            <a:r>
              <a:rPr lang="hu-H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hu-H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egyetemi Spin-</a:t>
            </a:r>
            <a:r>
              <a:rPr lang="hu-H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hu-H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Start-</a:t>
            </a:r>
            <a:r>
              <a:rPr lang="hu-H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hu-H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cégeknek témafigyelés, iparági információkutatás, versenytársfigyelés 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és céginformációs elemzések </a:t>
            </a:r>
            <a:r>
              <a:rPr lang="hu-H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készítése.</a:t>
            </a:r>
          </a:p>
          <a:p>
            <a:pPr algn="just"/>
            <a:endParaRPr lang="hu-HU" sz="2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„Kattanj </a:t>
            </a: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ránk” 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elsősorban a fiatalokat célozzuk meg az óvodásoktól egészen a hallgatókig. Bekapcsolódva a hallgatótoborzásba</a:t>
            </a:r>
            <a:r>
              <a:rPr lang="hu-H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IKSZ-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Töltsd el nálunk az 50et!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arty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Party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Book-kanj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ránk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hét ;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QuizNight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rendezvényeknek ; Szabadulószoba… </a:t>
            </a:r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800" dirty="0" smtClean="0"/>
              <a:t/>
            </a:r>
            <a:br>
              <a:rPr lang="es-ES" sz="2800" dirty="0" smtClean="0"/>
            </a:br>
            <a:endParaRPr lang="hu-H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30AD79-8997-4218-9BA0-2F1FAD3EF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7525"/>
            <a:ext cx="8229600" cy="66939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sz="45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marL="0" indent="0" algn="ctr">
              <a:buNone/>
            </a:pPr>
            <a:endParaRPr lang="hu-HU" sz="45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marL="0" indent="0" algn="ctr">
              <a:buNone/>
            </a:pPr>
            <a:r>
              <a:rPr lang="hu-HU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Youtube</a:t>
            </a:r>
            <a:r>
              <a:rPr lang="hu-HU" sz="35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csatorna: Egyetemi </a:t>
            </a: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Könyvtár és Levéltár, Győr SZE</a:t>
            </a:r>
            <a:endParaRPr lang="hu-HU" sz="35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marL="0" indent="0" algn="ctr">
              <a:buNone/>
            </a:pPr>
            <a:r>
              <a:rPr lang="hu-HU" sz="45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Emlékek…</a:t>
            </a:r>
            <a:endParaRPr lang="hu-HU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45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Rólunk mondták…</a:t>
            </a:r>
            <a:endParaRPr lang="hu-HU" sz="4500" dirty="0">
              <a:latin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indent="0" algn="ctr">
              <a:buNone/>
            </a:pPr>
            <a:endParaRPr lang="hu-H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703737E-0335-4CAF-846C-F37FED27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523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0608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MEGTISZTELŐ FIGYELMET!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-1108842" y="5157192"/>
            <a:ext cx="56886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Tóth Csilla</a:t>
            </a:r>
          </a:p>
          <a:p>
            <a:pPr algn="ctr"/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toth.csilla@sze.hu</a:t>
            </a:r>
            <a:endParaRPr lang="hu-H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6340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683568" y="1365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hu-HU" altLang="hu-HU" sz="4400" b="1" dirty="0">
                <a:solidFill>
                  <a:srgbClr val="000000"/>
                </a:solidFill>
                <a:latin typeface="+mj-lt"/>
              </a:rPr>
              <a:t>SZOLGÁLTATÁSOK</a:t>
            </a: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683568" y="1166018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428625" indent="-322263"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spcBef>
                <a:spcPts val="650"/>
              </a:spcBef>
              <a:buSzPct val="45000"/>
              <a:buFont typeface="Wingdings" charset="2"/>
              <a:buChar char=""/>
            </a:pPr>
            <a:r>
              <a:rPr lang="hu-HU" altLang="hu-H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 „</a:t>
            </a:r>
            <a:r>
              <a:rPr lang="hu-HU" altLang="hu-H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Országos feladatkörű szakkönyvtár” lettünk.</a:t>
            </a:r>
          </a:p>
          <a:p>
            <a:pPr eaLnBrk="1">
              <a:lnSpc>
                <a:spcPct val="100000"/>
              </a:lnSpc>
              <a:spcBef>
                <a:spcPts val="650"/>
              </a:spcBef>
              <a:buSzPct val="45000"/>
              <a:buFont typeface="Wingdings" charset="2"/>
              <a:buChar char=""/>
            </a:pPr>
            <a:r>
              <a:rPr lang="hu-HU" altLang="hu-H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Bibliográfiák, irodalomkutatások készítése</a:t>
            </a:r>
          </a:p>
          <a:p>
            <a:pPr eaLnBrk="1">
              <a:lnSpc>
                <a:spcPct val="100000"/>
              </a:lnSpc>
              <a:spcBef>
                <a:spcPts val="650"/>
              </a:spcBef>
              <a:buSzPct val="45000"/>
              <a:buFont typeface="Wingdings" charset="2"/>
              <a:buChar char=""/>
            </a:pPr>
            <a:r>
              <a:rPr lang="hu-HU" altLang="hu-H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Évkezdéskor könyvtár bemutató</a:t>
            </a:r>
          </a:p>
          <a:p>
            <a:pPr eaLnBrk="1">
              <a:lnSpc>
                <a:spcPct val="100000"/>
              </a:lnSpc>
              <a:spcBef>
                <a:spcPts val="650"/>
              </a:spcBef>
              <a:buSzPct val="45000"/>
              <a:buFont typeface="Wingdings" charset="2"/>
              <a:buChar char=""/>
            </a:pPr>
            <a:r>
              <a:rPr lang="hu-HU" altLang="hu-H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Tartalomfigyelés térítés ellenében</a:t>
            </a:r>
          </a:p>
          <a:p>
            <a:pPr eaLnBrk="1">
              <a:lnSpc>
                <a:spcPct val="100000"/>
              </a:lnSpc>
              <a:spcBef>
                <a:spcPts val="650"/>
              </a:spcBef>
              <a:buSzPct val="45000"/>
              <a:buFont typeface="Wingdings" charset="2"/>
              <a:buChar char=""/>
            </a:pPr>
            <a:r>
              <a:rPr lang="hu-HU" altLang="hu-H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Témafigyelés</a:t>
            </a:r>
          </a:p>
          <a:p>
            <a:pPr eaLnBrk="1">
              <a:lnSpc>
                <a:spcPct val="100000"/>
              </a:lnSpc>
              <a:spcBef>
                <a:spcPts val="650"/>
              </a:spcBef>
              <a:buSzPct val="45000"/>
              <a:buFont typeface="Wingdings" charset="2"/>
              <a:buChar char=""/>
            </a:pPr>
            <a:r>
              <a:rPr lang="hu-HU" altLang="hu-H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Fénymásolás</a:t>
            </a:r>
          </a:p>
          <a:p>
            <a:pPr eaLnBrk="1">
              <a:lnSpc>
                <a:spcPct val="100000"/>
              </a:lnSpc>
              <a:spcBef>
                <a:spcPts val="650"/>
              </a:spcBef>
              <a:buClrTx/>
              <a:buFontTx/>
              <a:buNone/>
            </a:pPr>
            <a:endParaRPr lang="hu-HU" altLang="hu-HU" sz="3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2286000" y="2274888"/>
            <a:ext cx="4572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431800" indent="-320675" eaLnBrk="0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altLang="hu-HU" b="1">
                <a:solidFill>
                  <a:srgbClr val="000000"/>
                </a:solidFill>
                <a:latin typeface="Calibri" charset="0"/>
              </a:rPr>
              <a:t> 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606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5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98912CF-7C6F-4B0C-8902-92DBD72B0B54}"/>
              </a:ext>
            </a:extLst>
          </p:cNvPr>
          <p:cNvSpPr txBox="1"/>
          <p:nvPr/>
        </p:nvSpPr>
        <p:spPr>
          <a:xfrm>
            <a:off x="539552" y="188640"/>
            <a:ext cx="8424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1977-2010 RÉGI KÖNYVTÁR </a:t>
            </a:r>
          </a:p>
        </p:txBody>
      </p:sp>
      <p:pic>
        <p:nvPicPr>
          <p:cNvPr id="2" name="1_KTMF_SZIF_SZE_RÉGI KÖNYVTÁR_1977_2010_33 évi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132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6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éptalálat a következőre: „jogi kar győr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91" y="160338"/>
            <a:ext cx="4320480" cy="2879195"/>
          </a:xfrm>
          <a:prstGeom prst="rect">
            <a:avLst/>
          </a:prstGeom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4" name="AutoShape 4" descr="Képtalálat a következőre: „jogi kar könyvtár győr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6" descr="Képtalálat a következőre: „jogi kar könyvtár győr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AutoShape 8" descr="Képtalálat a következőre: „jogi kar könyvtár győr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AutoShape 10" descr="Képtalálat a következőre: „jogi kar könyvtár győr”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AutoShape 12" descr="Képtalálat a következőre: „jogi kar könyvtár mnb győr”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8" name="Picture 14" descr="Képtalálat a következőre: „jogi kar könyvtár mnb győr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157" y="3898216"/>
            <a:ext cx="4212468" cy="2807626"/>
          </a:xfrm>
          <a:prstGeom prst="rect">
            <a:avLst/>
          </a:prstGeom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2" name="Picture 2" descr="Nem érhető el leírás a fényképhez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8" y="160338"/>
            <a:ext cx="4235361" cy="2879195"/>
          </a:xfrm>
          <a:prstGeom prst="rect">
            <a:avLst/>
          </a:prstGeo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6</a:t>
            </a:fld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1D8BE6EC-C070-472F-A5C2-042692AD6D53}"/>
              </a:ext>
            </a:extLst>
          </p:cNvPr>
          <p:cNvSpPr/>
          <p:nvPr/>
        </p:nvSpPr>
        <p:spPr>
          <a:xfrm>
            <a:off x="1403647" y="2420888"/>
            <a:ext cx="69751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5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JOGI KAR KÖNYVTÁR 2003</a:t>
            </a:r>
            <a:endParaRPr lang="hu-HU" sz="4500" dirty="0"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8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462150" y="243410"/>
            <a:ext cx="82296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hu-HU" altLang="hu-HU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ÚJ KÖNYVTÁRI TERVEK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57201" y="1268760"/>
            <a:ext cx="8213596" cy="534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30213" indent="-320675"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ts val="1425"/>
              </a:spcBef>
              <a:buSzPct val="45000"/>
              <a:buFont typeface="Wingdings" charset="2"/>
              <a:buChar char=""/>
              <a:defRPr/>
            </a:pPr>
            <a:r>
              <a:rPr lang="hu-HU" altLang="hu-HU" sz="3200" dirty="0">
                <a:latin typeface="Calibri" charset="0"/>
              </a:rPr>
              <a:t>2000 - kettős funkciójú megyei és egyetemi könyvtár. Ez az elképzelés anyagi és egyéb források hiánya miatt nem valósult meg.</a:t>
            </a:r>
          </a:p>
          <a:p>
            <a:pPr algn="just">
              <a:spcBef>
                <a:spcPts val="1425"/>
              </a:spcBef>
              <a:buSzPct val="45000"/>
              <a:buFont typeface="Wingdings" charset="2"/>
              <a:buChar char=""/>
              <a:defRPr/>
            </a:pPr>
            <a:r>
              <a:rPr lang="hu-HU" altLang="hu-HU" sz="3200" dirty="0">
                <a:latin typeface="Calibri" charset="0"/>
              </a:rPr>
              <a:t>2003 - Tervpályázat - költségvetési hiány miatt nem tud elindulni a beruházás.</a:t>
            </a:r>
          </a:p>
          <a:p>
            <a:pPr>
              <a:lnSpc>
                <a:spcPct val="100000"/>
              </a:lnSpc>
              <a:spcBef>
                <a:spcPts val="1425"/>
              </a:spcBef>
              <a:buSzPct val="45000"/>
              <a:buFont typeface="Wingdings" charset="2"/>
              <a:buChar char=""/>
              <a:defRPr/>
            </a:pPr>
            <a:r>
              <a:rPr lang="hu-HU" altLang="hu-HU" sz="3200" dirty="0">
                <a:latin typeface="Calibri" charset="0"/>
              </a:rPr>
              <a:t>2010 - A TIOP 1.3.1-07/1-2F-2008-000 azonosítószámú  projekt komplex egyetemfejlesztése tette lehetővé egy új, modern könyvtár építését.</a:t>
            </a:r>
          </a:p>
          <a:p>
            <a:pPr>
              <a:lnSpc>
                <a:spcPct val="100000"/>
              </a:lnSpc>
              <a:spcBef>
                <a:spcPts val="1425"/>
              </a:spcBef>
              <a:buSzPct val="45000"/>
              <a:buFont typeface="Wingdings" charset="2"/>
              <a:buChar char=""/>
              <a:defRPr/>
            </a:pPr>
            <a:r>
              <a:rPr lang="hu-HU" altLang="hu-HU" sz="3200" dirty="0">
                <a:latin typeface="Calibri" charset="0"/>
              </a:rPr>
              <a:t>A folyamat, a tervezés, költözés elkezdődik.</a:t>
            </a:r>
          </a:p>
          <a:p>
            <a:pPr algn="just">
              <a:spcBef>
                <a:spcPts val="1425"/>
              </a:spcBef>
              <a:buSzPct val="45000"/>
              <a:buFont typeface="Wingdings" charset="2"/>
              <a:buChar char=""/>
              <a:defRPr/>
            </a:pPr>
            <a:endParaRPr lang="hu-HU" altLang="hu-HU" sz="3200" dirty="0">
              <a:latin typeface="Calibri" charset="0"/>
            </a:endParaRPr>
          </a:p>
          <a:p>
            <a:pPr algn="just">
              <a:lnSpc>
                <a:spcPct val="100000"/>
              </a:lnSpc>
              <a:spcBef>
                <a:spcPts val="1425"/>
              </a:spcBef>
              <a:buSzPct val="45000"/>
              <a:buFont typeface="Wingdings" charset="2"/>
              <a:buChar char=""/>
              <a:defRPr/>
            </a:pPr>
            <a:endParaRPr lang="hu-HU" altLang="hu-HU" sz="3200" dirty="0">
              <a:latin typeface="Calibri" charset="0"/>
            </a:endParaRPr>
          </a:p>
          <a:p>
            <a:pPr algn="just">
              <a:lnSpc>
                <a:spcPct val="100000"/>
              </a:lnSpc>
              <a:spcBef>
                <a:spcPts val="1425"/>
              </a:spcBef>
              <a:buSzPct val="45000"/>
              <a:buFont typeface="Wingdings" charset="2"/>
              <a:buChar char=""/>
              <a:defRPr/>
            </a:pPr>
            <a:endParaRPr lang="hu-HU" altLang="hu-HU" sz="3200" dirty="0">
              <a:latin typeface="Calibri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81131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2011 -EGY ÚJ, TÁGAS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OTTHON SZÉP KÖRNYEZETBEN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48672"/>
            <a:ext cx="7056784" cy="52925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388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 ÚJ KÖNYVTÁR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35472"/>
            <a:ext cx="8507288" cy="4503043"/>
          </a:xfrm>
        </p:spPr>
        <p:txBody>
          <a:bodyPr>
            <a:normAutofit fontScale="62500" lnSpcReduction="20000"/>
          </a:bodyPr>
          <a:lstStyle/>
          <a:p>
            <a:r>
              <a:rPr lang="hu-HU" sz="7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INNO-</a:t>
            </a:r>
            <a:r>
              <a:rPr lang="hu-HU" sz="7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Share</a:t>
            </a:r>
            <a:r>
              <a:rPr lang="hu-HU" sz="7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épület - 6305 m</a:t>
            </a:r>
            <a:r>
              <a:rPr lang="hu-HU" sz="7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7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u-HU" sz="7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Egyetemi Könyvtár közel 5500 m</a:t>
            </a:r>
            <a:r>
              <a:rPr lang="hu-HU" sz="7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7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alapterületen, 750 férőhellyel, heti 58 órában várja a látogatókat.</a:t>
            </a:r>
          </a:p>
          <a:p>
            <a:r>
              <a:rPr lang="hu-HU" sz="7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hu-HU" sz="7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szinten</a:t>
            </a:r>
            <a:endParaRPr lang="hu-HU" sz="7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7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 </a:t>
            </a:r>
            <a:r>
              <a:rPr lang="hu-HU" sz="7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szolgáltatások</a:t>
            </a:r>
          </a:p>
          <a:p>
            <a:r>
              <a:rPr lang="hu-HU" sz="7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Rendezvények, kiállítások</a:t>
            </a:r>
            <a:endParaRPr lang="hu-HU" sz="7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486F-0DCF-4D0E-8D75-5A994DF3919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721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3408</TotalTime>
  <Words>1333</Words>
  <Application>Microsoft Office PowerPoint</Application>
  <PresentationFormat>Diavetítés a képernyőre (4:3 oldalarány)</PresentationFormat>
  <Paragraphs>251</Paragraphs>
  <Slides>38</Slides>
  <Notes>24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4" baseType="lpstr">
      <vt:lpstr>Microsoft YaHei</vt:lpstr>
      <vt:lpstr>Arial</vt:lpstr>
      <vt:lpstr>Calibri</vt:lpstr>
      <vt:lpstr>Times New Roman</vt:lpstr>
      <vt:lpstr>Wingdings</vt:lpstr>
      <vt:lpstr>Office-téma</vt:lpstr>
      <vt:lpstr>MEGÚJULÁS ÉS FEJLŐDÉS 10 éves lett a Széchenyi Egyetem "új" Egyetemi Könyvtár és Levéltára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2011 -EGY ÚJ, TÁGAS OTTHON SZÉP KÖRNYEZETBEN</vt:lpstr>
      <vt:lpstr>2011 ÚJ KÖNYVTÁR</vt:lpstr>
      <vt:lpstr>ÉPÍTŐIPARI NÍVÓDÍJ</vt:lpstr>
      <vt:lpstr>ÚJ EGYETEMI KÖNYVTÁR TEREI</vt:lpstr>
      <vt:lpstr>  ALAGSOR</vt:lpstr>
      <vt:lpstr>PowerPoint-bemutató</vt:lpstr>
      <vt:lpstr>  </vt:lpstr>
      <vt:lpstr>  FÖLDSZINT</vt:lpstr>
      <vt:lpstr>„De hol vannak  a könyvek?” 1. EMELET</vt:lpstr>
      <vt:lpstr>KUTATÓSZOBA</vt:lpstr>
      <vt:lpstr>PowerPoint-bemutató</vt:lpstr>
      <vt:lpstr>HELYSZÍNKÉNT IS REMEK VÁLASZTÁS</vt:lpstr>
      <vt:lpstr>MKE Vándorgyűlés GYŐR 1983 (15.) – 1993 (25.) – 2012 (44.)</vt:lpstr>
      <vt:lpstr>Kiállítások</vt:lpstr>
      <vt:lpstr>ÍRÓ-OLVASÓ TALÁLKOZÓ</vt:lpstr>
      <vt:lpstr>PowerPoint-bemutató</vt:lpstr>
      <vt:lpstr>GÉPÉSZ HALLGATÓK éves NEMZETKÖZI KONFERENCIÁJA</vt:lpstr>
      <vt:lpstr>PowerPoint-bemutató</vt:lpstr>
      <vt:lpstr>PowerPoint-bemutató</vt:lpstr>
      <vt:lpstr>PowerPoint-bemutató</vt:lpstr>
      <vt:lpstr>EGYETEMI NYITOTT KAPUK évente</vt:lpstr>
      <vt:lpstr>Hagyatéki gyűjtemények</vt:lpstr>
      <vt:lpstr>2015 - SzERep gyűjteményei – diplomaleadó</vt:lpstr>
      <vt:lpstr>2016 - EGYETEMI INTEGRÁCIÓ </vt:lpstr>
      <vt:lpstr>2017 - MINŐSÍTETT KÖNYVTÁRI CÍM</vt:lpstr>
      <vt:lpstr>2018 - GYEREKEGYETEM</vt:lpstr>
      <vt:lpstr>PowerPoint-bemutató</vt:lpstr>
      <vt:lpstr>2020 </vt:lpstr>
      <vt:lpstr>TERVEK - JÖVŐ</vt:lpstr>
      <vt:lpstr>PowerPoint-bemutató</vt:lpstr>
      <vt:lpstr>KÖSZÖNÖM A MEGTISZTELŐ FIGYELMET!</vt:lpstr>
    </vt:vector>
  </TitlesOfParts>
  <Company>SZE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„A könyvtár a legjobb egyetem” – Múlt, jelen, jövő a SZE Egyetemi Könyvtár aspektusából</dc:title>
  <dc:creator>Tóth Csilla</dc:creator>
  <cp:lastModifiedBy>user</cp:lastModifiedBy>
  <cp:revision>257</cp:revision>
  <dcterms:created xsi:type="dcterms:W3CDTF">2019-09-26T13:44:01Z</dcterms:created>
  <dcterms:modified xsi:type="dcterms:W3CDTF">2021-03-30T18:49:55Z</dcterms:modified>
</cp:coreProperties>
</file>