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76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3445984-852F-4D65-9359-B060E2B5D49F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D3ACFB-E282-46FC-B8D3-4998CBFA870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ea.lib.pte.hu/handle/pea/2383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360000">
            <a:off x="1826297" y="2978134"/>
            <a:ext cx="7157486" cy="1599722"/>
          </a:xfrm>
        </p:spPr>
        <p:txBody>
          <a:bodyPr/>
          <a:lstStyle/>
          <a:p>
            <a:r>
              <a:rPr lang="hu-HU" dirty="0"/>
              <a:t>Lokalitás és egyetemesség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Szakkönyvtári és felsőoktatási funkciók a PTE Egyetemi Könyvtár és Tudásközpont új stratégiájában és működési gyakorlatában 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Szeberényi Gábor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5" y="5962752"/>
            <a:ext cx="2649727" cy="6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F4C0E5-163F-48CB-BBFD-F18B2FF3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Egyetemi innovációs fókusz 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51064E-5044-456A-81D2-09073411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1.)</a:t>
            </a:r>
            <a:r>
              <a:rPr lang="hu-HU" dirty="0"/>
              <a:t> </a:t>
            </a:r>
            <a:r>
              <a:rPr lang="hu-HU" b="1" dirty="0"/>
              <a:t>Kutatás- és publikálástámogatás</a:t>
            </a:r>
            <a:endParaRPr lang="hu-HU" dirty="0"/>
          </a:p>
          <a:p>
            <a:pPr lvl="1"/>
            <a:r>
              <a:rPr lang="hu-HU" dirty="0"/>
              <a:t>Kiadói és publikációs tevékenység támogatása (egyetemi kiadói tevékenység, </a:t>
            </a:r>
            <a:r>
              <a:rPr lang="hu-HU" dirty="0" err="1"/>
              <a:t>publ</a:t>
            </a:r>
            <a:r>
              <a:rPr lang="hu-HU" dirty="0"/>
              <a:t>. platformok, a kutatói életciklus támogatása)</a:t>
            </a:r>
          </a:p>
          <a:p>
            <a:pPr lvl="1"/>
            <a:r>
              <a:rPr lang="hu-HU" dirty="0" err="1"/>
              <a:t>Tudománymetriai</a:t>
            </a:r>
            <a:r>
              <a:rPr lang="hu-HU" dirty="0"/>
              <a:t> támogató-szolgáltatások kialakítása (MTMT, TÉR-</a:t>
            </a:r>
            <a:r>
              <a:rPr lang="hu-HU" dirty="0" err="1"/>
              <a:t>support</a:t>
            </a:r>
            <a:r>
              <a:rPr lang="hu-HU" dirty="0"/>
              <a:t>, egyetemi </a:t>
            </a:r>
            <a:r>
              <a:rPr lang="hu-HU" dirty="0" err="1"/>
              <a:t>ranking</a:t>
            </a:r>
            <a:r>
              <a:rPr lang="hu-HU" dirty="0"/>
              <a:t>, láthatóság növelése)</a:t>
            </a:r>
          </a:p>
          <a:p>
            <a:pPr lvl="1"/>
            <a:r>
              <a:rPr lang="hu-HU" dirty="0"/>
              <a:t>Open Access és Open Science (finanszírozás, </a:t>
            </a:r>
            <a:r>
              <a:rPr lang="hu-HU" dirty="0" err="1"/>
              <a:t>facilitálás</a:t>
            </a:r>
            <a:r>
              <a:rPr lang="hu-HU" dirty="0"/>
              <a:t>, kompetencia-központi szerep)</a:t>
            </a:r>
          </a:p>
          <a:p>
            <a:pPr lvl="1"/>
            <a:r>
              <a:rPr lang="hu-HU" dirty="0"/>
              <a:t>Tudományos eredmények </a:t>
            </a:r>
            <a:r>
              <a:rPr lang="hu-HU" dirty="0" err="1"/>
              <a:t>disszeminációjának</a:t>
            </a:r>
            <a:r>
              <a:rPr lang="hu-HU" dirty="0"/>
              <a:t> támogatása</a:t>
            </a:r>
          </a:p>
        </p:txBody>
      </p:sp>
    </p:spTree>
    <p:extLst>
      <p:ext uri="{BB962C8B-B14F-4D97-AF65-F5344CB8AC3E}">
        <p14:creationId xmlns:p14="http://schemas.microsoft.com/office/powerpoint/2010/main" val="212088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F4C0E5-163F-48CB-BBFD-F18B2FF3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Egyetemi innovációs fókusz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51064E-5044-456A-81D2-090734112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88"/>
            <a:ext cx="775452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2.) 21. századi színvonalú gyűjteménymenedzsment –nagy használati érték, </a:t>
            </a:r>
            <a:r>
              <a:rPr lang="hu-HU" b="1" dirty="0" smtClean="0"/>
              <a:t>felhasználóorientáltság</a:t>
            </a:r>
          </a:p>
          <a:p>
            <a:pPr marL="0" indent="0">
              <a:buNone/>
            </a:pPr>
            <a:endParaRPr lang="hu-HU" b="1" dirty="0"/>
          </a:p>
          <a:p>
            <a:pPr lvl="1"/>
            <a:r>
              <a:rPr lang="hu-HU" dirty="0"/>
              <a:t>Gyűjtemények láthatóságának növelése</a:t>
            </a:r>
          </a:p>
          <a:p>
            <a:pPr lvl="1"/>
            <a:r>
              <a:rPr lang="hu-HU" dirty="0"/>
              <a:t>Beszerzési folyamatok optimalizálása, igényvezéreltségének növelése</a:t>
            </a:r>
          </a:p>
          <a:p>
            <a:pPr lvl="1"/>
            <a:r>
              <a:rPr lang="hu-HU" dirty="0"/>
              <a:t>E-könyv-szolgáltatások bevezetése</a:t>
            </a:r>
          </a:p>
          <a:p>
            <a:pPr lvl="1"/>
            <a:r>
              <a:rPr lang="hu-HU" dirty="0"/>
              <a:t>Egyetemi emlékezeti kultúra ápolása (ETE 100)</a:t>
            </a:r>
          </a:p>
        </p:txBody>
      </p:sp>
    </p:spTree>
    <p:extLst>
      <p:ext uri="{BB962C8B-B14F-4D97-AF65-F5344CB8AC3E}">
        <p14:creationId xmlns:p14="http://schemas.microsoft.com/office/powerpoint/2010/main" val="355840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633A7D-C99B-44C9-8148-BCF5A02F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Hallgatói elégedettség-fókusz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2DF0B3-C254-4B8E-91B8-21F8A9BD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88"/>
            <a:ext cx="7754520" cy="39513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3.) Innovatív könyvtári terek kialakítása és kiajánlása</a:t>
            </a:r>
          </a:p>
          <a:p>
            <a:pPr lvl="1"/>
            <a:r>
              <a:rPr lang="hu-HU" dirty="0"/>
              <a:t>Könyvtári „tér portfólió” kialakítása</a:t>
            </a:r>
          </a:p>
          <a:p>
            <a:pPr lvl="1"/>
            <a:r>
              <a:rPr lang="hu-HU" dirty="0"/>
              <a:t>Virtuális könyvtári térfejlesztés (</a:t>
            </a:r>
            <a:r>
              <a:rPr lang="hu-HU" dirty="0" err="1"/>
              <a:t>TudásTér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b="1" dirty="0"/>
              <a:t>4.) Tanulástámogatás és a hallgatói elégedettség növelése</a:t>
            </a:r>
          </a:p>
          <a:p>
            <a:pPr lvl="1"/>
            <a:r>
              <a:rPr lang="hu-HU" dirty="0"/>
              <a:t>hálózati szintű értékelési és visszajelzési rendszer kialakítása (kifejezetten lokális fókusz!)</a:t>
            </a:r>
          </a:p>
          <a:p>
            <a:pPr lvl="1"/>
            <a:r>
              <a:rPr lang="hu-HU" dirty="0"/>
              <a:t>Hallgató-orientált könyvtári térfejlesztés</a:t>
            </a:r>
          </a:p>
          <a:p>
            <a:pPr lvl="1"/>
            <a:r>
              <a:rPr lang="hu-HU" dirty="0"/>
              <a:t>Tanulástámogató virtuális szolgáltatások igényre szabott modernizálása</a:t>
            </a:r>
          </a:p>
        </p:txBody>
      </p:sp>
    </p:spTree>
    <p:extLst>
      <p:ext uri="{BB962C8B-B14F-4D97-AF65-F5344CB8AC3E}">
        <p14:creationId xmlns:p14="http://schemas.microsoft.com/office/powerpoint/2010/main" val="15771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24A5F-567F-4890-BCA7-9F79D4C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Kapcsolati fókusz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93E6BA-B916-46D8-9F96-F09EB2EC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88"/>
            <a:ext cx="7910264" cy="3951337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5.) Professzionális partnerségi kapcsolatok kialakítása és fejlesztése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dirty="0" err="1"/>
              <a:t>Partnerazonsítás</a:t>
            </a:r>
            <a:r>
              <a:rPr lang="hu-HU" dirty="0"/>
              <a:t> újragondolás</a:t>
            </a:r>
          </a:p>
          <a:p>
            <a:r>
              <a:rPr lang="hu-HU" dirty="0"/>
              <a:t>Kiemelt partnerek (</a:t>
            </a:r>
            <a:r>
              <a:rPr lang="hu-HU" dirty="0" err="1"/>
              <a:t>CsGyK</a:t>
            </a:r>
            <a:r>
              <a:rPr lang="hu-HU" dirty="0"/>
              <a:t>, PTE-belső partnerek)</a:t>
            </a:r>
          </a:p>
          <a:p>
            <a:r>
              <a:rPr lang="hu-HU" dirty="0"/>
              <a:t>Hazai és nemzetközi könyvtárszakmai kapcsolatok (EDUC)</a:t>
            </a:r>
          </a:p>
        </p:txBody>
      </p:sp>
    </p:spTree>
    <p:extLst>
      <p:ext uri="{BB962C8B-B14F-4D97-AF65-F5344CB8AC3E}">
        <p14:creationId xmlns:p14="http://schemas.microsoft.com/office/powerpoint/2010/main" val="309626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F8B7C0-E7F2-4314-97B1-EE7514F6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Szervezeti fókusz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2AAB1A-010D-480D-ABCF-E0B38383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6.) Belső tudásmenedzsment-rendszer kiépítése (fejlesztési projekt)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7.) Szakértő és elkötelezett munkahelyi közösség formálása</a:t>
            </a:r>
          </a:p>
          <a:p>
            <a:pPr lvl="1"/>
            <a:r>
              <a:rPr lang="hu-HU" dirty="0"/>
              <a:t>vezetői és munkatársi készségek/ kompetenciák fejlesztése</a:t>
            </a:r>
          </a:p>
          <a:p>
            <a:pPr lvl="1"/>
            <a:endParaRPr lang="hu-HU" b="1" dirty="0"/>
          </a:p>
          <a:p>
            <a:pPr marL="0" indent="0" algn="ctr">
              <a:buNone/>
            </a:pPr>
            <a:r>
              <a:rPr lang="hu-HU" b="1" dirty="0"/>
              <a:t>Belső szervezeti integráció növelése a hálózati működés előnyeinek megőrzése mellett</a:t>
            </a:r>
          </a:p>
        </p:txBody>
      </p:sp>
    </p:spTree>
    <p:extLst>
      <p:ext uri="{BB962C8B-B14F-4D97-AF65-F5344CB8AC3E}">
        <p14:creationId xmlns:p14="http://schemas.microsoft.com/office/powerpoint/2010/main" val="260965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3B3F8E-C364-456F-AB8F-AC9665A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Lokalitás és „egyetemesség” a PTE EKTK-ban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587A50-A9E1-4595-8519-EEAF687F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72"/>
            <a:ext cx="7467600" cy="371285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hálózati működés lokális előnyei – a kari könyvtárak szakkönyvtári funkcióinak és szakkönyvtári kapcsolatrendszerének </a:t>
            </a:r>
            <a:r>
              <a:rPr lang="hu-HU" dirty="0" smtClean="0"/>
              <a:t>kiaknázása</a:t>
            </a:r>
          </a:p>
          <a:p>
            <a:endParaRPr lang="hu-HU" dirty="0"/>
          </a:p>
          <a:p>
            <a:r>
              <a:rPr lang="hu-HU" dirty="0"/>
              <a:t>Lokális (regionális) jelenlét és funkcionális </a:t>
            </a:r>
            <a:r>
              <a:rPr lang="hu-HU" dirty="0" err="1" smtClean="0"/>
              <a:t>impakt</a:t>
            </a:r>
            <a:r>
              <a:rPr lang="hu-HU" dirty="0" smtClean="0"/>
              <a:t> (egyetemi „harmadik misszió”)</a:t>
            </a:r>
          </a:p>
          <a:p>
            <a:endParaRPr lang="hu-HU" dirty="0"/>
          </a:p>
          <a:p>
            <a:r>
              <a:rPr lang="hu-HU" dirty="0"/>
              <a:t>Egyetemes (országos, nemzetközi) hatások  fokozása – az Egyetem globális tudástermelési folyamatokba való </a:t>
            </a:r>
            <a:r>
              <a:rPr lang="hu-HU" dirty="0" smtClean="0"/>
              <a:t>beágyazottságának növelése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717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65F1046-2F4F-4285-826C-274C3198E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280" y="2852936"/>
            <a:ext cx="8041440" cy="1442674"/>
          </a:xfrm>
        </p:spPr>
        <p:txBody>
          <a:bodyPr/>
          <a:lstStyle/>
          <a:p>
            <a:r>
              <a:rPr lang="hu-HU" dirty="0"/>
              <a:t>Köszönöm a figyelmet!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CA5D94-B3E4-453D-AE6D-DA412694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5" y="5962752"/>
            <a:ext cx="2649727" cy="6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4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5E92F9-3AFB-479C-8C80-3D65660F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Szakkönyvtárak és felsőoktatási könyvtárak 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771357-FAFB-4193-A5F5-09AFBCDB8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Közös vonások (funkcionális, rendszerbeli, jogi)</a:t>
            </a:r>
          </a:p>
          <a:p>
            <a:pPr lvl="1"/>
            <a:r>
              <a:rPr lang="hu-HU" dirty="0"/>
              <a:t>Tudomány, kutatás és innováció támogatása, a tudástermelési infrastruktúra alapintézményei</a:t>
            </a:r>
          </a:p>
          <a:p>
            <a:pPr lvl="1"/>
            <a:r>
              <a:rPr lang="hu-HU" dirty="0"/>
              <a:t>Az országos könyvtári rendszer részei</a:t>
            </a:r>
          </a:p>
          <a:p>
            <a:pPr lvl="1"/>
            <a:r>
              <a:rPr lang="hu-HU" dirty="0"/>
              <a:t>Hasonló gyűjteménymenedzselési és szolgáltatási kihívások (digitális átállás, platformok, szakmai kompetenciák)</a:t>
            </a:r>
          </a:p>
          <a:p>
            <a:pPr lvl="1"/>
            <a:r>
              <a:rPr lang="hu-HU" dirty="0"/>
              <a:t>A jogszabályi környezet (jellemzően) egy merítésben kezeli (különösen: 30/2014. EMMI r.)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2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5E92F9-3AFB-479C-8C80-3D65660F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Szakkönyvtárak és felsőoktatási könyvtárak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771357-FAFB-4193-A5F5-09AFBCDB8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Eltérő vonások (funkcionális, rendszerbeli, jogi):</a:t>
            </a:r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Fenntartói környezet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Szervezeti felépítmény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Oktatástámogatási fókuszok léte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0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681B0A-16E0-4ADB-AB5F-9EBF2C10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„vidéki” tudományegyetem könyvtára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62CA7B-11AE-48DD-A385-679A72ED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Történeti körülmények</a:t>
            </a:r>
          </a:p>
          <a:p>
            <a:r>
              <a:rPr lang="hu-HU" dirty="0"/>
              <a:t>Geográfiai és várostopográfiai adottságok</a:t>
            </a:r>
          </a:p>
          <a:p>
            <a:r>
              <a:rPr lang="hu-HU" dirty="0"/>
              <a:t>Egymásra torlódó szervezeti struktúrák</a:t>
            </a:r>
          </a:p>
          <a:p>
            <a:r>
              <a:rPr lang="hu-HU" dirty="0"/>
              <a:t>Tudományegyetemi felhasználói igények</a:t>
            </a:r>
          </a:p>
          <a:p>
            <a:r>
              <a:rPr lang="hu-HU" dirty="0"/>
              <a:t>Igényorientált (szolgáltatás)fejlesztési megoldások – a gyűjteménymenedzsmenttől a szervezetfejlesztésig</a:t>
            </a:r>
          </a:p>
        </p:txBody>
      </p:sp>
    </p:spTree>
    <p:extLst>
      <p:ext uri="{BB962C8B-B14F-4D97-AF65-F5344CB8AC3E}">
        <p14:creationId xmlns:p14="http://schemas.microsoft.com/office/powerpoint/2010/main" val="41204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3D702C-C25B-4A8C-8CB0-339EBF2B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Lokális funkciók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95016-444B-47F7-B936-E68BE747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képzéshez </a:t>
            </a:r>
            <a:r>
              <a:rPr lang="hu-HU" dirty="0"/>
              <a:t>ÉS térhez kötöttség – 15 telephely (Pécs, Szekszárd, Kaposvár, Szombathely, Zalaegerszeg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/>
              <a:t>kari </a:t>
            </a:r>
            <a:r>
              <a:rPr lang="hu-HU" dirty="0" smtClean="0"/>
              <a:t>(és </a:t>
            </a:r>
            <a:r>
              <a:rPr lang="hu-HU" dirty="0"/>
              <a:t>karközi) ÉS szakkönyvtári </a:t>
            </a:r>
            <a:r>
              <a:rPr lang="hu-HU" dirty="0" smtClean="0"/>
              <a:t>szerepkör </a:t>
            </a:r>
            <a:r>
              <a:rPr lang="hu-HU" dirty="0"/>
              <a:t>és </a:t>
            </a:r>
            <a:r>
              <a:rPr lang="hu-HU" dirty="0" smtClean="0"/>
              <a:t>feladatportfólió</a:t>
            </a:r>
          </a:p>
          <a:p>
            <a:endParaRPr lang="hu-HU" dirty="0"/>
          </a:p>
          <a:p>
            <a:r>
              <a:rPr lang="hu-HU" dirty="0" smtClean="0"/>
              <a:t>kiemelt </a:t>
            </a:r>
            <a:r>
              <a:rPr lang="hu-HU" dirty="0"/>
              <a:t>oktatás- és tanulástámogatási </a:t>
            </a:r>
            <a:r>
              <a:rPr lang="hu-HU" dirty="0" smtClean="0"/>
              <a:t>szerepkör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29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3D702C-C25B-4A8C-8CB0-339EBF2B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„Egyetemes” funkciók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995016-444B-47F7-B936-E68BE747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MTMT, </a:t>
            </a:r>
            <a:r>
              <a:rPr lang="hu-HU" dirty="0" err="1"/>
              <a:t>tudománymetriai</a:t>
            </a:r>
            <a:r>
              <a:rPr lang="hu-HU" dirty="0"/>
              <a:t> támogatás</a:t>
            </a:r>
          </a:p>
          <a:p>
            <a:r>
              <a:rPr lang="hu-HU" dirty="0" smtClean="0"/>
              <a:t>kutatástámogatás</a:t>
            </a:r>
            <a:endParaRPr lang="hu-HU" dirty="0"/>
          </a:p>
          <a:p>
            <a:r>
              <a:rPr lang="hu-HU" dirty="0"/>
              <a:t>Open Access/ Open Science, kutatási adat-kezelés</a:t>
            </a:r>
          </a:p>
          <a:p>
            <a:r>
              <a:rPr lang="hu-HU" dirty="0" smtClean="0"/>
              <a:t>egyetemi </a:t>
            </a:r>
            <a:r>
              <a:rPr lang="hu-HU" dirty="0"/>
              <a:t>rangsorok (</a:t>
            </a:r>
            <a:r>
              <a:rPr lang="hu-HU" dirty="0" err="1"/>
              <a:t>ranking</a:t>
            </a:r>
            <a:r>
              <a:rPr lang="hu-HU" dirty="0"/>
              <a:t>) támogatása</a:t>
            </a:r>
          </a:p>
          <a:p>
            <a:r>
              <a:rPr lang="hu-HU" dirty="0" smtClean="0"/>
              <a:t>adatbázismenedzsment</a:t>
            </a:r>
            <a:endParaRPr lang="hu-HU" dirty="0"/>
          </a:p>
          <a:p>
            <a:r>
              <a:rPr lang="hu-HU" dirty="0" smtClean="0"/>
              <a:t>digitális </a:t>
            </a:r>
            <a:r>
              <a:rPr lang="hu-HU" dirty="0"/>
              <a:t>tartalomszolgáltatások</a:t>
            </a:r>
          </a:p>
          <a:p>
            <a:r>
              <a:rPr lang="hu-HU" dirty="0" smtClean="0"/>
              <a:t>hallgatói </a:t>
            </a:r>
            <a:r>
              <a:rPr lang="hu-HU" dirty="0"/>
              <a:t>lemorzsolódás </a:t>
            </a:r>
            <a:r>
              <a:rPr lang="hu-HU" dirty="0" smtClean="0"/>
              <a:t>csökkentése (egyetemi szolgáltatási portfólió része)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430EC4-3D24-40D7-9DB6-A4605E23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„egymásra rétegződés” terei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05B572F-8694-4328-B799-1D12D360F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612" y="1879237"/>
            <a:ext cx="6948772" cy="4715796"/>
          </a:xfrm>
        </p:spPr>
      </p:pic>
    </p:spTree>
    <p:extLst>
      <p:ext uri="{BB962C8B-B14F-4D97-AF65-F5344CB8AC3E}">
        <p14:creationId xmlns:p14="http://schemas.microsoft.com/office/powerpoint/2010/main" val="215014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3EFEE2-87CE-4A6C-8D1C-8295F5FE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hu-HU" dirty="0"/>
              <a:t>Új stratégia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64E870-7B48-4C14-B06F-44C4DE8C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7467600" cy="457694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hosszú </a:t>
            </a:r>
            <a:r>
              <a:rPr lang="hu-HU" dirty="0"/>
              <a:t>előkészítő szakasz, a </a:t>
            </a:r>
            <a:r>
              <a:rPr lang="hu-HU" dirty="0" err="1"/>
              <a:t>pandémia</a:t>
            </a:r>
            <a:r>
              <a:rPr lang="hu-HU" dirty="0"/>
              <a:t> és a stratégiai környezet hektikussága miatt a vártnál lassabban lezárt folyamat;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rövidebb stratégiai </a:t>
            </a:r>
            <a:r>
              <a:rPr lang="hu-HU" dirty="0"/>
              <a:t>ciklus (2020-2023</a:t>
            </a:r>
            <a:r>
              <a:rPr lang="hu-HU" dirty="0" smtClean="0"/>
              <a:t>);</a:t>
            </a:r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stratégiai környezet szokatlanul nagy változékonysága miatt bevallottan a PGTTJ </a:t>
            </a:r>
            <a:r>
              <a:rPr lang="hu-HU" b="1" dirty="0"/>
              <a:t>„két T”</a:t>
            </a:r>
            <a:r>
              <a:rPr lang="hu-HU" dirty="0"/>
              <a:t>-jére súlyozott </a:t>
            </a:r>
            <a:r>
              <a:rPr lang="hu-HU" dirty="0" smtClean="0"/>
              <a:t>fókuszok + </a:t>
            </a:r>
            <a:r>
              <a:rPr lang="hu-HU" b="1" dirty="0" smtClean="0"/>
              <a:t>humánfókusz!</a:t>
            </a:r>
            <a:r>
              <a:rPr lang="hu-HU" dirty="0" smtClean="0"/>
              <a:t>;</a:t>
            </a:r>
          </a:p>
          <a:p>
            <a:endParaRPr lang="hu-HU" dirty="0"/>
          </a:p>
          <a:p>
            <a:r>
              <a:rPr lang="hu-HU" dirty="0" smtClean="0"/>
              <a:t>fontos </a:t>
            </a:r>
            <a:r>
              <a:rPr lang="hu-HU" dirty="0"/>
              <a:t>előzmények (</a:t>
            </a:r>
            <a:r>
              <a:rPr lang="hu-HU" dirty="0" smtClean="0"/>
              <a:t>EKK-</a:t>
            </a:r>
            <a:r>
              <a:rPr lang="hu-HU" dirty="0" err="1" smtClean="0"/>
              <a:t>strat</a:t>
            </a:r>
            <a:r>
              <a:rPr lang="hu-HU" dirty="0" smtClean="0"/>
              <a:t>. </a:t>
            </a:r>
            <a:r>
              <a:rPr lang="hu-HU" dirty="0"/>
              <a:t>2018-2023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vállaltan </a:t>
            </a:r>
            <a:r>
              <a:rPr lang="hu-HU" dirty="0"/>
              <a:t>„gördülő” terv – az akciótervek </a:t>
            </a:r>
            <a:r>
              <a:rPr lang="hu-HU" dirty="0" err="1"/>
              <a:t>monitoringja</a:t>
            </a:r>
            <a:r>
              <a:rPr lang="hu-HU" dirty="0"/>
              <a:t>, adaptív </a:t>
            </a:r>
            <a:r>
              <a:rPr lang="hu-HU" dirty="0" err="1" smtClean="0"/>
              <a:t>újratervezés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szervezeti </a:t>
            </a:r>
            <a:r>
              <a:rPr lang="hu-HU" dirty="0"/>
              <a:t>átalakítás (két lépcsőben) 2020 folyamán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857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54D265-88BD-4878-AF87-DE300DF9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Stratégiai fókuszok (és gyakorlatok)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EA6794-44EE-4C72-9459-EC3879C5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négy tematikai fókuszban összesen hét stratégiai </a:t>
            </a:r>
            <a:r>
              <a:rPr lang="hu-HU" dirty="0" smtClean="0"/>
              <a:t>cél</a:t>
            </a:r>
            <a:endParaRPr lang="hu-HU" dirty="0"/>
          </a:p>
          <a:p>
            <a:r>
              <a:rPr lang="hu-HU" dirty="0"/>
              <a:t>f</a:t>
            </a:r>
            <a:r>
              <a:rPr lang="hu-HU" dirty="0" smtClean="0"/>
              <a:t>ókuszok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Egyetemi innovációs fókusz</a:t>
            </a:r>
          </a:p>
          <a:p>
            <a:pPr lvl="1"/>
            <a:r>
              <a:rPr lang="hu-HU" dirty="0"/>
              <a:t>Hallgatói elégedettség-fókusz</a:t>
            </a:r>
          </a:p>
          <a:p>
            <a:pPr lvl="1"/>
            <a:r>
              <a:rPr lang="hu-HU" dirty="0"/>
              <a:t>Kapcsolati fókusz</a:t>
            </a:r>
          </a:p>
          <a:p>
            <a:pPr lvl="1"/>
            <a:r>
              <a:rPr lang="hu-HU" dirty="0"/>
              <a:t>Szervezeti fókusz</a:t>
            </a:r>
          </a:p>
          <a:p>
            <a:pPr lvl="1"/>
            <a:endParaRPr lang="hu-HU" dirty="0"/>
          </a:p>
          <a:p>
            <a:pPr marL="329184" lvl="1" indent="0">
              <a:buNone/>
            </a:pPr>
            <a:r>
              <a:rPr lang="hu-HU" dirty="0"/>
              <a:t>A PTE EKTK stratégiája: </a:t>
            </a:r>
            <a:r>
              <a:rPr lang="hu-HU" b="0" i="0" u="none" strike="noStrike" dirty="0">
                <a:solidFill>
                  <a:srgbClr val="607890"/>
                </a:solidFill>
                <a:effectLst/>
                <a:latin typeface="Helvetica Neue"/>
                <a:hlinkClick r:id="rId2"/>
              </a:rPr>
              <a:t>http://pea.lib.pte.hu/handle/pea/23835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9519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TM01859865[[fn=Rend]]</Template>
  <TotalTime>413</TotalTime>
  <Words>583</Words>
  <Application>Microsoft Office PowerPoint</Application>
  <PresentationFormat>Diavetítés a képernyőre (4:3 oldalarány)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Bradley Hand ITC TT-Bold</vt:lpstr>
      <vt:lpstr>Cambria</vt:lpstr>
      <vt:lpstr>Helvetica Neue</vt:lpstr>
      <vt:lpstr>Rage Italic</vt:lpstr>
      <vt:lpstr>Sketchbook</vt:lpstr>
      <vt:lpstr>Lokalitás és egyetemesség</vt:lpstr>
      <vt:lpstr>Szakkönyvtárak és felsőoktatási könyvtárak 1.</vt:lpstr>
      <vt:lpstr>Szakkönyvtárak és felsőoktatási könyvtárak 2.</vt:lpstr>
      <vt:lpstr>Egy „vidéki” tudományegyetem könyvtára</vt:lpstr>
      <vt:lpstr>Lokális funkciók</vt:lpstr>
      <vt:lpstr>„Egyetemes” funkciók</vt:lpstr>
      <vt:lpstr>Az „egymásra rétegződés” terei</vt:lpstr>
      <vt:lpstr>Új stratégia </vt:lpstr>
      <vt:lpstr>Stratégiai fókuszok (és gyakorlatok)</vt:lpstr>
      <vt:lpstr>Egyetemi innovációs fókusz 1.</vt:lpstr>
      <vt:lpstr>Egyetemi innovációs fókusz 2.</vt:lpstr>
      <vt:lpstr>Hallgatói elégedettség-fókusz</vt:lpstr>
      <vt:lpstr>Kapcsolati fókusz</vt:lpstr>
      <vt:lpstr>Szervezeti fókusz</vt:lpstr>
      <vt:lpstr>Lokalitás és „egyetemesség” a PTE EKTK-ban</vt:lpstr>
      <vt:lpstr>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 hitelesítés</dc:title>
  <dc:creator>Szeberényi Gábor</dc:creator>
  <cp:lastModifiedBy>Szeberényi Gábor</cp:lastModifiedBy>
  <cp:revision>52</cp:revision>
  <dcterms:created xsi:type="dcterms:W3CDTF">2019-07-01T12:20:12Z</dcterms:created>
  <dcterms:modified xsi:type="dcterms:W3CDTF">2021-03-30T13:28:54Z</dcterms:modified>
</cp:coreProperties>
</file>