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7" r:id="rId9"/>
    <p:sldId id="266" r:id="rId10"/>
    <p:sldId id="268" r:id="rId11"/>
    <p:sldId id="265" r:id="rId12"/>
    <p:sldId id="264" r:id="rId13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ím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22" name="Alcím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hu-HU" smtClean="0"/>
              <a:t>Alcím mintájának szerkesztése</a:t>
            </a:r>
            <a:endParaRPr kumimoji="0" lang="en-US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70DF05-2D7E-49F8-9102-8967DE4142A2}" type="datetimeFigureOut">
              <a:rPr lang="hu-HU" smtClean="0"/>
              <a:t>2021.03.30.</a:t>
            </a:fld>
            <a:endParaRPr lang="hu-HU"/>
          </a:p>
        </p:txBody>
      </p:sp>
      <p:sp>
        <p:nvSpPr>
          <p:cNvPr id="20" name="Élőláb helye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10" name="Dia számának hely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26364CB-AC8A-4B98-85A0-819E4084C1D9}" type="slidenum">
              <a:rPr lang="hu-HU" smtClean="0"/>
              <a:t>‹#›</a:t>
            </a:fld>
            <a:endParaRPr lang="hu-HU"/>
          </a:p>
        </p:txBody>
      </p:sp>
      <p:sp>
        <p:nvSpPr>
          <p:cNvPr id="8" name="Ellipszis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lipszis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70DF05-2D7E-49F8-9102-8967DE4142A2}" type="datetimeFigureOut">
              <a:rPr lang="hu-HU" smtClean="0"/>
              <a:t>2021.03.30.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26364CB-AC8A-4B98-85A0-819E4084C1D9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70DF05-2D7E-49F8-9102-8967DE4142A2}" type="datetimeFigureOut">
              <a:rPr lang="hu-HU" smtClean="0"/>
              <a:t>2021.03.30.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26364CB-AC8A-4B98-85A0-819E4084C1D9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70DF05-2D7E-49F8-9102-8967DE4142A2}" type="datetimeFigureOut">
              <a:rPr lang="hu-HU" smtClean="0"/>
              <a:t>2021.03.30.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26364CB-AC8A-4B98-85A0-819E4084C1D9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églalap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70DF05-2D7E-49F8-9102-8967DE4142A2}" type="datetimeFigureOut">
              <a:rPr lang="hu-HU" smtClean="0"/>
              <a:t>2021.03.30.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26364CB-AC8A-4B98-85A0-819E4084C1D9}" type="slidenum">
              <a:rPr lang="hu-HU" smtClean="0"/>
              <a:t>‹#›</a:t>
            </a:fld>
            <a:endParaRPr lang="hu-HU"/>
          </a:p>
        </p:txBody>
      </p:sp>
      <p:sp>
        <p:nvSpPr>
          <p:cNvPr id="10" name="Téglalap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lipszis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lipszis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70DF05-2D7E-49F8-9102-8967DE4142A2}" type="datetimeFigureOut">
              <a:rPr lang="hu-HU" smtClean="0"/>
              <a:t>2021.03.30.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26364CB-AC8A-4B98-85A0-819E4084C1D9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5" name="Tartalom helye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70DF05-2D7E-49F8-9102-8967DE4142A2}" type="datetimeFigureOut">
              <a:rPr lang="hu-HU" smtClean="0"/>
              <a:t>2021.03.30.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26364CB-AC8A-4B98-85A0-819E4084C1D9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70DF05-2D7E-49F8-9102-8967DE4142A2}" type="datetimeFigureOut">
              <a:rPr lang="hu-HU" smtClean="0"/>
              <a:t>2021.03.30.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26364CB-AC8A-4B98-85A0-819E4084C1D9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églalap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70DF05-2D7E-49F8-9102-8967DE4142A2}" type="datetimeFigureOut">
              <a:rPr lang="hu-HU" smtClean="0"/>
              <a:t>2021.03.30.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26364CB-AC8A-4B98-85A0-819E4084C1D9}" type="slidenum">
              <a:rPr lang="hu-HU" smtClean="0"/>
              <a:t>‹#›</a:t>
            </a:fld>
            <a:endParaRPr lang="hu-HU"/>
          </a:p>
        </p:txBody>
      </p:sp>
      <p:sp>
        <p:nvSpPr>
          <p:cNvPr id="6" name="Téglalap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70DF05-2D7E-49F8-9102-8967DE4142A2}" type="datetimeFigureOut">
              <a:rPr lang="hu-HU" smtClean="0"/>
              <a:t>2021.03.30.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26364CB-AC8A-4B98-85A0-819E4084C1D9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70DF05-2D7E-49F8-9102-8967DE4142A2}" type="datetimeFigureOut">
              <a:rPr lang="hu-HU" smtClean="0"/>
              <a:t>2021.03.30.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26364CB-AC8A-4B98-85A0-819E4084C1D9}" type="slidenum">
              <a:rPr lang="hu-HU" smtClean="0"/>
              <a:t>‹#›</a:t>
            </a:fld>
            <a:endParaRPr lang="hu-HU"/>
          </a:p>
        </p:txBody>
      </p:sp>
      <p:sp>
        <p:nvSpPr>
          <p:cNvPr id="8" name="Téglalap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hu-HU" smtClean="0"/>
              <a:t>Kép beszúrásához kattintson az ikonra</a:t>
            </a:r>
            <a:endParaRPr kumimoji="0" lang="en-US" dirty="0"/>
          </a:p>
        </p:txBody>
      </p:sp>
      <p:sp>
        <p:nvSpPr>
          <p:cNvPr id="9" name="Folyamatábra: Feldolgozá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olyamatábra: Feldolgozá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ör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lipszis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Fánk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Téglalap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Cím helye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9" name="Szöveg helye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  <a:p>
            <a:pPr lvl="1" eaLnBrk="1" latinLnBrk="0" hangingPunct="1"/>
            <a:r>
              <a:rPr kumimoji="0" lang="hu-HU" smtClean="0"/>
              <a:t>Második szint</a:t>
            </a:r>
          </a:p>
          <a:p>
            <a:pPr lvl="2" eaLnBrk="1" latinLnBrk="0" hangingPunct="1"/>
            <a:r>
              <a:rPr kumimoji="0" lang="hu-HU" smtClean="0"/>
              <a:t>Harmadik szint</a:t>
            </a:r>
          </a:p>
          <a:p>
            <a:pPr lvl="3" eaLnBrk="1" latinLnBrk="0" hangingPunct="1"/>
            <a:r>
              <a:rPr kumimoji="0" lang="hu-HU" smtClean="0"/>
              <a:t>Negyedik szint</a:t>
            </a:r>
          </a:p>
          <a:p>
            <a:pPr lvl="4" eaLnBrk="1" latinLnBrk="0" hangingPunct="1"/>
            <a:r>
              <a:rPr kumimoji="0" lang="hu-HU" smtClean="0"/>
              <a:t>Ötödik szint</a:t>
            </a:r>
            <a:endParaRPr kumimoji="0" lang="en-US"/>
          </a:p>
        </p:txBody>
      </p:sp>
      <p:sp>
        <p:nvSpPr>
          <p:cNvPr id="24" name="Dátum helye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C070DF05-2D7E-49F8-9102-8967DE4142A2}" type="datetimeFigureOut">
              <a:rPr lang="hu-HU" smtClean="0"/>
              <a:t>2021.03.30.</a:t>
            </a:fld>
            <a:endParaRPr lang="hu-HU"/>
          </a:p>
        </p:txBody>
      </p:sp>
      <p:sp>
        <p:nvSpPr>
          <p:cNvPr id="10" name="Élőláb helye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hu-HU"/>
          </a:p>
        </p:txBody>
      </p:sp>
      <p:sp>
        <p:nvSpPr>
          <p:cNvPr id="22" name="Dia számának helye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526364CB-AC8A-4B98-85A0-819E4084C1D9}" type="slidenum">
              <a:rPr lang="hu-HU" smtClean="0"/>
              <a:t>‹#›</a:t>
            </a:fld>
            <a:endParaRPr lang="hu-HU"/>
          </a:p>
        </p:txBody>
      </p:sp>
      <p:sp>
        <p:nvSpPr>
          <p:cNvPr id="15" name="Téglalap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ke.hu/sites/default/files/eke_hirlevel_2020_ksz_ujdesign.pdf" TargetMode="External"/><Relationship Id="rId2" Type="http://schemas.openxmlformats.org/officeDocument/2006/relationships/hyperlink" Target="https://epa.oszk.hu/01300/01367/00328/pdf/EPA01367_3K_2020_05_03-18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pa.oszk.hu/01300/01367/00333/pdf/EPA01367_3K_2020_11_010-028.pdf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755576" y="2276872"/>
            <a:ext cx="7772400" cy="1470025"/>
          </a:xfrm>
        </p:spPr>
        <p:txBody>
          <a:bodyPr>
            <a:noAutofit/>
          </a:bodyPr>
          <a:lstStyle/>
          <a:p>
            <a:pPr algn="ctr"/>
            <a:r>
              <a:rPr lang="hu-HU" sz="3600" dirty="0" smtClean="0"/>
              <a:t>„Ne veszítsétek el tehát bátor bizalmatokat, mert ennek </a:t>
            </a:r>
            <a:r>
              <a:rPr lang="hu-HU" sz="3600" smtClean="0"/>
              <a:t>nagy </a:t>
            </a:r>
            <a:br>
              <a:rPr lang="hu-HU" sz="3600" smtClean="0"/>
            </a:br>
            <a:r>
              <a:rPr lang="hu-HU" sz="3600" smtClean="0"/>
              <a:t>a </a:t>
            </a:r>
            <a:r>
              <a:rPr lang="hu-HU" sz="3600" dirty="0" smtClean="0"/>
              <a:t>jutalma” (</a:t>
            </a:r>
            <a:r>
              <a:rPr lang="hu-HU" sz="3600" dirty="0" err="1" smtClean="0"/>
              <a:t>Zsid</a:t>
            </a:r>
            <a:r>
              <a:rPr lang="hu-HU" sz="3600" dirty="0" smtClean="0"/>
              <a:t> 10,35) </a:t>
            </a:r>
            <a:br>
              <a:rPr lang="hu-HU" sz="3600" dirty="0" smtClean="0"/>
            </a:br>
            <a:r>
              <a:rPr lang="hu-HU" sz="3600" dirty="0" smtClean="0"/>
              <a:t>Egyházi könyvtárosok és könyvtárak </a:t>
            </a:r>
            <a:br>
              <a:rPr lang="hu-HU" sz="3600" dirty="0" smtClean="0"/>
            </a:br>
            <a:r>
              <a:rPr lang="hu-HU" sz="3600" dirty="0" smtClean="0"/>
              <a:t>a </a:t>
            </a:r>
            <a:r>
              <a:rPr lang="hu-HU" sz="3600" dirty="0" err="1" smtClean="0"/>
              <a:t>pandémia</a:t>
            </a:r>
            <a:r>
              <a:rPr lang="hu-HU" sz="3600" dirty="0" smtClean="0"/>
              <a:t> idején</a:t>
            </a:r>
            <a:endParaRPr lang="hu-HU" sz="3600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187624" y="4077072"/>
            <a:ext cx="7406640" cy="936104"/>
          </a:xfrm>
        </p:spPr>
        <p:txBody>
          <a:bodyPr/>
          <a:lstStyle/>
          <a:p>
            <a:r>
              <a:rPr lang="hu-HU" dirty="0" err="1" smtClean="0"/>
              <a:t>Kövécs</a:t>
            </a:r>
            <a:r>
              <a:rPr lang="hu-HU" dirty="0" smtClean="0"/>
              <a:t> Ildikó</a:t>
            </a:r>
          </a:p>
          <a:p>
            <a:pPr algn="ctr"/>
            <a:r>
              <a:rPr lang="hu-HU" dirty="0" smtClean="0"/>
              <a:t>2021. március 31.</a:t>
            </a:r>
            <a:endParaRPr lang="hu-HU" dirty="0"/>
          </a:p>
        </p:txBody>
      </p:sp>
      <p:pic>
        <p:nvPicPr>
          <p:cNvPr id="1026" name="Picture 2" descr="C:\Users\Kövécs Ildikó\Desktop\masolat\2017\EKE_copy_09_30\EKE\LOGOk\EKE logó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5327147"/>
            <a:ext cx="1907630" cy="13443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Kép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1099" y="5327147"/>
            <a:ext cx="4424344" cy="13653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84244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Tapasztalatok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Kevés negatív tapasztalat</a:t>
            </a:r>
          </a:p>
          <a:p>
            <a:r>
              <a:rPr lang="hu-HU" smtClean="0"/>
              <a:t>Megszorító intézkedések</a:t>
            </a:r>
            <a:endParaRPr lang="hu-HU" dirty="0" smtClean="0"/>
          </a:p>
          <a:p>
            <a:r>
              <a:rPr lang="hu-HU" dirty="0" smtClean="0"/>
              <a:t>Bizonytalanság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8703055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Remény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187624" y="1556792"/>
            <a:ext cx="7632848" cy="4691608"/>
          </a:xfrm>
        </p:spPr>
        <p:txBody>
          <a:bodyPr/>
          <a:lstStyle/>
          <a:p>
            <a:pPr algn="just"/>
            <a:r>
              <a:rPr lang="hu-HU" dirty="0" smtClean="0"/>
              <a:t>„Mindenfelől </a:t>
            </a:r>
            <a:r>
              <a:rPr lang="hu-HU" dirty="0"/>
              <a:t>szorongatnak, de össze nem szorítanak, bizonytalanságban élünk, de kétségbe nem esünk, </a:t>
            </a:r>
            <a:r>
              <a:rPr lang="hu-HU" dirty="0" smtClean="0"/>
              <a:t>üldözést </a:t>
            </a:r>
            <a:r>
              <a:rPr lang="hu-HU" dirty="0"/>
              <a:t>szenvedünk, de elhagyottak nem vagyunk, földre terítenek, de el nem </a:t>
            </a:r>
            <a:r>
              <a:rPr lang="hu-HU" dirty="0" smtClean="0"/>
              <a:t>pusztulunk,”</a:t>
            </a:r>
          </a:p>
          <a:p>
            <a:pPr marL="82296" indent="0" algn="just">
              <a:buNone/>
            </a:pPr>
            <a:r>
              <a:rPr lang="hu-HU" dirty="0" smtClean="0"/>
              <a:t>                                             (2 </a:t>
            </a:r>
            <a:r>
              <a:rPr lang="hu-HU" dirty="0"/>
              <a:t>Kor </a:t>
            </a:r>
            <a:r>
              <a:rPr lang="hu-HU" dirty="0" smtClean="0"/>
              <a:t>4,8-9)</a:t>
            </a:r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573114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 dirty="0" smtClean="0"/>
          </a:p>
          <a:p>
            <a:endParaRPr lang="hu-HU" dirty="0"/>
          </a:p>
          <a:p>
            <a:r>
              <a:rPr lang="hu-HU" sz="3600" dirty="0" smtClean="0"/>
              <a:t>Köszönöm megtisztelő figyelmüket!</a:t>
            </a:r>
          </a:p>
          <a:p>
            <a:endParaRPr lang="hu-HU" dirty="0"/>
          </a:p>
          <a:p>
            <a:endParaRPr lang="hu-HU" dirty="0"/>
          </a:p>
        </p:txBody>
      </p:sp>
      <p:pic>
        <p:nvPicPr>
          <p:cNvPr id="4" name="Picture 2" descr="C:\Users\Kövécs Ildikó\Desktop\masolat\2017\EKE_copy_09_30\EKE\LOGOk\EKE logó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5085184"/>
            <a:ext cx="1907630" cy="13443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Kép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5976" y="5085184"/>
            <a:ext cx="4424344" cy="13653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79826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Források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hu-HU" dirty="0" smtClean="0"/>
              <a:t>Ásványi Ilona:  „Nyugodt munkával keresve kenyerünket” : az egyházi könyvtárak a </a:t>
            </a:r>
            <a:r>
              <a:rPr lang="hu-HU" dirty="0" err="1" smtClean="0"/>
              <a:t>pandémia</a:t>
            </a:r>
            <a:r>
              <a:rPr lang="hu-HU" dirty="0" smtClean="0"/>
              <a:t> idején, </a:t>
            </a:r>
            <a:r>
              <a:rPr lang="hu-HU" i="1" dirty="0" smtClean="0"/>
              <a:t>Könyv, Könyvtár, Könyvtáros </a:t>
            </a:r>
            <a:r>
              <a:rPr lang="hu-HU" dirty="0" smtClean="0"/>
              <a:t>2020/5. p. 3-18. </a:t>
            </a:r>
            <a:r>
              <a:rPr lang="hu-HU" dirty="0" smtClean="0">
                <a:hlinkClick r:id="rId2"/>
              </a:rPr>
              <a:t>https://epa.oszk.hu/01300/01367/00328/pdf/EPA01367_3K_2020_05_03-18.pdf</a:t>
            </a:r>
            <a:endParaRPr lang="hu-HU" dirty="0" smtClean="0"/>
          </a:p>
          <a:p>
            <a:pPr marL="109728" indent="0">
              <a:buNone/>
            </a:pPr>
            <a:endParaRPr lang="hu-HU" dirty="0" smtClean="0"/>
          </a:p>
          <a:p>
            <a:r>
              <a:rPr lang="hu-HU" dirty="0"/>
              <a:t>EKE Hírlevél 2020 különszám </a:t>
            </a:r>
            <a:r>
              <a:rPr lang="hu-HU" dirty="0">
                <a:hlinkClick r:id="rId3"/>
              </a:rPr>
              <a:t>https://www.eke.hu/sites/default/files/eke_hirlevel_2020_ksz_ujdesign.pdf</a:t>
            </a:r>
            <a:endParaRPr lang="hu-HU" dirty="0"/>
          </a:p>
          <a:p>
            <a:pPr marL="109728" indent="0">
              <a:buNone/>
            </a:pPr>
            <a:endParaRPr lang="hu-HU" dirty="0" smtClean="0"/>
          </a:p>
          <a:p>
            <a:r>
              <a:rPr lang="hu-HU" dirty="0" smtClean="0"/>
              <a:t>Ásványi Ilona – </a:t>
            </a:r>
            <a:r>
              <a:rPr lang="hu-HU" dirty="0" err="1" smtClean="0"/>
              <a:t>Kövécs</a:t>
            </a:r>
            <a:r>
              <a:rPr lang="hu-HU" dirty="0" smtClean="0"/>
              <a:t> Ildikó:  „Ne veszítsétek el tehát bátor bizalmatokat” : egyházi könyvtárosok és könyvtárak a </a:t>
            </a:r>
            <a:r>
              <a:rPr lang="hu-HU" dirty="0" err="1" smtClean="0"/>
              <a:t>pandémia</a:t>
            </a:r>
            <a:r>
              <a:rPr lang="hu-HU" dirty="0" smtClean="0"/>
              <a:t> második hullámában, </a:t>
            </a:r>
            <a:r>
              <a:rPr lang="hu-HU" i="1" dirty="0" smtClean="0"/>
              <a:t>Könyv, Könyvtár, Könyvtáros</a:t>
            </a:r>
            <a:r>
              <a:rPr lang="hu-HU" dirty="0" smtClean="0"/>
              <a:t>, 2020/11. p. 10-28. </a:t>
            </a:r>
            <a:r>
              <a:rPr lang="hu-HU" dirty="0" smtClean="0">
                <a:hlinkClick r:id="rId4"/>
              </a:rPr>
              <a:t>https://epa.oszk.hu/01300/01367/00333/pdf/EPA01367_3K_2020_11_010-028.pdf</a:t>
            </a:r>
            <a:endParaRPr lang="hu-HU" dirty="0" smtClean="0"/>
          </a:p>
          <a:p>
            <a:endParaRPr lang="hu-HU" dirty="0" smtClean="0"/>
          </a:p>
          <a:p>
            <a:endParaRPr lang="hu-HU" dirty="0" smtClean="0"/>
          </a:p>
          <a:p>
            <a:endParaRPr lang="hu-HU" dirty="0" smtClean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1032979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2020 márciusa</a:t>
            </a:r>
            <a:endParaRPr lang="hu-HU" dirty="0"/>
          </a:p>
        </p:txBody>
      </p:sp>
      <p:sp>
        <p:nvSpPr>
          <p:cNvPr id="2" name="Tartalom helye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sz="2800" dirty="0" smtClean="0"/>
              <a:t>2020. március 12.</a:t>
            </a:r>
          </a:p>
          <a:p>
            <a:pPr lvl="1"/>
            <a:r>
              <a:rPr lang="hu-HU" dirty="0"/>
              <a:t>f</a:t>
            </a:r>
            <a:r>
              <a:rPr lang="hu-HU" dirty="0" smtClean="0"/>
              <a:t>elsőoktatási intézmények távoktatásra állnak át</a:t>
            </a:r>
          </a:p>
          <a:p>
            <a:r>
              <a:rPr lang="hu-HU" sz="2800" dirty="0" smtClean="0"/>
              <a:t>2020. március 16.</a:t>
            </a:r>
          </a:p>
          <a:p>
            <a:pPr lvl="1"/>
            <a:r>
              <a:rPr lang="hu-HU" dirty="0"/>
              <a:t>k</a:t>
            </a:r>
            <a:r>
              <a:rPr lang="hu-HU" dirty="0" smtClean="0"/>
              <a:t>öznevelési intézmények sem látogathatók</a:t>
            </a:r>
          </a:p>
          <a:p>
            <a:r>
              <a:rPr lang="hu-HU" sz="2800" dirty="0" smtClean="0"/>
              <a:t>Könyvtárak bezárnak</a:t>
            </a:r>
          </a:p>
          <a:p>
            <a:r>
              <a:rPr lang="hu-HU" sz="2800" dirty="0" smtClean="0"/>
              <a:t>Távmunka, </a:t>
            </a:r>
            <a:r>
              <a:rPr lang="hu-HU" sz="2800" dirty="0" err="1" smtClean="0"/>
              <a:t>home</a:t>
            </a:r>
            <a:r>
              <a:rPr lang="hu-HU" sz="2800" dirty="0" smtClean="0"/>
              <a:t> </a:t>
            </a:r>
            <a:r>
              <a:rPr lang="hu-HU" sz="2800" dirty="0" err="1" smtClean="0"/>
              <a:t>office</a:t>
            </a:r>
            <a:r>
              <a:rPr lang="hu-HU" sz="2800" dirty="0" smtClean="0"/>
              <a:t> feltételeinek megszervezése</a:t>
            </a:r>
          </a:p>
          <a:p>
            <a:r>
              <a:rPr lang="hu-HU" sz="2800" dirty="0" smtClean="0"/>
              <a:t>Fenntartói rendelkezések</a:t>
            </a:r>
          </a:p>
        </p:txBody>
      </p:sp>
    </p:spTree>
    <p:extLst>
      <p:ext uri="{BB962C8B-B14F-4D97-AF65-F5344CB8AC3E}">
        <p14:creationId xmlns:p14="http://schemas.microsoft.com/office/powerpoint/2010/main" val="41578484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Home </a:t>
            </a:r>
            <a:r>
              <a:rPr lang="hu-HU" dirty="0" err="1" smtClean="0"/>
              <a:t>office</a:t>
            </a:r>
            <a:r>
              <a:rPr lang="hu-HU" dirty="0" smtClean="0"/>
              <a:t> – végzett feladatok</a:t>
            </a:r>
            <a:endParaRPr lang="hu-HU" dirty="0"/>
          </a:p>
        </p:txBody>
      </p:sp>
      <p:sp>
        <p:nvSpPr>
          <p:cNvPr id="2" name="Tartalom helye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u-HU" dirty="0" smtClean="0"/>
              <a:t>Olvasók:</a:t>
            </a:r>
          </a:p>
          <a:p>
            <a:r>
              <a:rPr lang="hu-HU" dirty="0" smtClean="0"/>
              <a:t>Naprakész tájékoztatás</a:t>
            </a:r>
          </a:p>
          <a:p>
            <a:endParaRPr lang="hu-HU" dirty="0"/>
          </a:p>
          <a:p>
            <a:r>
              <a:rPr lang="hu-HU" dirty="0" smtClean="0"/>
              <a:t>Kölcsönzés helyett – online lehetőségek</a:t>
            </a:r>
          </a:p>
          <a:p>
            <a:endParaRPr lang="hu-HU" dirty="0"/>
          </a:p>
          <a:p>
            <a:r>
              <a:rPr lang="hu-HU" dirty="0" smtClean="0"/>
              <a:t>Elektronikus dokumentumszolgáltatás</a:t>
            </a:r>
          </a:p>
          <a:p>
            <a:r>
              <a:rPr lang="hu-HU" dirty="0" smtClean="0"/>
              <a:t>Adatbázisok, </a:t>
            </a:r>
            <a:r>
              <a:rPr lang="hu-HU" dirty="0" err="1" smtClean="0"/>
              <a:t>repozitóriumok</a:t>
            </a:r>
            <a:endParaRPr lang="hu-HU" dirty="0" smtClean="0"/>
          </a:p>
          <a:p>
            <a:r>
              <a:rPr lang="hu-HU" dirty="0" smtClean="0"/>
              <a:t>Szaktájékoztatás</a:t>
            </a:r>
          </a:p>
          <a:p>
            <a:r>
              <a:rPr lang="hu-HU" dirty="0" smtClean="0"/>
              <a:t>Tájékoztató, könyv- adatbázis-ajánló anyagok készítése</a:t>
            </a:r>
          </a:p>
          <a:p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1594332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Home </a:t>
            </a:r>
            <a:r>
              <a:rPr lang="hu-HU" dirty="0" err="1" smtClean="0"/>
              <a:t>office</a:t>
            </a:r>
            <a:r>
              <a:rPr lang="hu-HU" dirty="0" smtClean="0"/>
              <a:t> – végzett feladatok</a:t>
            </a:r>
            <a:endParaRPr lang="hu-HU" dirty="0"/>
          </a:p>
        </p:txBody>
      </p:sp>
      <p:sp>
        <p:nvSpPr>
          <p:cNvPr id="2" name="Tartalom helye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u-HU" dirty="0" smtClean="0"/>
              <a:t>Állománygondozás</a:t>
            </a:r>
          </a:p>
          <a:p>
            <a:r>
              <a:rPr lang="hu-HU" dirty="0" smtClean="0"/>
              <a:t>Feldolgozás</a:t>
            </a:r>
          </a:p>
          <a:p>
            <a:r>
              <a:rPr lang="hu-HU" dirty="0" smtClean="0"/>
              <a:t>Szerzeményezés</a:t>
            </a:r>
          </a:p>
          <a:p>
            <a:r>
              <a:rPr lang="hu-HU" dirty="0" smtClean="0"/>
              <a:t>Restaurálás, preventív állományvédelem</a:t>
            </a:r>
          </a:p>
          <a:p>
            <a:r>
              <a:rPr lang="hu-HU" dirty="0" smtClean="0"/>
              <a:t>Honlap fejlesztés</a:t>
            </a:r>
          </a:p>
          <a:p>
            <a:r>
              <a:rPr lang="hu-HU" dirty="0" smtClean="0"/>
              <a:t>MTMT adatfelvitel</a:t>
            </a:r>
          </a:p>
          <a:p>
            <a:r>
              <a:rPr lang="hu-HU" dirty="0" smtClean="0"/>
              <a:t>Tankönyvrendelés</a:t>
            </a:r>
          </a:p>
          <a:p>
            <a:endParaRPr lang="hu-HU" dirty="0"/>
          </a:p>
          <a:p>
            <a:r>
              <a:rPr lang="hu-HU" dirty="0" smtClean="0"/>
              <a:t>Elmélyültebb munka</a:t>
            </a:r>
          </a:p>
          <a:p>
            <a:endParaRPr lang="hu-HU" dirty="0" smtClean="0"/>
          </a:p>
          <a:p>
            <a:endParaRPr lang="hu-HU" dirty="0" smtClean="0"/>
          </a:p>
          <a:p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6094936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Újranyitás lehetőségei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Újranyitás időpontja</a:t>
            </a:r>
          </a:p>
          <a:p>
            <a:r>
              <a:rPr lang="hu-HU" dirty="0" smtClean="0"/>
              <a:t>Nyári </a:t>
            </a:r>
            <a:r>
              <a:rPr lang="hu-HU" dirty="0" err="1" smtClean="0"/>
              <a:t>nyitvatartás</a:t>
            </a:r>
            <a:r>
              <a:rPr lang="hu-HU" dirty="0" smtClean="0"/>
              <a:t> tervezése</a:t>
            </a:r>
          </a:p>
          <a:p>
            <a:r>
              <a:rPr lang="hu-HU" dirty="0" smtClean="0"/>
              <a:t>Fokozatosság érvényesítése</a:t>
            </a:r>
          </a:p>
          <a:p>
            <a:r>
              <a:rPr lang="hu-HU" dirty="0" smtClean="0"/>
              <a:t>Használói csoportok</a:t>
            </a:r>
          </a:p>
          <a:p>
            <a:endParaRPr lang="hu-HU" dirty="0"/>
          </a:p>
          <a:p>
            <a:r>
              <a:rPr lang="hu-HU" dirty="0" smtClean="0"/>
              <a:t>Műemlékkönyvtárak látogathatósága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3711677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Második hullám - felmérés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u-HU" dirty="0" smtClean="0"/>
              <a:t>Kérdőív segítségével</a:t>
            </a:r>
          </a:p>
          <a:p>
            <a:r>
              <a:rPr lang="hu-HU" dirty="0" smtClean="0"/>
              <a:t>31 válasz érkezett</a:t>
            </a:r>
          </a:p>
          <a:p>
            <a:r>
              <a:rPr lang="hu-HU" dirty="0"/>
              <a:t>17 katolikus, 7 református, 5 evangélikus, 1 izraelita és 1 unitárius </a:t>
            </a:r>
            <a:r>
              <a:rPr lang="hu-HU" dirty="0" smtClean="0"/>
              <a:t>könyvtár</a:t>
            </a:r>
          </a:p>
          <a:p>
            <a:r>
              <a:rPr lang="hu-HU" dirty="0" smtClean="0"/>
              <a:t>8 egyházkerületi, egyházmegyei, 13 felsőoktatási, 4 gyülekezeti, gyűjteményi, 2 iskolai, 2 országos hatáskörű, 2 szerzetesi könyvtár</a:t>
            </a:r>
            <a:endParaRPr lang="hu-HU" dirty="0" smtClean="0"/>
          </a:p>
          <a:p>
            <a:endParaRPr lang="hu-HU" dirty="0" smtClean="0"/>
          </a:p>
          <a:p>
            <a:r>
              <a:rPr lang="hu-HU" dirty="0" smtClean="0"/>
              <a:t>Személyes jelenlét</a:t>
            </a:r>
          </a:p>
          <a:p>
            <a:r>
              <a:rPr lang="hu-HU" dirty="0" smtClean="0"/>
              <a:t>Munkába járási szokások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272021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Második hullám - felmérés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Újranyitás</a:t>
            </a:r>
          </a:p>
          <a:p>
            <a:r>
              <a:rPr lang="hu-HU" dirty="0" smtClean="0"/>
              <a:t>Meghozott biztonsági intézkedések</a:t>
            </a:r>
          </a:p>
          <a:p>
            <a:r>
              <a:rPr lang="hu-HU" dirty="0" smtClean="0"/>
              <a:t>Mentális, lelki </a:t>
            </a:r>
            <a:r>
              <a:rPr lang="hu-HU" dirty="0" smtClean="0"/>
              <a:t>állapot</a:t>
            </a:r>
          </a:p>
          <a:p>
            <a:r>
              <a:rPr lang="hu-HU" dirty="0" smtClean="0"/>
              <a:t>Folyamatos kommunikáció </a:t>
            </a:r>
          </a:p>
          <a:p>
            <a:endParaRPr lang="hu-HU" dirty="0"/>
          </a:p>
          <a:p>
            <a:r>
              <a:rPr lang="hu-HU" dirty="0" smtClean="0"/>
              <a:t>Járvány érintettség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9068544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Tapasztalatok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Megbecsültség, elismerés</a:t>
            </a:r>
          </a:p>
          <a:p>
            <a:r>
              <a:rPr lang="hu-HU" dirty="0" smtClean="0"/>
              <a:t>Összefogás a könyvtárosok között</a:t>
            </a:r>
          </a:p>
          <a:p>
            <a:r>
              <a:rPr lang="hu-HU" dirty="0" smtClean="0"/>
              <a:t>Online adatbázisok, katalógusok használata</a:t>
            </a:r>
          </a:p>
          <a:p>
            <a:r>
              <a:rPr lang="hu-HU" dirty="0" smtClean="0"/>
              <a:t>Támogató hozzáállás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82061487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apforduló">
  <a:themeElements>
    <a:clrScheme name="Szürkeárnyalatos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Napforduló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Napforduló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635</TotalTime>
  <Words>319</Words>
  <Application>Microsoft Office PowerPoint</Application>
  <PresentationFormat>Diavetítés a képernyőre (4:3 oldalarány)</PresentationFormat>
  <Paragraphs>78</Paragraphs>
  <Slides>12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12</vt:i4>
      </vt:variant>
    </vt:vector>
  </HeadingPairs>
  <TitlesOfParts>
    <vt:vector size="13" baseType="lpstr">
      <vt:lpstr>Napforduló</vt:lpstr>
      <vt:lpstr>„Ne veszítsétek el tehát bátor bizalmatokat, mert ennek nagy  a jutalma” (Zsid 10,35)  Egyházi könyvtárosok és könyvtárak  a pandémia idején</vt:lpstr>
      <vt:lpstr>Források</vt:lpstr>
      <vt:lpstr>2020 márciusa</vt:lpstr>
      <vt:lpstr>Home office – végzett feladatok</vt:lpstr>
      <vt:lpstr>Home office – végzett feladatok</vt:lpstr>
      <vt:lpstr>Újranyitás lehetőségei</vt:lpstr>
      <vt:lpstr>Második hullám - felmérés</vt:lpstr>
      <vt:lpstr>Második hullám - felmérés</vt:lpstr>
      <vt:lpstr>Tapasztalatok</vt:lpstr>
      <vt:lpstr>Tapasztalatok</vt:lpstr>
      <vt:lpstr>Remény</vt:lpstr>
      <vt:lpstr>PowerPoint bemutató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„Ne veszítsétek el tehát bátor bizalmatokat, mert ennek nagy a jutalma” (Zsid 10,35)  Egyházi könyvtárosok és könyvtárak a pendémia idején</dc:title>
  <dc:creator>Kövécs Ildikó</dc:creator>
  <cp:lastModifiedBy>visitor</cp:lastModifiedBy>
  <cp:revision>28</cp:revision>
  <dcterms:created xsi:type="dcterms:W3CDTF">2021-03-19T14:26:21Z</dcterms:created>
  <dcterms:modified xsi:type="dcterms:W3CDTF">2021-03-30T13:56:21Z</dcterms:modified>
</cp:coreProperties>
</file>