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72" r:id="rId3"/>
    <p:sldId id="257" r:id="rId4"/>
    <p:sldId id="271" r:id="rId5"/>
    <p:sldId id="258" r:id="rId6"/>
    <p:sldId id="263" r:id="rId7"/>
    <p:sldId id="260" r:id="rId8"/>
    <p:sldId id="261" r:id="rId9"/>
    <p:sldId id="262" r:id="rId10"/>
    <p:sldId id="264" r:id="rId11"/>
    <p:sldId id="265" r:id="rId12"/>
    <p:sldId id="268" r:id="rId13"/>
    <p:sldId id="267" r:id="rId14"/>
    <p:sldId id="266" r:id="rId15"/>
    <p:sldId id="269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7EC3C2-4E7C-F41A-90D7-3BFD25B7A2A7}" v="25" dt="2021-03-25T21:29:48.537"/>
    <p1510:client id="{2B7AE588-641D-2DAA-1BAF-76E6A7F6415D}" v="2109" dt="2021-03-25T18:11:24.972"/>
    <p1510:client id="{344CFC63-8B43-A9C2-4602-CE3E197534A1}" v="15" dt="2021-03-30T13:36:01.192"/>
    <p1510:client id="{B539E7B6-3214-5504-B0D1-65AD8D96C432}" v="235" dt="2021-03-29T09:38:50.298"/>
    <p1510:client id="{B9064CC9-DB0D-03DC-FCA6-BF51F1860B43}" v="406" dt="2021-03-26T15:03:48.298"/>
    <p1510:client id="{FA6E999C-129F-4618-83CE-319805A37634}" v="587" dt="2021-03-23T21:45:30.1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4395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84423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89193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6458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175132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67320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5413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5706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99873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2583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57746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80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5" descr="A képen padló, beltéri, szoba, szék látható&#10;&#10;Automatikusan generált leírás">
            <a:extLst>
              <a:ext uri="{FF2B5EF4-FFF2-40B4-BE49-F238E27FC236}">
                <a16:creationId xmlns:a16="http://schemas.microsoft.com/office/drawing/2014/main" id="{B87B40AD-988E-429D-A0CE-82B1CE888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7" t="6483" r="35799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hu-HU" sz="4800"/>
              <a:t>Tereken innen és túl...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hu-HU" sz="2000">
                <a:latin typeface="Calibri"/>
                <a:cs typeface="Calibri Light"/>
              </a:rPr>
              <a:t>Ügyfélközpontú térátalakítás a DEENK-ben</a:t>
            </a:r>
            <a:endParaRPr lang="hu-HU" sz="2000">
              <a:latin typeface="Calibri"/>
              <a:ea typeface="+mn-lt"/>
              <a:cs typeface="+mn-lt"/>
            </a:endParaRPr>
          </a:p>
          <a:p>
            <a:pPr algn="l"/>
            <a:endParaRPr lang="hu-HU" sz="2000">
              <a:latin typeface="Calibri"/>
              <a:cs typeface="Calibri Light"/>
            </a:endParaRPr>
          </a:p>
          <a:p>
            <a:pPr algn="l"/>
            <a:endParaRPr lang="hu-HU" sz="2000">
              <a:latin typeface="Calibri"/>
              <a:cs typeface="Calibri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66CE1CB2-5628-403B-AC8D-7FB0F63945A0}"/>
              </a:ext>
            </a:extLst>
          </p:cNvPr>
          <p:cNvSpPr txBox="1"/>
          <p:nvPr/>
        </p:nvSpPr>
        <p:spPr>
          <a:xfrm>
            <a:off x="78389" y="6086342"/>
            <a:ext cx="12113610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000"/>
              </a:spcBef>
            </a:pPr>
            <a:r>
              <a:rPr lang="hu-HU" sz="2000" i="1">
                <a:solidFill>
                  <a:srgbClr val="FFFFFF"/>
                </a:solidFill>
              </a:rPr>
              <a:t>Szakkönyvtári seregszemle</a:t>
            </a:r>
            <a:r>
              <a:rPr lang="hu-HU" sz="2000" i="1" dirty="0"/>
              <a:t/>
            </a:r>
            <a:br>
              <a:rPr lang="hu-HU" sz="2000" i="1" dirty="0"/>
            </a:br>
            <a:r>
              <a:rPr lang="hu-HU" sz="2000" i="1">
                <a:solidFill>
                  <a:srgbClr val="FFFFFF"/>
                </a:solidFill>
              </a:rPr>
              <a:t>2021. március 31.</a:t>
            </a:r>
          </a:p>
          <a:p>
            <a:pPr algn="ctr">
              <a:spcBef>
                <a:spcPts val="1000"/>
              </a:spcBef>
            </a:pPr>
            <a:r>
              <a:rPr lang="hu-HU" sz="1300" i="1" dirty="0"/>
              <a:t/>
            </a:r>
            <a:br>
              <a:rPr lang="hu-HU" sz="1300" i="1" dirty="0"/>
            </a:br>
            <a:endParaRPr lang="hu-HU" sz="1300" i="1">
              <a:solidFill>
                <a:srgbClr val="FFFFFF"/>
              </a:solidFill>
            </a:endParaRPr>
          </a:p>
          <a:p>
            <a:pPr algn="ctr">
              <a:lnSpc>
                <a:spcPct val="150000"/>
              </a:lnSpc>
              <a:spcBef>
                <a:spcPts val="1000"/>
              </a:spcBef>
            </a:pPr>
            <a:endParaRPr lang="hu-HU" sz="1300">
              <a:solidFill>
                <a:srgbClr val="FFFFFF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0A38AEB-0579-43CB-A078-AC8071A2DADD}"/>
              </a:ext>
            </a:extLst>
          </p:cNvPr>
          <p:cNvSpPr txBox="1"/>
          <p:nvPr/>
        </p:nvSpPr>
        <p:spPr>
          <a:xfrm>
            <a:off x="9274935" y="6130344"/>
            <a:ext cx="2743200" cy="7232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spcAft>
                <a:spcPts val="600"/>
              </a:spcAft>
            </a:pPr>
            <a:r>
              <a:rPr lang="hu-HU" i="1">
                <a:ea typeface="+mn-lt"/>
                <a:cs typeface="+mn-lt"/>
              </a:rPr>
              <a:t>Karácsony Gyöngyi</a:t>
            </a:r>
            <a:endParaRPr lang="hu-HU"/>
          </a:p>
          <a:p>
            <a:pPr algn="r">
              <a:spcAft>
                <a:spcPts val="600"/>
              </a:spcAft>
            </a:pPr>
            <a:r>
              <a:rPr lang="hu-HU" i="1">
                <a:ea typeface="+mn-lt"/>
                <a:cs typeface="+mn-lt"/>
              </a:rPr>
              <a:t>DEENK</a:t>
            </a:r>
            <a:endParaRPr lang="hu-HU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6748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szöveg, személy, beltéri, padló látható&#10;&#10;Automatikusan generált leírás">
            <a:extLst>
              <a:ext uri="{FF2B5EF4-FFF2-40B4-BE49-F238E27FC236}">
                <a16:creationId xmlns:a16="http://schemas.microsoft.com/office/drawing/2014/main" id="{8F3C97FA-51AD-463D-8A13-F2F049209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7" b="4017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A92D00F-C054-4AD9-A45F-2AD81C5D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</a:rPr>
              <a:t>Kompetencia-fejlesztés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378632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A640371-EB5E-4902-9CDE-3BCDFCA1D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hu-HU">
                <a:latin typeface="Calibri"/>
                <a:cs typeface="Calibri Light"/>
              </a:rPr>
              <a:t>Technológia +</a:t>
            </a:r>
            <a:endParaRPr lang="hu-HU">
              <a:latin typeface="Calibri"/>
              <a:cs typeface="Calibri"/>
            </a:endParaRPr>
          </a:p>
        </p:txBody>
      </p:sp>
      <p:pic>
        <p:nvPicPr>
          <p:cNvPr id="4" name="Kép 4" descr="A képen padló, beltéri, állás látható&#10;&#10;Automatikusan generált leírás">
            <a:extLst>
              <a:ext uri="{FF2B5EF4-FFF2-40B4-BE49-F238E27FC236}">
                <a16:creationId xmlns:a16="http://schemas.microsoft.com/office/drawing/2014/main" id="{57545A63-DAA5-429B-99ED-31C2F2D5B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4" r="19170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1ED02A-108B-465F-8AC5-CD012D9A4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599300" cy="43365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 sz="3200">
                <a:cs typeface="Calibri"/>
              </a:rPr>
              <a:t>RFID</a:t>
            </a:r>
            <a:endParaRPr lang="hu-HU" sz="3200" dirty="0">
              <a:cs typeface="Calibri"/>
            </a:endParaRPr>
          </a:p>
          <a:p>
            <a:r>
              <a:rPr lang="hu-HU" sz="3200">
                <a:cs typeface="Calibri"/>
              </a:rPr>
              <a:t>Önkiszolgáló funkciók</a:t>
            </a:r>
            <a:endParaRPr lang="hu-HU" sz="3200" dirty="0">
              <a:cs typeface="Calibri"/>
            </a:endParaRPr>
          </a:p>
          <a:p>
            <a:r>
              <a:rPr lang="hu-HU" sz="3200">
                <a:cs typeface="Calibri"/>
              </a:rPr>
              <a:t>Papírmentes ügyintézés</a:t>
            </a:r>
            <a:endParaRPr lang="hu-HU" sz="3200" dirty="0">
              <a:cs typeface="Calibri"/>
            </a:endParaRPr>
          </a:p>
          <a:p>
            <a:r>
              <a:rPr lang="hu-HU" sz="3200">
                <a:cs typeface="Calibri"/>
              </a:rPr>
              <a:t>Teremfoglaló rendszer</a:t>
            </a:r>
            <a:endParaRPr lang="hu-HU" sz="3200" dirty="0">
              <a:cs typeface="Calibri"/>
            </a:endParaRPr>
          </a:p>
          <a:p>
            <a:r>
              <a:rPr lang="hu-HU" sz="3200">
                <a:cs typeface="Calibri"/>
              </a:rPr>
              <a:t>Elektronikus tájékoztató oszlopok</a:t>
            </a:r>
            <a:endParaRPr lang="hu-HU" sz="3200" dirty="0">
              <a:cs typeface="Calibri"/>
            </a:endParaRPr>
          </a:p>
          <a:p>
            <a:r>
              <a:rPr lang="hu-HU" sz="3200">
                <a:cs typeface="Calibri"/>
              </a:rPr>
              <a:t>3D és VR technológia</a:t>
            </a:r>
            <a:endParaRPr lang="hu-HU" sz="3200" dirty="0">
              <a:cs typeface="Calibri"/>
            </a:endParaRPr>
          </a:p>
          <a:p>
            <a:r>
              <a:rPr lang="hu-HU" sz="3200">
                <a:cs typeface="Calibri"/>
              </a:rPr>
              <a:t>Podcast </a:t>
            </a:r>
            <a:endParaRPr lang="hu-HU" sz="3200" dirty="0">
              <a:cs typeface="Calibri"/>
            </a:endParaRPr>
          </a:p>
          <a:p>
            <a:endParaRPr lang="hu-HU" sz="3200" dirty="0">
              <a:cs typeface="Calibri"/>
            </a:endParaRPr>
          </a:p>
          <a:p>
            <a:endParaRPr lang="hu-H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7316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padló, szék, beltéri, szoba látható&#10;&#10;Automatikusan generált leírás">
            <a:extLst>
              <a:ext uri="{FF2B5EF4-FFF2-40B4-BE49-F238E27FC236}">
                <a16:creationId xmlns:a16="http://schemas.microsoft.com/office/drawing/2014/main" id="{3798691F-E49E-4A38-8EBA-A2E9D9EE0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961" r="4087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10941B3-33A0-40E3-B38D-5491255C6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89" y="2831504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  <a:latin typeface="Calibri Light"/>
                <a:cs typeface="Calibri"/>
              </a:rPr>
              <a:t>A színfalak mögött</a:t>
            </a:r>
          </a:p>
        </p:txBody>
      </p:sp>
    </p:spTree>
    <p:extLst>
      <p:ext uri="{BB962C8B-B14F-4D97-AF65-F5344CB8AC3E}">
        <p14:creationId xmlns:p14="http://schemas.microsoft.com/office/powerpoint/2010/main" val="9729151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6" descr="A képen szöveg, beltéri, ablak, szoba látható&#10;&#10;Automatikusan generált leírás">
            <a:extLst>
              <a:ext uri="{FF2B5EF4-FFF2-40B4-BE49-F238E27FC236}">
                <a16:creationId xmlns:a16="http://schemas.microsoft.com/office/drawing/2014/main" id="{12070422-9B75-48D4-A9C5-F70645385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8" b="1086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6" name="Rectangle 2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084EF82-43C1-4CCD-8C95-192FC897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  <a:latin typeface="Calibri"/>
                <a:cs typeface="Calibri"/>
              </a:rPr>
              <a:t>Eredmények, visszhang</a:t>
            </a:r>
          </a:p>
        </p:txBody>
      </p:sp>
    </p:spTree>
    <p:extLst>
      <p:ext uri="{BB962C8B-B14F-4D97-AF65-F5344CB8AC3E}">
        <p14:creationId xmlns:p14="http://schemas.microsoft.com/office/powerpoint/2010/main" val="18415975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 descr="A képen szöveg, beltéri, padló, mennyezet látható&#10;&#10;Automatikusan generált leírás">
            <a:extLst>
              <a:ext uri="{FF2B5EF4-FFF2-40B4-BE49-F238E27FC236}">
                <a16:creationId xmlns:a16="http://schemas.microsoft.com/office/drawing/2014/main" id="{A989F1C3-7697-475D-B028-22AED9FF7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8992" b="9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B2723FB-B6E9-4EF9-A5FF-DCB710D5C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264" y="612113"/>
            <a:ext cx="4062643" cy="1043409"/>
          </a:xfrm>
        </p:spPr>
        <p:txBody>
          <a:bodyPr>
            <a:normAutofit/>
          </a:bodyPr>
          <a:lstStyle/>
          <a:p>
            <a:r>
              <a:rPr lang="hu-HU">
                <a:latin typeface="Calibri"/>
                <a:cs typeface="Calibri Light"/>
              </a:rPr>
              <a:t>Hogyan tovább?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3C985A-A0BC-4031-AA52-4DF5243C7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663" y="1930947"/>
            <a:ext cx="4459298" cy="18041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3200">
                <a:cs typeface="Calibri"/>
              </a:rPr>
              <a:t>Kész tervek</a:t>
            </a:r>
          </a:p>
          <a:p>
            <a:r>
              <a:rPr lang="hu-HU" sz="3200">
                <a:cs typeface="Calibri"/>
              </a:rPr>
              <a:t>DE Intézményfejlesztési Terv</a:t>
            </a:r>
          </a:p>
        </p:txBody>
      </p:sp>
    </p:spTree>
    <p:extLst>
      <p:ext uri="{BB962C8B-B14F-4D97-AF65-F5344CB8AC3E}">
        <p14:creationId xmlns:p14="http://schemas.microsoft.com/office/powerpoint/2010/main" val="35327777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4" descr="A képen szöveg, beltéri, padló, szoba látható&#10;&#10;Automatikusan generált leírás">
            <a:extLst>
              <a:ext uri="{FF2B5EF4-FFF2-40B4-BE49-F238E27FC236}">
                <a16:creationId xmlns:a16="http://schemas.microsoft.com/office/drawing/2014/main" id="{25501058-B281-4A00-A3A0-6D519E415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" b="1540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38AD9AB-F2B8-4165-AF37-B9ED3761E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Köszönöm a figyelmet!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58189" y="6409112"/>
            <a:ext cx="370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i="1" dirty="0" smtClean="0"/>
              <a:t>Fotók: </a:t>
            </a:r>
            <a:r>
              <a:rPr lang="hu-HU" i="1" dirty="0" err="1" smtClean="0"/>
              <a:t>Vivax</a:t>
            </a:r>
            <a:r>
              <a:rPr lang="hu-HU" i="1" dirty="0" smtClean="0"/>
              <a:t> Irodabútor Kft. </a:t>
            </a:r>
            <a:r>
              <a:rPr lang="hu-HU" i="1" dirty="0"/>
              <a:t>é</a:t>
            </a:r>
            <a:r>
              <a:rPr lang="hu-HU" i="1" dirty="0" smtClean="0"/>
              <a:t>s DEENK</a:t>
            </a:r>
            <a:endParaRPr lang="hu-HU" i="1" dirty="0"/>
          </a:p>
        </p:txBody>
      </p:sp>
    </p:spTree>
    <p:extLst>
      <p:ext uri="{BB962C8B-B14F-4D97-AF65-F5344CB8AC3E}">
        <p14:creationId xmlns:p14="http://schemas.microsoft.com/office/powerpoint/2010/main" val="22223505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szöveg, padló, beltéri, szoba látható&#10;&#10;Automatikusan generált leírás">
            <a:extLst>
              <a:ext uri="{FF2B5EF4-FFF2-40B4-BE49-F238E27FC236}">
                <a16:creationId xmlns:a16="http://schemas.microsoft.com/office/drawing/2014/main" id="{D3505EA5-1B2E-42FC-98B1-700CD545E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23811F0-48B2-4A3E-9F7E-FFC7686B1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</a:rPr>
              <a:t>Volt egyszer egy DEENK Stratégia</a:t>
            </a:r>
            <a:r>
              <a:rPr lang="en-US">
                <a:solidFill>
                  <a:srgbClr val="FFFFFF"/>
                </a:solidFill>
              </a:rPr>
              <a:t>...</a:t>
            </a:r>
            <a:endParaRPr lang="en-US" kern="1200">
              <a:solidFill>
                <a:srgbClr val="FFFFFF"/>
              </a:solidFill>
            </a:endParaRPr>
          </a:p>
        </p:txBody>
      </p:sp>
      <p:pic>
        <p:nvPicPr>
          <p:cNvPr id="3" name="Kép 3">
            <a:extLst>
              <a:ext uri="{FF2B5EF4-FFF2-40B4-BE49-F238E27FC236}">
                <a16:creationId xmlns:a16="http://schemas.microsoft.com/office/drawing/2014/main" id="{E028D9C8-C3E2-47A9-876B-D5A192EA1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0" r="3" b="13979"/>
          <a:stretch/>
        </p:blipFill>
        <p:spPr>
          <a:xfrm>
            <a:off x="6665009" y="2495332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03340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4">
            <a:extLst>
              <a:ext uri="{FF2B5EF4-FFF2-40B4-BE49-F238E27FC236}">
                <a16:creationId xmlns:a16="http://schemas.microsoft.com/office/drawing/2014/main" id="{AB0DF993-7B1C-41D5-8F7A-477B83715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444" y="-5713"/>
            <a:ext cx="9442330" cy="7124675"/>
          </a:xfrm>
          <a:prstGeom prst="rect">
            <a:avLst/>
          </a:prstGeom>
        </p:spPr>
      </p:pic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597C939-371C-477B-B7AF-129F39A857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9782" y="1895185"/>
            <a:ext cx="3109536" cy="259874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VUCA: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>
                <a:solidFill>
                  <a:srgbClr val="FFFFFF"/>
                </a:solidFill>
              </a:rPr>
              <a:t>a </a:t>
            </a:r>
            <a:r>
              <a:rPr lang="en-US" sz="4000" kern="1200" dirty="0" err="1">
                <a:solidFill>
                  <a:srgbClr val="FFFFFF"/>
                </a:solidFill>
              </a:rPr>
              <a:t>világ</a:t>
            </a:r>
            <a:r>
              <a:rPr lang="en-US" sz="4000" kern="1200" dirty="0">
                <a:solidFill>
                  <a:srgbClr val="FFFFFF"/>
                </a:solidFill>
              </a:rPr>
              <a:t> a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kern="1200" dirty="0">
                <a:solidFill>
                  <a:srgbClr val="FFFFFF"/>
                </a:solidFill>
              </a:rPr>
              <a:t>21. </a:t>
            </a:r>
            <a:r>
              <a:rPr lang="en-US" sz="4000" kern="1200" dirty="0" err="1">
                <a:solidFill>
                  <a:srgbClr val="FFFFFF"/>
                </a:solidFill>
              </a:rPr>
              <a:t>században</a:t>
            </a:r>
            <a:endParaRPr lang="en-US" sz="4000" kern="12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489B3E58-E7E3-47A8-A679-199CE207F00E}"/>
              </a:ext>
            </a:extLst>
          </p:cNvPr>
          <p:cNvSpPr/>
          <p:nvPr/>
        </p:nvSpPr>
        <p:spPr>
          <a:xfrm>
            <a:off x="7280856" y="2327855"/>
            <a:ext cx="1824505" cy="1513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097498B-23ED-4AD7-AA34-6D9398B293B4}"/>
              </a:ext>
            </a:extLst>
          </p:cNvPr>
          <p:cNvSpPr txBox="1"/>
          <p:nvPr/>
        </p:nvSpPr>
        <p:spPr>
          <a:xfrm>
            <a:off x="3649856" y="79448"/>
            <a:ext cx="2635874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VÁLTOZÉKONYSÁG</a:t>
            </a:r>
            <a:endParaRPr lang="hu-HU" sz="2400" b="1" dirty="0">
              <a:solidFill>
                <a:schemeClr val="accent6">
                  <a:lumMod val="75000"/>
                </a:schemeClr>
              </a:solidFill>
              <a:cs typeface="Calibri" panose="020F0502020204030204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A0ADCCA-F84A-483F-BE6C-6DB4BF5E2964}"/>
              </a:ext>
            </a:extLst>
          </p:cNvPr>
          <p:cNvSpPr txBox="1"/>
          <p:nvPr/>
        </p:nvSpPr>
        <p:spPr>
          <a:xfrm>
            <a:off x="5733970" y="2007363"/>
            <a:ext cx="4621368" cy="24714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Bahnschrift"/>
              </a:rPr>
              <a:t>JÖVŐKÉP</a:t>
            </a:r>
            <a:endParaRPr lang="hu-HU" sz="3600" b="1" dirty="0">
              <a:solidFill>
                <a:schemeClr val="accent6">
                  <a:lumMod val="75000"/>
                </a:schemeClr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Bahnschrift"/>
              </a:rPr>
              <a:t>MEGÉRTÉS</a:t>
            </a:r>
            <a:endParaRPr lang="hu-HU" sz="3600" b="1" dirty="0">
              <a:solidFill>
                <a:schemeClr val="accent6">
                  <a:lumMod val="75000"/>
                </a:schemeClr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Bahnschrift"/>
              </a:rPr>
              <a:t>TRANSZPARENCIA</a:t>
            </a:r>
            <a:endParaRPr lang="hu-HU" sz="3600" b="1" dirty="0">
              <a:solidFill>
                <a:schemeClr val="accent6">
                  <a:lumMod val="75000"/>
                </a:schemeClr>
              </a:solidFill>
              <a:latin typeface="Bahnschrift"/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hu-HU" sz="3600" b="1" dirty="0">
                <a:solidFill>
                  <a:schemeClr val="accent6">
                    <a:lumMod val="75000"/>
                  </a:schemeClr>
                </a:solidFill>
                <a:latin typeface="Bahnschrift"/>
              </a:rPr>
              <a:t>AGILITÁS</a:t>
            </a:r>
            <a:endParaRPr lang="hu-HU" sz="3600" b="1" dirty="0">
              <a:solidFill>
                <a:schemeClr val="accent6">
                  <a:lumMod val="75000"/>
                </a:schemeClr>
              </a:solidFill>
              <a:latin typeface="Bahnschrift"/>
              <a:cs typeface="Calibri" panose="020F0502020204030204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759DF83-A4A9-422E-8CE1-B2F89CA19926}"/>
              </a:ext>
            </a:extLst>
          </p:cNvPr>
          <p:cNvSpPr txBox="1"/>
          <p:nvPr/>
        </p:nvSpPr>
        <p:spPr>
          <a:xfrm>
            <a:off x="4091189" y="6430849"/>
            <a:ext cx="2635874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u-HU" sz="2400" b="1" dirty="0">
                <a:solidFill>
                  <a:schemeClr val="accent6">
                    <a:lumMod val="75000"/>
                  </a:schemeClr>
                </a:solidFill>
              </a:rPr>
              <a:t>KOMPLEXITÁS</a:t>
            </a:r>
            <a:endParaRPr lang="hu-HU" sz="2400" b="1" dirty="0">
              <a:solidFill>
                <a:schemeClr val="accent6">
                  <a:lumMod val="75000"/>
                </a:schemeClr>
              </a:solidFill>
              <a:cs typeface="Calibri" panose="020F0502020204030204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EADA33E-CAB0-4078-B6D1-B29EC4F2CAB8}"/>
              </a:ext>
            </a:extLst>
          </p:cNvPr>
          <p:cNvSpPr txBox="1"/>
          <p:nvPr/>
        </p:nvSpPr>
        <p:spPr>
          <a:xfrm>
            <a:off x="9800823" y="6495243"/>
            <a:ext cx="2635874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u-HU" sz="2400" b="1">
                <a:solidFill>
                  <a:schemeClr val="accent6">
                    <a:lumMod val="75000"/>
                  </a:schemeClr>
                </a:solidFill>
              </a:rPr>
              <a:t>KÉTÉRTELMŰSÉG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A369B43-C070-46AB-A65D-CB79449DCEB6}"/>
              </a:ext>
            </a:extLst>
          </p:cNvPr>
          <p:cNvSpPr txBox="1"/>
          <p:nvPr/>
        </p:nvSpPr>
        <p:spPr>
          <a:xfrm>
            <a:off x="9704232" y="77272"/>
            <a:ext cx="2635874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hu-HU" sz="2400" b="1">
                <a:solidFill>
                  <a:schemeClr val="accent6">
                    <a:lumMod val="75000"/>
                  </a:schemeClr>
                </a:solidFill>
              </a:rPr>
              <a:t>BIZONYTALANSÁG</a:t>
            </a:r>
          </a:p>
        </p:txBody>
      </p:sp>
    </p:spTree>
    <p:extLst>
      <p:ext uri="{BB962C8B-B14F-4D97-AF65-F5344CB8AC3E}">
        <p14:creationId xmlns:p14="http://schemas.microsoft.com/office/powerpoint/2010/main" val="2893791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3" descr="A képen szöveg, beltéri, mennyezet, könyvtár látható&#10;&#10;Automatikusan generált leírás">
            <a:extLst>
              <a:ext uri="{FF2B5EF4-FFF2-40B4-BE49-F238E27FC236}">
                <a16:creationId xmlns:a16="http://schemas.microsoft.com/office/drawing/2014/main" id="{1B694413-0633-4C54-B0FD-909368500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3A093B2-637A-46FC-955F-B834B259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Változtatás?!?! Miért? Hogyan?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631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6" descr="A képen szöveg, beltéri, polc, könyv látható&#10;&#10;Automatikusan generált leírás">
            <a:extLst>
              <a:ext uri="{FF2B5EF4-FFF2-40B4-BE49-F238E27FC236}">
                <a16:creationId xmlns:a16="http://schemas.microsoft.com/office/drawing/2014/main" id="{580F639E-8305-474A-8E16-F0C8C37CD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05" r="-1" b="285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192EF7C-56CC-415D-AABF-989711FA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Hogyan gyűjtünk információkat?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5C2374F-0BDF-42D4-98CC-85EC4496D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/>
              <a:t>Folyamatos monitorozás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485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 descr="A képen szöveg, polc, könyv, könyvtár látható&#10;&#10;Automatikusan generált leírás">
            <a:extLst>
              <a:ext uri="{FF2B5EF4-FFF2-40B4-BE49-F238E27FC236}">
                <a16:creationId xmlns:a16="http://schemas.microsoft.com/office/drawing/2014/main" id="{6CBF6CDF-3418-48D7-A13C-1AE0D4C149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66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0DDAF4B-5FB9-41ED-B58E-8E7671A7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hu-HU">
                <a:cs typeface="Calibri Light"/>
              </a:rPr>
              <a:t>Hol és mi történt?</a:t>
            </a:r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0A161C-844C-436F-B6F2-0DF659944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4985334" cy="41543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z="2000" dirty="0">
                <a:cs typeface="Calibri"/>
              </a:rPr>
              <a:t>Főépület (BTEK)</a:t>
            </a:r>
          </a:p>
          <a:p>
            <a:pPr lvl="1"/>
            <a:r>
              <a:rPr lang="hu-HU" sz="2000" dirty="0">
                <a:cs typeface="Calibri"/>
              </a:rPr>
              <a:t>Előcsarnok</a:t>
            </a:r>
          </a:p>
          <a:p>
            <a:pPr lvl="1"/>
            <a:r>
              <a:rPr lang="hu-HU" sz="2000" dirty="0">
                <a:cs typeface="Calibri"/>
              </a:rPr>
              <a:t>Olvasóterem</a:t>
            </a:r>
          </a:p>
          <a:p>
            <a:pPr lvl="1"/>
            <a:r>
              <a:rPr lang="hu-HU" sz="2000" dirty="0">
                <a:cs typeface="Calibri"/>
              </a:rPr>
              <a:t>A Sziget: Rendezvénytér, </a:t>
            </a:r>
            <a:br>
              <a:rPr lang="hu-HU" sz="2000" dirty="0">
                <a:cs typeface="Calibri"/>
              </a:rPr>
            </a:br>
            <a:r>
              <a:rPr lang="hu-HU" sz="2000" dirty="0">
                <a:cs typeface="Calibri"/>
              </a:rPr>
              <a:t>Kreatív Műhely és Jegyzetsziget</a:t>
            </a:r>
          </a:p>
          <a:p>
            <a:r>
              <a:rPr lang="hu-HU" sz="2000" dirty="0">
                <a:cs typeface="Calibri"/>
              </a:rPr>
              <a:t>Élettudományi Könyvtár</a:t>
            </a:r>
          </a:p>
          <a:p>
            <a:pPr lvl="1"/>
            <a:r>
              <a:rPr lang="hu-HU" sz="2000" dirty="0">
                <a:cs typeface="Calibri"/>
              </a:rPr>
              <a:t>Csoportos tanulószobák</a:t>
            </a:r>
          </a:p>
          <a:p>
            <a:pPr lvl="1"/>
            <a:r>
              <a:rPr lang="hu-HU" sz="2000" dirty="0">
                <a:cs typeface="Calibri"/>
              </a:rPr>
              <a:t>Tanulótér átalakítás</a:t>
            </a:r>
          </a:p>
          <a:p>
            <a:pPr lvl="1"/>
            <a:r>
              <a:rPr lang="hu-HU" sz="2000" dirty="0">
                <a:cs typeface="Calibri"/>
              </a:rPr>
              <a:t>Tréningterem</a:t>
            </a:r>
          </a:p>
          <a:p>
            <a:endParaRPr lang="hu-H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408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6" descr="A képen padló, beltéri, szoba, ablak látható&#10;&#10;Automatikusan generált leírás">
            <a:extLst>
              <a:ext uri="{FF2B5EF4-FFF2-40B4-BE49-F238E27FC236}">
                <a16:creationId xmlns:a16="http://schemas.microsoft.com/office/drawing/2014/main" id="{737377AD-29AC-48FC-BFBD-27012195E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11" b="9319"/>
          <a:stretch/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70183138-894A-4231-9C53-2DEF409DF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Egyéni tanulás, kutatás</a:t>
            </a:r>
          </a:p>
        </p:txBody>
      </p:sp>
    </p:spTree>
    <p:extLst>
      <p:ext uri="{BB962C8B-B14F-4D97-AF65-F5344CB8AC3E}">
        <p14:creationId xmlns:p14="http://schemas.microsoft.com/office/powerpoint/2010/main" val="38917200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 descr="A képen szöveg, padló, beltéri, fal látható&#10;&#10;Automatikusan generált leírás">
            <a:extLst>
              <a:ext uri="{FF2B5EF4-FFF2-40B4-BE49-F238E27FC236}">
                <a16:creationId xmlns:a16="http://schemas.microsoft.com/office/drawing/2014/main" id="{CD5F3458-73E5-476B-B066-9A10305C2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30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AB3DDEE-A7B1-4240-8EF1-8FE8472BE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Csoportos feladatmegoldás</a:t>
            </a:r>
          </a:p>
        </p:txBody>
      </p:sp>
    </p:spTree>
    <p:extLst>
      <p:ext uri="{BB962C8B-B14F-4D97-AF65-F5344CB8AC3E}">
        <p14:creationId xmlns:p14="http://schemas.microsoft.com/office/powerpoint/2010/main" val="37663979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5" descr="A képen padló, beltéri, élő, szoba látható&#10;&#10;Automatikusan generált leírás">
            <a:extLst>
              <a:ext uri="{FF2B5EF4-FFF2-40B4-BE49-F238E27FC236}">
                <a16:creationId xmlns:a16="http://schemas.microsoft.com/office/drawing/2014/main" id="{4CCCF317-0CAF-45C7-B9F0-E1C0D9AF2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07" r="5602" b="-1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F769FEF-3B6D-444D-95AC-402677958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Rekreáció,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/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közösségi tér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7831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143</Words>
  <Application>Microsoft Office PowerPoint</Application>
  <PresentationFormat>Szélesvásznú</PresentationFormat>
  <Paragraphs>47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Bahnschrift</vt:lpstr>
      <vt:lpstr>Calibri</vt:lpstr>
      <vt:lpstr>Calibri Light</vt:lpstr>
      <vt:lpstr>Office Theme</vt:lpstr>
      <vt:lpstr>Tereken innen és túl...</vt:lpstr>
      <vt:lpstr>Volt egyszer egy DEENK Stratégia...</vt:lpstr>
      <vt:lpstr>VUCA:  a világ a  21. században</vt:lpstr>
      <vt:lpstr>Változtatás?!?! Miért? Hogyan?</vt:lpstr>
      <vt:lpstr>Hogyan gyűjtünk információkat?</vt:lpstr>
      <vt:lpstr>Hol és mi történt?</vt:lpstr>
      <vt:lpstr>Egyéni tanulás, kutatás</vt:lpstr>
      <vt:lpstr>Csoportos feladatmegoldás</vt:lpstr>
      <vt:lpstr>Rekreáció, közösségi tér</vt:lpstr>
      <vt:lpstr>Kompetencia-fejlesztés</vt:lpstr>
      <vt:lpstr>Technológia +</vt:lpstr>
      <vt:lpstr>A színfalak mögött</vt:lpstr>
      <vt:lpstr>Eredmények, visszhang</vt:lpstr>
      <vt:lpstr>Hogyan tovább?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Karácsony Gyöngyi</dc:creator>
  <cp:lastModifiedBy>Gerencsér Judit</cp:lastModifiedBy>
  <cp:revision>620</cp:revision>
  <dcterms:created xsi:type="dcterms:W3CDTF">2021-03-22T13:54:38Z</dcterms:created>
  <dcterms:modified xsi:type="dcterms:W3CDTF">2021-03-30T14:08:05Z</dcterms:modified>
</cp:coreProperties>
</file>