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8" r:id="rId2"/>
    <p:sldId id="380" r:id="rId3"/>
    <p:sldId id="390" r:id="rId4"/>
    <p:sldId id="396" r:id="rId5"/>
    <p:sldId id="398" r:id="rId6"/>
    <p:sldId id="399" r:id="rId7"/>
    <p:sldId id="400" r:id="rId8"/>
    <p:sldId id="401" r:id="rId9"/>
    <p:sldId id="379" r:id="rId10"/>
    <p:sldId id="402" r:id="rId11"/>
    <p:sldId id="403" r:id="rId12"/>
    <p:sldId id="404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412" r:id="rId21"/>
    <p:sldId id="413" r:id="rId22"/>
    <p:sldId id="414" r:id="rId23"/>
    <p:sldId id="415" r:id="rId24"/>
    <p:sldId id="416" r:id="rId25"/>
    <p:sldId id="417" r:id="rId26"/>
    <p:sldId id="418" r:id="rId27"/>
    <p:sldId id="419" r:id="rId28"/>
    <p:sldId id="420" r:id="rId29"/>
    <p:sldId id="421" r:id="rId30"/>
    <p:sldId id="422" r:id="rId31"/>
    <p:sldId id="3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EFA66B1-0676-4FFB-8EB4-884EB9AC968F}">
          <p14:sldIdLst>
            <p14:sldId id="258"/>
            <p14:sldId id="380"/>
            <p14:sldId id="390"/>
            <p14:sldId id="396"/>
            <p14:sldId id="398"/>
            <p14:sldId id="399"/>
            <p14:sldId id="400"/>
            <p14:sldId id="401"/>
            <p14:sldId id="379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38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4660"/>
  </p:normalViewPr>
  <p:slideViewPr>
    <p:cSldViewPr snapToGrid="0">
      <p:cViewPr varScale="1">
        <p:scale>
          <a:sx n="87" d="100"/>
          <a:sy n="87" d="100"/>
        </p:scale>
        <p:origin x="3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7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Felmeres_eredmenyei_N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Felmeres_eredmenyei_N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Felmeres_eredmenyei_N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Felmeres_eredmenyei_N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Felmeres_eredmenyei_NA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Felmeres_eredmenyei_N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Felmeres_eredmenyei_N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Felmeres_eredmenyei_NA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Felmeres_eredmenyei_NA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Felmeres_eredmenyei_NA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Felmeres_eredmenyei_NA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Felmeres_eredmenyei_N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Felmeres_eredmenyei_NA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Felmeres_eredmenyei_NA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Felmeres_eredmenyei_NA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Felmeres_eredmenyei_N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Felmeres_eredmenyei_N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Felmeres_eredmenyei_N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Felmeres_eredmenyei_N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Felmeres_eredmenyei_N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Felmeres_eredmenyei_N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Felmeres_eredmenyei_N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'2.'!$A$72:$A$77</c:f>
              <c:strCache>
                <c:ptCount val="6"/>
                <c:pt idx="0">
                  <c:v>Nem tettünk semmilyen lépést</c:v>
                </c:pt>
                <c:pt idx="1">
                  <c:v>Új kommunikációs csatornák</c:v>
                </c:pt>
                <c:pt idx="2">
                  <c:v>Szolgáltatások digitalizációja</c:v>
                </c:pt>
                <c:pt idx="3">
                  <c:v>Új szolgáltatások</c:v>
                </c:pt>
                <c:pt idx="4">
                  <c:v>Szolgáltatások épületfüggetlenítése</c:v>
                </c:pt>
                <c:pt idx="5">
                  <c:v>Fokozott jelenlét kommunikációs csatornáinkon</c:v>
                </c:pt>
              </c:strCache>
            </c:strRef>
          </c:cat>
          <c:val>
            <c:numRef>
              <c:f>'2.'!$B$72:$B$77</c:f>
              <c:numCache>
                <c:formatCode>0.0%</c:formatCode>
                <c:ptCount val="6"/>
                <c:pt idx="0">
                  <c:v>0.10791366906474821</c:v>
                </c:pt>
                <c:pt idx="1">
                  <c:v>0.15251798561151078</c:v>
                </c:pt>
                <c:pt idx="2">
                  <c:v>0.2680115273775216</c:v>
                </c:pt>
                <c:pt idx="3">
                  <c:v>0.30503597122302156</c:v>
                </c:pt>
                <c:pt idx="4">
                  <c:v>0.48419540229885061</c:v>
                </c:pt>
                <c:pt idx="5">
                  <c:v>0.55187319884726227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A0-4C01-A66D-C0E490723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68763856"/>
        <c:axId val="1168767600"/>
      </c:barChart>
      <c:catAx>
        <c:axId val="1168763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68767600"/>
        <c:crosses val="autoZero"/>
        <c:auto val="1"/>
        <c:lblAlgn val="ctr"/>
        <c:lblOffset val="100"/>
        <c:noMultiLvlLbl val="0"/>
      </c:catAx>
      <c:valAx>
        <c:axId val="1168767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68763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'3. - v2'!$B$134</c:f>
              <c:strCache>
                <c:ptCount val="1"/>
                <c:pt idx="0">
                  <c:v>nincs és nem is volt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'3. - v2'!$A$135:$A$141</c:f>
              <c:strCache>
                <c:ptCount val="7"/>
                <c:pt idx="0">
                  <c:v>országos szakkönyvtár</c:v>
                </c:pt>
                <c:pt idx="1">
                  <c:v>megyei hatókörű városi, fővárosi könyvtár</c:v>
                </c:pt>
                <c:pt idx="2">
                  <c:v>felsőoktatási könyvtár</c:v>
                </c:pt>
                <c:pt idx="3">
                  <c:v>szakkönyvtár</c:v>
                </c:pt>
                <c:pt idx="4">
                  <c:v>városi könyvtár</c:v>
                </c:pt>
                <c:pt idx="5">
                  <c:v>községi könyvtár, szolgáltatóhely</c:v>
                </c:pt>
                <c:pt idx="6">
                  <c:v>Együtt</c:v>
                </c:pt>
              </c:strCache>
            </c:strRef>
          </c:cat>
          <c:val>
            <c:numRef>
              <c:f>'3. - v2'!$B$135:$B$141</c:f>
              <c:numCache>
                <c:formatCode>0.0%</c:formatCode>
                <c:ptCount val="7"/>
                <c:pt idx="0">
                  <c:v>0.16666666666666669</c:v>
                </c:pt>
                <c:pt idx="1">
                  <c:v>0.19047619047619047</c:v>
                </c:pt>
                <c:pt idx="2">
                  <c:v>8.6956521739130432E-2</c:v>
                </c:pt>
                <c:pt idx="3">
                  <c:v>0.38596491228070179</c:v>
                </c:pt>
                <c:pt idx="4">
                  <c:v>0.33628318584070799</c:v>
                </c:pt>
                <c:pt idx="5">
                  <c:v>0.65235173824130888</c:v>
                </c:pt>
                <c:pt idx="6">
                  <c:v>0.54125874125874129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1-4D0A-AE23-481603266FF5}"/>
            </c:ext>
          </c:extLst>
        </c:ser>
        <c:ser>
          <c:idx val="1"/>
          <c:order val="1"/>
          <c:tx>
            <c:strRef>
              <c:f>'3. - v2'!$C$134</c:f>
              <c:strCache>
                <c:ptCount val="1"/>
                <c:pt idx="0">
                  <c:v>járvány előtt (is) volt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'3. - v2'!$A$135:$A$141</c:f>
              <c:strCache>
                <c:ptCount val="7"/>
                <c:pt idx="0">
                  <c:v>országos szakkönyvtár</c:v>
                </c:pt>
                <c:pt idx="1">
                  <c:v>megyei hatókörű városi, fővárosi könyvtár</c:v>
                </c:pt>
                <c:pt idx="2">
                  <c:v>felsőoktatási könyvtár</c:v>
                </c:pt>
                <c:pt idx="3">
                  <c:v>szakkönyvtár</c:v>
                </c:pt>
                <c:pt idx="4">
                  <c:v>városi könyvtár</c:v>
                </c:pt>
                <c:pt idx="5">
                  <c:v>községi könyvtár, szolgáltatóhely</c:v>
                </c:pt>
                <c:pt idx="6">
                  <c:v>Együtt</c:v>
                </c:pt>
              </c:strCache>
            </c:strRef>
          </c:cat>
          <c:val>
            <c:numRef>
              <c:f>'3. - v2'!$C$135:$C$141</c:f>
              <c:numCache>
                <c:formatCode>0.0%</c:formatCode>
                <c:ptCount val="7"/>
                <c:pt idx="0">
                  <c:v>0.83333333333333326</c:v>
                </c:pt>
                <c:pt idx="1">
                  <c:v>0.7142857142857143</c:v>
                </c:pt>
                <c:pt idx="2">
                  <c:v>0.69565217391304346</c:v>
                </c:pt>
                <c:pt idx="3">
                  <c:v>0.50877192982456132</c:v>
                </c:pt>
                <c:pt idx="4">
                  <c:v>0.50442477876106195</c:v>
                </c:pt>
                <c:pt idx="5">
                  <c:v>0.22085889570552147</c:v>
                </c:pt>
                <c:pt idx="6">
                  <c:v>0.32867132867132864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91-4D0A-AE23-481603266FF5}"/>
            </c:ext>
          </c:extLst>
        </c:ser>
        <c:ser>
          <c:idx val="2"/>
          <c:order val="2"/>
          <c:tx>
            <c:strRef>
              <c:f>'3. - v2'!$D$134</c:f>
              <c:strCache>
                <c:ptCount val="1"/>
                <c:pt idx="0">
                  <c:v>járvány hatására jött létre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'3. - v2'!$A$135:$A$141</c:f>
              <c:strCache>
                <c:ptCount val="7"/>
                <c:pt idx="0">
                  <c:v>országos szakkönyvtár</c:v>
                </c:pt>
                <c:pt idx="1">
                  <c:v>megyei hatókörű városi, fővárosi könyvtár</c:v>
                </c:pt>
                <c:pt idx="2">
                  <c:v>felsőoktatási könyvtár</c:v>
                </c:pt>
                <c:pt idx="3">
                  <c:v>szakkönyvtár</c:v>
                </c:pt>
                <c:pt idx="4">
                  <c:v>városi könyvtár</c:v>
                </c:pt>
                <c:pt idx="5">
                  <c:v>községi könyvtár, szolgáltatóhely</c:v>
                </c:pt>
                <c:pt idx="6">
                  <c:v>Együtt</c:v>
                </c:pt>
              </c:strCache>
            </c:strRef>
          </c:cat>
          <c:val>
            <c:numRef>
              <c:f>'3. - v2'!$D$135:$D$141</c:f>
              <c:numCache>
                <c:formatCode>0.0%</c:formatCode>
                <c:ptCount val="7"/>
                <c:pt idx="0">
                  <c:v>0</c:v>
                </c:pt>
                <c:pt idx="1">
                  <c:v>9.5238095238095233E-2</c:v>
                </c:pt>
                <c:pt idx="2">
                  <c:v>0.21739130434782608</c:v>
                </c:pt>
                <c:pt idx="3">
                  <c:v>0.10526315789473685</c:v>
                </c:pt>
                <c:pt idx="4">
                  <c:v>0.15929203539823009</c:v>
                </c:pt>
                <c:pt idx="5">
                  <c:v>0.12678936605316973</c:v>
                </c:pt>
                <c:pt idx="6">
                  <c:v>0.13006993006993006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91-4D0A-AE23-481603266F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4594143"/>
        <c:axId val="1474592063"/>
      </c:barChart>
      <c:catAx>
        <c:axId val="1474594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74592063"/>
        <c:crosses val="autoZero"/>
        <c:auto val="1"/>
        <c:lblAlgn val="ctr"/>
        <c:lblOffset val="100"/>
        <c:noMultiLvlLbl val="0"/>
      </c:catAx>
      <c:valAx>
        <c:axId val="147459206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74594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'4.'!$A$5:$A$10</c:f>
              <c:strCache>
                <c:ptCount val="6"/>
                <c:pt idx="0">
                  <c:v>országos szakkönyvtár</c:v>
                </c:pt>
                <c:pt idx="1">
                  <c:v>megyei hatókörű városi, fővárosi könyvtár</c:v>
                </c:pt>
                <c:pt idx="2">
                  <c:v>szakkönyvtár</c:v>
                </c:pt>
                <c:pt idx="3">
                  <c:v>felsőoktatási könyvtár</c:v>
                </c:pt>
                <c:pt idx="4">
                  <c:v>városi könyvtár</c:v>
                </c:pt>
                <c:pt idx="5">
                  <c:v>községi könyvtár, szolgáltatóhely</c:v>
                </c:pt>
              </c:strCache>
            </c:strRef>
          </c:cat>
          <c:val>
            <c:numRef>
              <c:f>'4.'!$C$5:$C$10</c:f>
              <c:numCache>
                <c:formatCode>0.0%</c:formatCode>
                <c:ptCount val="6"/>
                <c:pt idx="0">
                  <c:v>0</c:v>
                </c:pt>
                <c:pt idx="1">
                  <c:v>4.7619047619047616E-2</c:v>
                </c:pt>
                <c:pt idx="2">
                  <c:v>7.0175438596491224E-2</c:v>
                </c:pt>
                <c:pt idx="3">
                  <c:v>8.6956521739130432E-2</c:v>
                </c:pt>
                <c:pt idx="4">
                  <c:v>0.17699115044247787</c:v>
                </c:pt>
                <c:pt idx="5">
                  <c:v>0.29098360655737704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B1-4512-BEFE-44A766AF3B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10966768"/>
        <c:axId val="1410969264"/>
      </c:barChart>
      <c:catAx>
        <c:axId val="1410966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10969264"/>
        <c:crosses val="autoZero"/>
        <c:auto val="1"/>
        <c:lblAlgn val="ctr"/>
        <c:lblOffset val="100"/>
        <c:noMultiLvlLbl val="0"/>
      </c:catAx>
      <c:valAx>
        <c:axId val="1410969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10966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'4.'!$C$14</c:f>
              <c:strCache>
                <c:ptCount val="1"/>
                <c:pt idx="0">
                  <c:v>nem lenne érdemes fenntartani, mert (ilyen formában) kicsi rá az igény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'4.'!$A$15:$A$20</c:f>
              <c:strCache>
                <c:ptCount val="6"/>
                <c:pt idx="0">
                  <c:v>városi könyvtár</c:v>
                </c:pt>
                <c:pt idx="1">
                  <c:v>felsőoktatási könyvtár</c:v>
                </c:pt>
                <c:pt idx="2">
                  <c:v>községi könyvtár, szolgáltatóhely</c:v>
                </c:pt>
                <c:pt idx="3">
                  <c:v>megyei hatókörű városi, fővárosi könyvtár</c:v>
                </c:pt>
                <c:pt idx="4">
                  <c:v>országos szakkönyvtár</c:v>
                </c:pt>
                <c:pt idx="5">
                  <c:v>szakkönyvtár</c:v>
                </c:pt>
              </c:strCache>
            </c:strRef>
          </c:cat>
          <c:val>
            <c:numRef>
              <c:f>'4.'!$C$15:$C$20</c:f>
              <c:numCache>
                <c:formatCode>0.0%</c:formatCode>
                <c:ptCount val="6"/>
                <c:pt idx="0">
                  <c:v>0.44247787610619471</c:v>
                </c:pt>
                <c:pt idx="1">
                  <c:v>0.39130434782608697</c:v>
                </c:pt>
                <c:pt idx="2">
                  <c:v>0.34221311475409832</c:v>
                </c:pt>
                <c:pt idx="3">
                  <c:v>0.33333333333333337</c:v>
                </c:pt>
                <c:pt idx="4">
                  <c:v>0.16666666666666669</c:v>
                </c:pt>
                <c:pt idx="5">
                  <c:v>7.0175438596491224E-2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CE-460E-893C-7720C551C739}"/>
            </c:ext>
          </c:extLst>
        </c:ser>
        <c:ser>
          <c:idx val="1"/>
          <c:order val="1"/>
          <c:tx>
            <c:strRef>
              <c:f>'4.'!$D$14</c:f>
              <c:strCache>
                <c:ptCount val="1"/>
                <c:pt idx="0">
                  <c:v>érdemes lenne fenntartani, mert (ilyen formában) nagy rá igény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500447627573879E-2"/>
                  <c:y val="-2.338877338877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CE-460E-893C-7720C551C739}"/>
                </c:ext>
              </c:extLst>
            </c:dLbl>
            <c:dLbl>
              <c:idx val="1"/>
              <c:layout>
                <c:manualLayout>
                  <c:x val="3.0214861235452146E-2"/>
                  <c:y val="-4.4178794178794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CE-460E-893C-7720C551C739}"/>
                </c:ext>
              </c:extLst>
            </c:dLbl>
            <c:dLbl>
              <c:idx val="2"/>
              <c:layout>
                <c:manualLayout>
                  <c:x val="3.9167412712623098E-2"/>
                  <c:y val="-5.4573804573804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CE-460E-893C-7720C551C739}"/>
                </c:ext>
              </c:extLst>
            </c:dLbl>
            <c:dLbl>
              <c:idx val="3"/>
              <c:layout>
                <c:manualLayout>
                  <c:x val="4.1405550581915765E-2"/>
                  <c:y val="-2.5987525987525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7CE-460E-893C-7720C551C739}"/>
                </c:ext>
              </c:extLst>
            </c:dLbl>
            <c:dLbl>
              <c:idx val="4"/>
              <c:layout>
                <c:manualLayout>
                  <c:x val="2.5738585496866442E-2"/>
                  <c:y val="-3.8981288981288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CE-460E-893C-7720C551C739}"/>
                </c:ext>
              </c:extLst>
            </c:dLbl>
            <c:dLbl>
              <c:idx val="5"/>
              <c:layout>
                <c:manualLayout>
                  <c:x val="1.0071620411817368E-2"/>
                  <c:y val="-5.1975051975051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7CE-460E-893C-7720C551C739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'4.'!$A$15:$A$20</c:f>
              <c:strCache>
                <c:ptCount val="6"/>
                <c:pt idx="0">
                  <c:v>városi könyvtár</c:v>
                </c:pt>
                <c:pt idx="1">
                  <c:v>felsőoktatási könyvtár</c:v>
                </c:pt>
                <c:pt idx="2">
                  <c:v>községi könyvtár, szolgáltatóhely</c:v>
                </c:pt>
                <c:pt idx="3">
                  <c:v>megyei hatókörű városi, fővárosi könyvtár</c:v>
                </c:pt>
                <c:pt idx="4">
                  <c:v>országos szakkönyvtár</c:v>
                </c:pt>
                <c:pt idx="5">
                  <c:v>szakkönyvtár</c:v>
                </c:pt>
              </c:strCache>
            </c:strRef>
          </c:cat>
          <c:val>
            <c:numRef>
              <c:f>'4.'!$D$15:$D$20</c:f>
              <c:numCache>
                <c:formatCode>0.0%</c:formatCode>
                <c:ptCount val="6"/>
                <c:pt idx="0">
                  <c:v>0.33628318584070799</c:v>
                </c:pt>
                <c:pt idx="1">
                  <c:v>0.34782608695652173</c:v>
                </c:pt>
                <c:pt idx="2">
                  <c:v>0.29098360655737704</c:v>
                </c:pt>
                <c:pt idx="3">
                  <c:v>0.52380952380952384</c:v>
                </c:pt>
                <c:pt idx="4">
                  <c:v>0.25</c:v>
                </c:pt>
                <c:pt idx="5">
                  <c:v>0.12280701754385966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CE-460E-893C-7720C551C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9797856"/>
        <c:axId val="1179801600"/>
      </c:barChart>
      <c:catAx>
        <c:axId val="117979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79801600"/>
        <c:crosses val="autoZero"/>
        <c:auto val="1"/>
        <c:lblAlgn val="ctr"/>
        <c:lblOffset val="100"/>
        <c:noMultiLvlLbl val="0"/>
      </c:catAx>
      <c:valAx>
        <c:axId val="117980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79797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'4.'!$C$24</c:f>
              <c:strCache>
                <c:ptCount val="1"/>
                <c:pt idx="0">
                  <c:v>nem lenne érdemes fenntartani, mert (ilyen formában) kicsi rá az igény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'4.'!$A$25:$A$31</c:f>
              <c:strCache>
                <c:ptCount val="7"/>
                <c:pt idx="0">
                  <c:v>megyei hatókörű városi, fővárosi könyvtár</c:v>
                </c:pt>
                <c:pt idx="1">
                  <c:v>városi könyvtár</c:v>
                </c:pt>
                <c:pt idx="2">
                  <c:v>községi könyvtár, szolgáltatóhely</c:v>
                </c:pt>
                <c:pt idx="3">
                  <c:v>országos szakkönyvtár</c:v>
                </c:pt>
                <c:pt idx="4">
                  <c:v>szakkönyvtár</c:v>
                </c:pt>
                <c:pt idx="5">
                  <c:v>felsőoktatási könyvtár</c:v>
                </c:pt>
                <c:pt idx="6">
                  <c:v>Együtt</c:v>
                </c:pt>
              </c:strCache>
            </c:strRef>
          </c:cat>
          <c:val>
            <c:numRef>
              <c:f>'4.'!$C$25:$C$31</c:f>
              <c:numCache>
                <c:formatCode>0.0%</c:formatCode>
                <c:ptCount val="7"/>
                <c:pt idx="0">
                  <c:v>0.05</c:v>
                </c:pt>
                <c:pt idx="1">
                  <c:v>0.1415929203539823</c:v>
                </c:pt>
                <c:pt idx="2">
                  <c:v>0.21267893660531698</c:v>
                </c:pt>
                <c:pt idx="3">
                  <c:v>0</c:v>
                </c:pt>
                <c:pt idx="4">
                  <c:v>3.5087719298245612E-2</c:v>
                </c:pt>
                <c:pt idx="5">
                  <c:v>0</c:v>
                </c:pt>
                <c:pt idx="6">
                  <c:v>0.17226890756302521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D6-494E-B31A-4B3DE8669C17}"/>
            </c:ext>
          </c:extLst>
        </c:ser>
        <c:ser>
          <c:idx val="2"/>
          <c:order val="1"/>
          <c:tx>
            <c:strRef>
              <c:f>'4.'!$D$24</c:f>
              <c:strCache>
                <c:ptCount val="1"/>
                <c:pt idx="0">
                  <c:v>érdemes lenne fenntartani, mert (ilyen formában) nagy rá igény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'4.'!$A$25:$A$31</c:f>
              <c:strCache>
                <c:ptCount val="7"/>
                <c:pt idx="0">
                  <c:v>megyei hatókörű városi, fővárosi könyvtár</c:v>
                </c:pt>
                <c:pt idx="1">
                  <c:v>városi könyvtár</c:v>
                </c:pt>
                <c:pt idx="2">
                  <c:v>községi könyvtár, szolgáltatóhely</c:v>
                </c:pt>
                <c:pt idx="3">
                  <c:v>országos szakkönyvtár</c:v>
                </c:pt>
                <c:pt idx="4">
                  <c:v>szakkönyvtár</c:v>
                </c:pt>
                <c:pt idx="5">
                  <c:v>felsőoktatási könyvtár</c:v>
                </c:pt>
                <c:pt idx="6">
                  <c:v>Együtt</c:v>
                </c:pt>
              </c:strCache>
            </c:strRef>
          </c:cat>
          <c:val>
            <c:numRef>
              <c:f>'4.'!$D$25:$D$31</c:f>
              <c:numCache>
                <c:formatCode>0.0%</c:formatCode>
                <c:ptCount val="7"/>
                <c:pt idx="0">
                  <c:v>0.65</c:v>
                </c:pt>
                <c:pt idx="1">
                  <c:v>0.58407079646017701</c:v>
                </c:pt>
                <c:pt idx="2">
                  <c:v>0.44580777096114516</c:v>
                </c:pt>
                <c:pt idx="3">
                  <c:v>0</c:v>
                </c:pt>
                <c:pt idx="4">
                  <c:v>7.0175438596491224E-2</c:v>
                </c:pt>
                <c:pt idx="5">
                  <c:v>0</c:v>
                </c:pt>
                <c:pt idx="6">
                  <c:v>0.42156862745098039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D6-494E-B31A-4B3DE8669C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8"/>
        <c:overlap val="-27"/>
        <c:axId val="1466187311"/>
        <c:axId val="1466187727"/>
      </c:barChart>
      <c:catAx>
        <c:axId val="1466187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66187727"/>
        <c:crosses val="autoZero"/>
        <c:auto val="1"/>
        <c:lblAlgn val="ctr"/>
        <c:lblOffset val="100"/>
        <c:noMultiLvlLbl val="0"/>
      </c:catAx>
      <c:valAx>
        <c:axId val="146618772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66187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58-435C-9239-4B0A3A22EAB2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58-435C-9239-4B0A3A22EAB2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'4.'!$AQ$50:$AQ$51</c:f>
              <c:strCache>
                <c:ptCount val="2"/>
                <c:pt idx="0">
                  <c:v>nyilvános közkönyvtárak</c:v>
                </c:pt>
                <c:pt idx="1">
                  <c:v>felsőoktatási- és szakkönyvtárak</c:v>
                </c:pt>
              </c:strCache>
            </c:strRef>
          </c:cat>
          <c:val>
            <c:numRef>
              <c:f>'4.'!$AR$50:$AR$51</c:f>
              <c:numCache>
                <c:formatCode>General</c:formatCode>
                <c:ptCount val="2"/>
                <c:pt idx="0">
                  <c:v>45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58-435C-9239-4B0A3A22EA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'6.'!$A$5:$A$10</c:f>
              <c:strCache>
                <c:ptCount val="6"/>
                <c:pt idx="0">
                  <c:v>szakkönyvtár</c:v>
                </c:pt>
                <c:pt idx="1">
                  <c:v>községi könyvtár, szolgáltatóhely</c:v>
                </c:pt>
                <c:pt idx="2">
                  <c:v>városi könyvtár</c:v>
                </c:pt>
                <c:pt idx="3">
                  <c:v>országos szakkönyvtár</c:v>
                </c:pt>
                <c:pt idx="4">
                  <c:v>megyei hatókörű városi, fővárosi könyvtár</c:v>
                </c:pt>
                <c:pt idx="5">
                  <c:v>felsőoktatási könyvtár</c:v>
                </c:pt>
              </c:strCache>
            </c:strRef>
          </c:cat>
          <c:val>
            <c:numRef>
              <c:f>'6.'!$B$5:$B$10</c:f>
              <c:numCache>
                <c:formatCode>0.0%</c:formatCode>
                <c:ptCount val="6"/>
                <c:pt idx="0">
                  <c:v>0.45454545454545453</c:v>
                </c:pt>
                <c:pt idx="1">
                  <c:v>0.4551422319474836</c:v>
                </c:pt>
                <c:pt idx="2">
                  <c:v>0.71818181818181814</c:v>
                </c:pt>
                <c:pt idx="3">
                  <c:v>0.83333333333333326</c:v>
                </c:pt>
                <c:pt idx="4">
                  <c:v>0.90476190476190477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6A-46C8-8463-58E1017B30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11189824"/>
        <c:axId val="1411191904"/>
      </c:barChart>
      <c:catAx>
        <c:axId val="1411189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11191904"/>
        <c:crosses val="autoZero"/>
        <c:auto val="1"/>
        <c:lblAlgn val="ctr"/>
        <c:lblOffset val="100"/>
        <c:noMultiLvlLbl val="0"/>
      </c:catAx>
      <c:valAx>
        <c:axId val="141119190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11189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'7.'!$B$44</c:f>
              <c:strCache>
                <c:ptCount val="1"/>
                <c:pt idx="0">
                  <c:v>nem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'7.'!$A$45:$A$51</c:f>
              <c:strCache>
                <c:ptCount val="7"/>
                <c:pt idx="0">
                  <c:v>megyei hatókörű városi, fővárosi könyvtár</c:v>
                </c:pt>
                <c:pt idx="1">
                  <c:v>városi könyvtár</c:v>
                </c:pt>
                <c:pt idx="2">
                  <c:v>községi könyvtár, szolgáltatóhely</c:v>
                </c:pt>
                <c:pt idx="3">
                  <c:v>országos szakkönyvtár</c:v>
                </c:pt>
                <c:pt idx="4">
                  <c:v>szakkönyvtár</c:v>
                </c:pt>
                <c:pt idx="5">
                  <c:v>felsőoktatási könyvtár</c:v>
                </c:pt>
                <c:pt idx="6">
                  <c:v>Együtt</c:v>
                </c:pt>
              </c:strCache>
            </c:strRef>
          </c:cat>
          <c:val>
            <c:numRef>
              <c:f>'7.'!$B$45:$B$51</c:f>
              <c:numCache>
                <c:formatCode>0.0%</c:formatCode>
                <c:ptCount val="7"/>
                <c:pt idx="0">
                  <c:v>0</c:v>
                </c:pt>
                <c:pt idx="1">
                  <c:v>8.0357142857142863E-2</c:v>
                </c:pt>
                <c:pt idx="2">
                  <c:v>0.26834381551362685</c:v>
                </c:pt>
                <c:pt idx="3">
                  <c:v>0.66666666666666674</c:v>
                </c:pt>
                <c:pt idx="4">
                  <c:v>0.94444444444444442</c:v>
                </c:pt>
                <c:pt idx="5">
                  <c:v>0.95238095238095244</c:v>
                </c:pt>
                <c:pt idx="6">
                  <c:v>0.31034482758620691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20-453C-B62B-1EF0DD255BD1}"/>
            </c:ext>
          </c:extLst>
        </c:ser>
        <c:ser>
          <c:idx val="1"/>
          <c:order val="1"/>
          <c:tx>
            <c:strRef>
              <c:f>'7.'!$C$44</c:f>
              <c:strCache>
                <c:ptCount val="1"/>
                <c:pt idx="0">
                  <c:v>igen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'7.'!$A$45:$A$51</c:f>
              <c:strCache>
                <c:ptCount val="7"/>
                <c:pt idx="0">
                  <c:v>megyei hatókörű városi, fővárosi könyvtár</c:v>
                </c:pt>
                <c:pt idx="1">
                  <c:v>városi könyvtár</c:v>
                </c:pt>
                <c:pt idx="2">
                  <c:v>községi könyvtár, szolgáltatóhely</c:v>
                </c:pt>
                <c:pt idx="3">
                  <c:v>országos szakkönyvtár</c:v>
                </c:pt>
                <c:pt idx="4">
                  <c:v>szakkönyvtár</c:v>
                </c:pt>
                <c:pt idx="5">
                  <c:v>felsőoktatási könyvtár</c:v>
                </c:pt>
                <c:pt idx="6">
                  <c:v>Együtt</c:v>
                </c:pt>
              </c:strCache>
            </c:strRef>
          </c:cat>
          <c:val>
            <c:numRef>
              <c:f>'7.'!$C$45:$C$51</c:f>
              <c:numCache>
                <c:formatCode>0.0%</c:formatCode>
                <c:ptCount val="7"/>
                <c:pt idx="0">
                  <c:v>1</c:v>
                </c:pt>
                <c:pt idx="1">
                  <c:v>0.9196428571428571</c:v>
                </c:pt>
                <c:pt idx="2">
                  <c:v>0.73165618448637315</c:v>
                </c:pt>
                <c:pt idx="3">
                  <c:v>0.33333333333333337</c:v>
                </c:pt>
                <c:pt idx="4">
                  <c:v>5.5555555555555552E-2</c:v>
                </c:pt>
                <c:pt idx="5">
                  <c:v>4.7619047619047616E-2</c:v>
                </c:pt>
                <c:pt idx="6">
                  <c:v>0.68965517241379315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20-453C-B62B-1EF0DD255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85506399"/>
        <c:axId val="1385506815"/>
      </c:barChart>
      <c:catAx>
        <c:axId val="1385506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85506815"/>
        <c:crosses val="autoZero"/>
        <c:auto val="1"/>
        <c:lblAlgn val="ctr"/>
        <c:lblOffset val="100"/>
        <c:noMultiLvlLbl val="0"/>
      </c:catAx>
      <c:valAx>
        <c:axId val="138550681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85506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'7.'!$B$54</c:f>
              <c:strCache>
                <c:ptCount val="1"/>
                <c:pt idx="0">
                  <c:v>nem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'7.'!$A$55:$A$61</c:f>
              <c:strCache>
                <c:ptCount val="7"/>
                <c:pt idx="0">
                  <c:v>megyei hatókörű városi, fővárosi könyvtár</c:v>
                </c:pt>
                <c:pt idx="1">
                  <c:v>városi könyvtár</c:v>
                </c:pt>
                <c:pt idx="2">
                  <c:v>községi könyvtár, szolgáltatóhely</c:v>
                </c:pt>
                <c:pt idx="3">
                  <c:v>országos szakkönyvtár</c:v>
                </c:pt>
                <c:pt idx="4">
                  <c:v>felsőoktatási könyvtár</c:v>
                </c:pt>
                <c:pt idx="5">
                  <c:v>szakkönyvtár</c:v>
                </c:pt>
                <c:pt idx="6">
                  <c:v>Együtt</c:v>
                </c:pt>
              </c:strCache>
            </c:strRef>
          </c:cat>
          <c:val>
            <c:numRef>
              <c:f>'7.'!$B$55:$B$61</c:f>
              <c:numCache>
                <c:formatCode>0.0%</c:formatCode>
                <c:ptCount val="7"/>
                <c:pt idx="0">
                  <c:v>0.23809523809523811</c:v>
                </c:pt>
                <c:pt idx="1">
                  <c:v>0.26785714285714285</c:v>
                </c:pt>
                <c:pt idx="2">
                  <c:v>0.53138075313807531</c:v>
                </c:pt>
                <c:pt idx="3">
                  <c:v>0.75</c:v>
                </c:pt>
                <c:pt idx="4">
                  <c:v>0.76190476190476186</c:v>
                </c:pt>
                <c:pt idx="5">
                  <c:v>0.90909090909090906</c:v>
                </c:pt>
                <c:pt idx="6">
                  <c:v>0.5207439198855508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A6-4412-BFF4-DDFA0291FE34}"/>
            </c:ext>
          </c:extLst>
        </c:ser>
        <c:ser>
          <c:idx val="1"/>
          <c:order val="1"/>
          <c:tx>
            <c:strRef>
              <c:f>'7.'!$C$54</c:f>
              <c:strCache>
                <c:ptCount val="1"/>
                <c:pt idx="0">
                  <c:v>igen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'7.'!$A$55:$A$61</c:f>
              <c:strCache>
                <c:ptCount val="7"/>
                <c:pt idx="0">
                  <c:v>megyei hatókörű városi, fővárosi könyvtár</c:v>
                </c:pt>
                <c:pt idx="1">
                  <c:v>városi könyvtár</c:v>
                </c:pt>
                <c:pt idx="2">
                  <c:v>községi könyvtár, szolgáltatóhely</c:v>
                </c:pt>
                <c:pt idx="3">
                  <c:v>országos szakkönyvtár</c:v>
                </c:pt>
                <c:pt idx="4">
                  <c:v>felsőoktatási könyvtár</c:v>
                </c:pt>
                <c:pt idx="5">
                  <c:v>szakkönyvtár</c:v>
                </c:pt>
                <c:pt idx="6">
                  <c:v>Együtt</c:v>
                </c:pt>
              </c:strCache>
            </c:strRef>
          </c:cat>
          <c:val>
            <c:numRef>
              <c:f>'7.'!$C$55:$C$61</c:f>
              <c:numCache>
                <c:formatCode>0.0%</c:formatCode>
                <c:ptCount val="7"/>
                <c:pt idx="0">
                  <c:v>0.76190476190476186</c:v>
                </c:pt>
                <c:pt idx="1">
                  <c:v>0.7321428571428571</c:v>
                </c:pt>
                <c:pt idx="2">
                  <c:v>0.46861924686192469</c:v>
                </c:pt>
                <c:pt idx="3">
                  <c:v>0.25</c:v>
                </c:pt>
                <c:pt idx="4">
                  <c:v>0.23809523809523811</c:v>
                </c:pt>
                <c:pt idx="5">
                  <c:v>9.0909090909090912E-2</c:v>
                </c:pt>
                <c:pt idx="6">
                  <c:v>0.4792560801144492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A6-4412-BFF4-DDFA0291FE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647906463"/>
        <c:axId val="1647898143"/>
      </c:barChart>
      <c:catAx>
        <c:axId val="1647906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47898143"/>
        <c:crosses val="autoZero"/>
        <c:auto val="1"/>
        <c:lblAlgn val="ctr"/>
        <c:lblOffset val="100"/>
        <c:noMultiLvlLbl val="0"/>
      </c:catAx>
      <c:valAx>
        <c:axId val="164789814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47906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'7.'!$B$84</c:f>
              <c:strCache>
                <c:ptCount val="1"/>
                <c:pt idx="0">
                  <c:v>nem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'7.'!$A$85:$A$91</c:f>
              <c:strCache>
                <c:ptCount val="7"/>
                <c:pt idx="0">
                  <c:v>megyei hatókörű városi, fővárosi könyvtár</c:v>
                </c:pt>
                <c:pt idx="1">
                  <c:v>városi könyvtár</c:v>
                </c:pt>
                <c:pt idx="2">
                  <c:v>községi könyvtár, szolgáltatóhely</c:v>
                </c:pt>
                <c:pt idx="3">
                  <c:v>országos szakkönyvtár</c:v>
                </c:pt>
                <c:pt idx="4">
                  <c:v>felsőoktatási könyvtár</c:v>
                </c:pt>
                <c:pt idx="5">
                  <c:v>szakkönyvtár</c:v>
                </c:pt>
                <c:pt idx="6">
                  <c:v>Együtt</c:v>
                </c:pt>
              </c:strCache>
            </c:strRef>
          </c:cat>
          <c:val>
            <c:numRef>
              <c:f>'7.'!$B$85:$B$91</c:f>
              <c:numCache>
                <c:formatCode>0.0%</c:formatCode>
                <c:ptCount val="7"/>
                <c:pt idx="0">
                  <c:v>0.05</c:v>
                </c:pt>
                <c:pt idx="1">
                  <c:v>0.11607142857142858</c:v>
                </c:pt>
                <c:pt idx="2">
                  <c:v>0.36401673640167365</c:v>
                </c:pt>
                <c:pt idx="3">
                  <c:v>0.58333333333333337</c:v>
                </c:pt>
                <c:pt idx="4">
                  <c:v>0.61904761904761907</c:v>
                </c:pt>
                <c:pt idx="5">
                  <c:v>0.87037037037037035</c:v>
                </c:pt>
                <c:pt idx="6">
                  <c:v>0.36585365853658536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70-4484-8FBE-1349203B24BB}"/>
            </c:ext>
          </c:extLst>
        </c:ser>
        <c:ser>
          <c:idx val="1"/>
          <c:order val="1"/>
          <c:tx>
            <c:strRef>
              <c:f>'7.'!$C$84</c:f>
              <c:strCache>
                <c:ptCount val="1"/>
                <c:pt idx="0">
                  <c:v>igen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'7.'!$A$85:$A$91</c:f>
              <c:strCache>
                <c:ptCount val="7"/>
                <c:pt idx="0">
                  <c:v>megyei hatókörű városi, fővárosi könyvtár</c:v>
                </c:pt>
                <c:pt idx="1">
                  <c:v>városi könyvtár</c:v>
                </c:pt>
                <c:pt idx="2">
                  <c:v>községi könyvtár, szolgáltatóhely</c:v>
                </c:pt>
                <c:pt idx="3">
                  <c:v>országos szakkönyvtár</c:v>
                </c:pt>
                <c:pt idx="4">
                  <c:v>felsőoktatási könyvtár</c:v>
                </c:pt>
                <c:pt idx="5">
                  <c:v>szakkönyvtár</c:v>
                </c:pt>
                <c:pt idx="6">
                  <c:v>Együtt</c:v>
                </c:pt>
              </c:strCache>
            </c:strRef>
          </c:cat>
          <c:val>
            <c:numRef>
              <c:f>'7.'!$C$85:$C$91</c:f>
              <c:numCache>
                <c:formatCode>0.0%</c:formatCode>
                <c:ptCount val="7"/>
                <c:pt idx="0">
                  <c:v>0.95</c:v>
                </c:pt>
                <c:pt idx="1">
                  <c:v>0.8839285714285714</c:v>
                </c:pt>
                <c:pt idx="2">
                  <c:v>0.63598326359832635</c:v>
                </c:pt>
                <c:pt idx="3">
                  <c:v>0.41666666666666663</c:v>
                </c:pt>
                <c:pt idx="4">
                  <c:v>0.38095238095238093</c:v>
                </c:pt>
                <c:pt idx="5">
                  <c:v>0.12962962962962965</c:v>
                </c:pt>
                <c:pt idx="6">
                  <c:v>0.63414634146341464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70-4484-8FBE-1349203B2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065951"/>
        <c:axId val="34067615"/>
      </c:barChart>
      <c:catAx>
        <c:axId val="34065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4067615"/>
        <c:crosses val="autoZero"/>
        <c:auto val="1"/>
        <c:lblAlgn val="ctr"/>
        <c:lblOffset val="100"/>
        <c:noMultiLvlLbl val="0"/>
      </c:catAx>
      <c:valAx>
        <c:axId val="3406761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4065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'7.'!$B$24</c:f>
              <c:strCache>
                <c:ptCount val="1"/>
                <c:pt idx="0">
                  <c:v>nem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'7.'!$A$25:$A$31</c:f>
              <c:strCache>
                <c:ptCount val="7"/>
                <c:pt idx="0">
                  <c:v>megyei hatókörű városi, fővárosi könyvtár</c:v>
                </c:pt>
                <c:pt idx="1">
                  <c:v>városi könyvtár</c:v>
                </c:pt>
                <c:pt idx="2">
                  <c:v>községi könyvtár, szolgáltatóhely</c:v>
                </c:pt>
                <c:pt idx="3">
                  <c:v>felsőoktatási könyvtár</c:v>
                </c:pt>
                <c:pt idx="4">
                  <c:v>országos szakkönyvtár</c:v>
                </c:pt>
                <c:pt idx="5">
                  <c:v>szakkönyvtár</c:v>
                </c:pt>
                <c:pt idx="6">
                  <c:v>Együtt</c:v>
                </c:pt>
              </c:strCache>
            </c:strRef>
          </c:cat>
          <c:val>
            <c:numRef>
              <c:f>'7.'!$B$25:$B$31</c:f>
              <c:numCache>
                <c:formatCode>0.0%</c:formatCode>
                <c:ptCount val="7"/>
                <c:pt idx="0">
                  <c:v>0</c:v>
                </c:pt>
                <c:pt idx="1">
                  <c:v>0.10714285714285714</c:v>
                </c:pt>
                <c:pt idx="2">
                  <c:v>0.44863731656184486</c:v>
                </c:pt>
                <c:pt idx="3">
                  <c:v>0.47619047619047622</c:v>
                </c:pt>
                <c:pt idx="4">
                  <c:v>0.5</c:v>
                </c:pt>
                <c:pt idx="5">
                  <c:v>0.77777777777777768</c:v>
                </c:pt>
                <c:pt idx="6">
                  <c:v>0.40804597701149425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72-4120-BD29-6E5B82D7B1A7}"/>
            </c:ext>
          </c:extLst>
        </c:ser>
        <c:ser>
          <c:idx val="1"/>
          <c:order val="1"/>
          <c:tx>
            <c:strRef>
              <c:f>'7.'!$C$24</c:f>
              <c:strCache>
                <c:ptCount val="1"/>
                <c:pt idx="0">
                  <c:v>igen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'7.'!$A$25:$A$31</c:f>
              <c:strCache>
                <c:ptCount val="7"/>
                <c:pt idx="0">
                  <c:v>megyei hatókörű városi, fővárosi könyvtár</c:v>
                </c:pt>
                <c:pt idx="1">
                  <c:v>városi könyvtár</c:v>
                </c:pt>
                <c:pt idx="2">
                  <c:v>községi könyvtár, szolgáltatóhely</c:v>
                </c:pt>
                <c:pt idx="3">
                  <c:v>felsőoktatási könyvtár</c:v>
                </c:pt>
                <c:pt idx="4">
                  <c:v>országos szakkönyvtár</c:v>
                </c:pt>
                <c:pt idx="5">
                  <c:v>szakkönyvtár</c:v>
                </c:pt>
                <c:pt idx="6">
                  <c:v>Együtt</c:v>
                </c:pt>
              </c:strCache>
            </c:strRef>
          </c:cat>
          <c:val>
            <c:numRef>
              <c:f>'7.'!$C$25:$C$31</c:f>
              <c:numCache>
                <c:formatCode>0.0%</c:formatCode>
                <c:ptCount val="7"/>
                <c:pt idx="0">
                  <c:v>1</c:v>
                </c:pt>
                <c:pt idx="1">
                  <c:v>0.8928571428571429</c:v>
                </c:pt>
                <c:pt idx="2">
                  <c:v>0.5513626834381552</c:v>
                </c:pt>
                <c:pt idx="3">
                  <c:v>0.52380952380952384</c:v>
                </c:pt>
                <c:pt idx="4">
                  <c:v>0.5</c:v>
                </c:pt>
                <c:pt idx="5">
                  <c:v>0.22222222222222221</c:v>
                </c:pt>
                <c:pt idx="6">
                  <c:v>0.59195402298850575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72-4120-BD29-6E5B82D7B1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66235663"/>
        <c:axId val="1466235247"/>
      </c:barChart>
      <c:catAx>
        <c:axId val="1466235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66235247"/>
        <c:crosses val="autoZero"/>
        <c:auto val="1"/>
        <c:lblAlgn val="ctr"/>
        <c:lblOffset val="100"/>
        <c:noMultiLvlLbl val="0"/>
      </c:catAx>
      <c:valAx>
        <c:axId val="146623524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66235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'2.'!$B$44</c:f>
              <c:strCache>
                <c:ptCount val="1"/>
                <c:pt idx="0">
                  <c:v>nem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80357142857142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5A-4E14-8BDE-DDA3E622EE52}"/>
                </c:ext>
              </c:extLst>
            </c:dLbl>
            <c:dLbl>
              <c:idx val="1"/>
              <c:layout>
                <c:manualLayout>
                  <c:x val="7.5595238095238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5A-4E14-8BDE-DDA3E622EE52}"/>
                </c:ext>
              </c:extLst>
            </c:dLbl>
            <c:dLbl>
              <c:idx val="2"/>
              <c:layout>
                <c:manualLayout>
                  <c:x val="6.5515873015873013E-2"/>
                  <c:y val="5.03968253968244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5A-4E14-8BDE-DDA3E622EE52}"/>
                </c:ext>
              </c:extLst>
            </c:dLbl>
            <c:dLbl>
              <c:idx val="3"/>
              <c:layout>
                <c:manualLayout>
                  <c:x val="7.8115079365079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5A-4E14-8BDE-DDA3E622EE52}"/>
                </c:ext>
              </c:extLst>
            </c:dLbl>
            <c:dLbl>
              <c:idx val="4"/>
              <c:layout>
                <c:manualLayout>
                  <c:x val="7.5595238095238007E-2"/>
                  <c:y val="2.0158730158730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5A-4E14-8BDE-DDA3E622EE52}"/>
                </c:ext>
              </c:extLst>
            </c:dLbl>
            <c:dLbl>
              <c:idx val="5"/>
              <c:layout>
                <c:manualLayout>
                  <c:x val="6.2996031746031744E-2"/>
                  <c:y val="5.03968253968253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5A-4E14-8BDE-DDA3E622EE52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'2.'!$A$45:$A$51</c:f>
              <c:strCache>
                <c:ptCount val="7"/>
                <c:pt idx="0">
                  <c:v>megyei hatókörű városi, fővárosi könyvtár</c:v>
                </c:pt>
                <c:pt idx="1">
                  <c:v>városi könyvtár</c:v>
                </c:pt>
                <c:pt idx="2">
                  <c:v>községi könyvtár, szolgáltatóhely</c:v>
                </c:pt>
                <c:pt idx="3">
                  <c:v>országos szakkönyvtár</c:v>
                </c:pt>
                <c:pt idx="4">
                  <c:v>szakkönyvtár</c:v>
                </c:pt>
                <c:pt idx="5">
                  <c:v>felsőoktatási könyvtár</c:v>
                </c:pt>
                <c:pt idx="6">
                  <c:v>Együtt</c:v>
                </c:pt>
              </c:strCache>
            </c:strRef>
          </c:cat>
          <c:val>
            <c:numRef>
              <c:f>'2.'!$B$45:$B$51</c:f>
              <c:numCache>
                <c:formatCode>0.0%</c:formatCode>
                <c:ptCount val="7"/>
                <c:pt idx="0">
                  <c:v>0</c:v>
                </c:pt>
                <c:pt idx="1">
                  <c:v>0.14285714285714288</c:v>
                </c:pt>
                <c:pt idx="2">
                  <c:v>0.50521920668058451</c:v>
                </c:pt>
                <c:pt idx="3">
                  <c:v>0.27272727272727271</c:v>
                </c:pt>
                <c:pt idx="4">
                  <c:v>0.77551020408163263</c:v>
                </c:pt>
                <c:pt idx="5">
                  <c:v>0.52173913043478259</c:v>
                </c:pt>
                <c:pt idx="6">
                  <c:v>0.44812680115273779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05A-4E14-8BDE-DDA3E622EE52}"/>
            </c:ext>
          </c:extLst>
        </c:ser>
        <c:ser>
          <c:idx val="1"/>
          <c:order val="1"/>
          <c:tx>
            <c:strRef>
              <c:f>'2.'!$C$44</c:f>
              <c:strCache>
                <c:ptCount val="1"/>
                <c:pt idx="0">
                  <c:v>igen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0634920634920629E-2"/>
                  <c:y val="-5.03968253968253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5A-4E14-8BDE-DDA3E622EE52}"/>
                </c:ext>
              </c:extLst>
            </c:dLbl>
            <c:dLbl>
              <c:idx val="1"/>
              <c:layout>
                <c:manualLayout>
                  <c:x val="7.0555555555555607E-2"/>
                  <c:y val="5.0396825396824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05A-4E14-8BDE-DDA3E622EE52}"/>
                </c:ext>
              </c:extLst>
            </c:dLbl>
            <c:dLbl>
              <c:idx val="2"/>
              <c:layout>
                <c:manualLayout>
                  <c:x val="6.5515873015873013E-2"/>
                  <c:y val="-4.619655628052968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05A-4E14-8BDE-DDA3E622EE52}"/>
                </c:ext>
              </c:extLst>
            </c:dLbl>
            <c:dLbl>
              <c:idx val="3"/>
              <c:layout>
                <c:manualLayout>
                  <c:x val="7.559523809523809E-2"/>
                  <c:y val="5.03968253968253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05A-4E14-8BDE-DDA3E622EE52}"/>
                </c:ext>
              </c:extLst>
            </c:dLbl>
            <c:dLbl>
              <c:idx val="4"/>
              <c:layout>
                <c:manualLayout>
                  <c:x val="7.5595238095238007E-2"/>
                  <c:y val="1.0079365079365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05A-4E14-8BDE-DDA3E622EE52}"/>
                </c:ext>
              </c:extLst>
            </c:dLbl>
            <c:dLbl>
              <c:idx val="5"/>
              <c:layout>
                <c:manualLayout>
                  <c:x val="6.2996031746031744E-2"/>
                  <c:y val="5.03968253968253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05A-4E14-8BDE-DDA3E622EE52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'2.'!$A$45:$A$51</c:f>
              <c:strCache>
                <c:ptCount val="7"/>
                <c:pt idx="0">
                  <c:v>megyei hatókörű városi, fővárosi könyvtár</c:v>
                </c:pt>
                <c:pt idx="1">
                  <c:v>városi könyvtár</c:v>
                </c:pt>
                <c:pt idx="2">
                  <c:v>községi könyvtár, szolgáltatóhely</c:v>
                </c:pt>
                <c:pt idx="3">
                  <c:v>országos szakkönyvtár</c:v>
                </c:pt>
                <c:pt idx="4">
                  <c:v>szakkönyvtár</c:v>
                </c:pt>
                <c:pt idx="5">
                  <c:v>felsőoktatási könyvtár</c:v>
                </c:pt>
                <c:pt idx="6">
                  <c:v>Együtt</c:v>
                </c:pt>
              </c:strCache>
            </c:strRef>
          </c:cat>
          <c:val>
            <c:numRef>
              <c:f>'2.'!$C$45:$C$51</c:f>
              <c:numCache>
                <c:formatCode>0.0%</c:formatCode>
                <c:ptCount val="7"/>
                <c:pt idx="0">
                  <c:v>1</c:v>
                </c:pt>
                <c:pt idx="1">
                  <c:v>0.8571428571428571</c:v>
                </c:pt>
                <c:pt idx="2">
                  <c:v>0.49478079331941544</c:v>
                </c:pt>
                <c:pt idx="3">
                  <c:v>0.72727272727272729</c:v>
                </c:pt>
                <c:pt idx="4">
                  <c:v>0.22448979591836735</c:v>
                </c:pt>
                <c:pt idx="5">
                  <c:v>0.47826086956521741</c:v>
                </c:pt>
                <c:pt idx="6">
                  <c:v>0.55187319884726227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05A-4E14-8BDE-DDA3E622EE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92787759"/>
        <c:axId val="1592784847"/>
      </c:barChart>
      <c:catAx>
        <c:axId val="1592787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92784847"/>
        <c:crosses val="autoZero"/>
        <c:auto val="1"/>
        <c:lblAlgn val="ctr"/>
        <c:lblOffset val="100"/>
        <c:noMultiLvlLbl val="0"/>
      </c:catAx>
      <c:valAx>
        <c:axId val="159278484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92787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'7.'!$B$34</c:f>
              <c:strCache>
                <c:ptCount val="1"/>
                <c:pt idx="0">
                  <c:v>nem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'7.'!$A$35:$A$41</c:f>
              <c:strCache>
                <c:ptCount val="7"/>
                <c:pt idx="0">
                  <c:v>megyei hatókörű városi, fővárosi könyvtár</c:v>
                </c:pt>
                <c:pt idx="1">
                  <c:v>felsőoktatási könyvtár</c:v>
                </c:pt>
                <c:pt idx="2">
                  <c:v>városi könyvtár</c:v>
                </c:pt>
                <c:pt idx="3">
                  <c:v>községi könyvtár, szolgáltatóhely</c:v>
                </c:pt>
                <c:pt idx="4">
                  <c:v>országos szakkönyvtár</c:v>
                </c:pt>
                <c:pt idx="5">
                  <c:v>szakkönyvtár</c:v>
                </c:pt>
                <c:pt idx="6">
                  <c:v>Együtt</c:v>
                </c:pt>
              </c:strCache>
            </c:strRef>
          </c:cat>
          <c:val>
            <c:numRef>
              <c:f>'7.'!$B$35:$B$41</c:f>
              <c:numCache>
                <c:formatCode>0.0%</c:formatCode>
                <c:ptCount val="7"/>
                <c:pt idx="0">
                  <c:v>0.1</c:v>
                </c:pt>
                <c:pt idx="1">
                  <c:v>0.14285714285714288</c:v>
                </c:pt>
                <c:pt idx="2">
                  <c:v>0.25</c:v>
                </c:pt>
                <c:pt idx="3">
                  <c:v>0.50524109014675056</c:v>
                </c:pt>
                <c:pt idx="4">
                  <c:v>0.58333333333333337</c:v>
                </c:pt>
                <c:pt idx="5">
                  <c:v>0.65454545454545454</c:v>
                </c:pt>
                <c:pt idx="6">
                  <c:v>0.45480631276901007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BB-4505-B39B-216B963852C6}"/>
            </c:ext>
          </c:extLst>
        </c:ser>
        <c:ser>
          <c:idx val="1"/>
          <c:order val="1"/>
          <c:tx>
            <c:strRef>
              <c:f>'7.'!$C$34</c:f>
              <c:strCache>
                <c:ptCount val="1"/>
                <c:pt idx="0">
                  <c:v>igen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'7.'!$A$35:$A$41</c:f>
              <c:strCache>
                <c:ptCount val="7"/>
                <c:pt idx="0">
                  <c:v>megyei hatókörű városi, fővárosi könyvtár</c:v>
                </c:pt>
                <c:pt idx="1">
                  <c:v>felsőoktatási könyvtár</c:v>
                </c:pt>
                <c:pt idx="2">
                  <c:v>városi könyvtár</c:v>
                </c:pt>
                <c:pt idx="3">
                  <c:v>községi könyvtár, szolgáltatóhely</c:v>
                </c:pt>
                <c:pt idx="4">
                  <c:v>országos szakkönyvtár</c:v>
                </c:pt>
                <c:pt idx="5">
                  <c:v>szakkönyvtár</c:v>
                </c:pt>
                <c:pt idx="6">
                  <c:v>Együtt</c:v>
                </c:pt>
              </c:strCache>
            </c:strRef>
          </c:cat>
          <c:val>
            <c:numRef>
              <c:f>'7.'!$C$35:$C$41</c:f>
              <c:numCache>
                <c:formatCode>0.0%</c:formatCode>
                <c:ptCount val="7"/>
                <c:pt idx="0">
                  <c:v>0.9</c:v>
                </c:pt>
                <c:pt idx="1">
                  <c:v>0.8571428571428571</c:v>
                </c:pt>
                <c:pt idx="2">
                  <c:v>0.75</c:v>
                </c:pt>
                <c:pt idx="3">
                  <c:v>0.49475890985324944</c:v>
                </c:pt>
                <c:pt idx="4">
                  <c:v>0.41666666666666663</c:v>
                </c:pt>
                <c:pt idx="5">
                  <c:v>0.34545454545454546</c:v>
                </c:pt>
                <c:pt idx="6">
                  <c:v>0.54519368723098993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BB-4505-B39B-216B96385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97010943"/>
        <c:axId val="1597014271"/>
      </c:barChart>
      <c:catAx>
        <c:axId val="1597010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97014271"/>
        <c:crosses val="autoZero"/>
        <c:auto val="1"/>
        <c:lblAlgn val="ctr"/>
        <c:lblOffset val="100"/>
        <c:noMultiLvlLbl val="0"/>
      </c:catAx>
      <c:valAx>
        <c:axId val="159701427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97010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'8.'!$C$64</c:f>
              <c:strCache>
                <c:ptCount val="1"/>
                <c:pt idx="0">
                  <c:v>csökkent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'8.'!$A$65:$A$71</c:f>
              <c:strCache>
                <c:ptCount val="7"/>
                <c:pt idx="0">
                  <c:v>megyei hatókörű városi, fővárosi könyvtár</c:v>
                </c:pt>
                <c:pt idx="1">
                  <c:v>felsőoktatási könyvtár</c:v>
                </c:pt>
                <c:pt idx="2">
                  <c:v>országos szakkönyvtár</c:v>
                </c:pt>
                <c:pt idx="3">
                  <c:v>városi könyvtár</c:v>
                </c:pt>
                <c:pt idx="4">
                  <c:v>szakkönyvtár</c:v>
                </c:pt>
                <c:pt idx="5">
                  <c:v>községi könyvtár, szolgáltatóhely</c:v>
                </c:pt>
                <c:pt idx="6">
                  <c:v>Együtt</c:v>
                </c:pt>
              </c:strCache>
            </c:strRef>
          </c:cat>
          <c:val>
            <c:numRef>
              <c:f>'8.'!$C$65:$C$71</c:f>
              <c:numCache>
                <c:formatCode>0.0%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8.3333333333333343E-2</c:v>
                </c:pt>
                <c:pt idx="3">
                  <c:v>8.8495575221238937E-3</c:v>
                </c:pt>
                <c:pt idx="4">
                  <c:v>7.0175438596491224E-2</c:v>
                </c:pt>
                <c:pt idx="5">
                  <c:v>1.0266940451745379E-2</c:v>
                </c:pt>
                <c:pt idx="6">
                  <c:v>1.5427769985974756E-2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AC-4974-8ADA-7453091BD787}"/>
            </c:ext>
          </c:extLst>
        </c:ser>
        <c:ser>
          <c:idx val="2"/>
          <c:order val="1"/>
          <c:tx>
            <c:strRef>
              <c:f>'8.'!$D$64</c:f>
              <c:strCache>
                <c:ptCount val="1"/>
                <c:pt idx="0">
                  <c:v>nem változott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'8.'!$A$65:$A$71</c:f>
              <c:strCache>
                <c:ptCount val="7"/>
                <c:pt idx="0">
                  <c:v>megyei hatókörű városi, fővárosi könyvtár</c:v>
                </c:pt>
                <c:pt idx="1">
                  <c:v>felsőoktatási könyvtár</c:v>
                </c:pt>
                <c:pt idx="2">
                  <c:v>országos szakkönyvtár</c:v>
                </c:pt>
                <c:pt idx="3">
                  <c:v>városi könyvtár</c:v>
                </c:pt>
                <c:pt idx="4">
                  <c:v>szakkönyvtár</c:v>
                </c:pt>
                <c:pt idx="5">
                  <c:v>községi könyvtár, szolgáltatóhely</c:v>
                </c:pt>
                <c:pt idx="6">
                  <c:v>Együtt</c:v>
                </c:pt>
              </c:strCache>
            </c:strRef>
          </c:cat>
          <c:val>
            <c:numRef>
              <c:f>'8.'!$D$65:$D$71</c:f>
              <c:numCache>
                <c:formatCode>0.0%</c:formatCode>
                <c:ptCount val="7"/>
                <c:pt idx="0">
                  <c:v>0.14285714285714288</c:v>
                </c:pt>
                <c:pt idx="1">
                  <c:v>0.13043478260869565</c:v>
                </c:pt>
                <c:pt idx="2">
                  <c:v>8.3333333333333343E-2</c:v>
                </c:pt>
                <c:pt idx="3">
                  <c:v>0.30973451327433632</c:v>
                </c:pt>
                <c:pt idx="4">
                  <c:v>0.2807017543859649</c:v>
                </c:pt>
                <c:pt idx="5">
                  <c:v>0.20328542094455851</c:v>
                </c:pt>
                <c:pt idx="6">
                  <c:v>0.22019635343618515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AC-4974-8ADA-7453091BD787}"/>
            </c:ext>
          </c:extLst>
        </c:ser>
        <c:ser>
          <c:idx val="3"/>
          <c:order val="2"/>
          <c:tx>
            <c:strRef>
              <c:f>'8.'!$E$64</c:f>
              <c:strCache>
                <c:ptCount val="1"/>
                <c:pt idx="0">
                  <c:v>növekedett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'8.'!$A$65:$A$71</c:f>
              <c:strCache>
                <c:ptCount val="7"/>
                <c:pt idx="0">
                  <c:v>megyei hatókörű városi, fővárosi könyvtár</c:v>
                </c:pt>
                <c:pt idx="1">
                  <c:v>felsőoktatási könyvtár</c:v>
                </c:pt>
                <c:pt idx="2">
                  <c:v>országos szakkönyvtár</c:v>
                </c:pt>
                <c:pt idx="3">
                  <c:v>városi könyvtár</c:v>
                </c:pt>
                <c:pt idx="4">
                  <c:v>szakkönyvtár</c:v>
                </c:pt>
                <c:pt idx="5">
                  <c:v>községi könyvtár, szolgáltatóhely</c:v>
                </c:pt>
                <c:pt idx="6">
                  <c:v>Együtt</c:v>
                </c:pt>
              </c:strCache>
            </c:strRef>
          </c:cat>
          <c:val>
            <c:numRef>
              <c:f>'8.'!$E$65:$E$71</c:f>
              <c:numCache>
                <c:formatCode>0.0%</c:formatCode>
                <c:ptCount val="7"/>
                <c:pt idx="0">
                  <c:v>0.8571428571428571</c:v>
                </c:pt>
                <c:pt idx="1">
                  <c:v>0.60869565217391308</c:v>
                </c:pt>
                <c:pt idx="2">
                  <c:v>0.5</c:v>
                </c:pt>
                <c:pt idx="3">
                  <c:v>0.35398230088495575</c:v>
                </c:pt>
                <c:pt idx="4">
                  <c:v>0.17543859649122809</c:v>
                </c:pt>
                <c:pt idx="5">
                  <c:v>8.008213552361397E-2</c:v>
                </c:pt>
                <c:pt idx="6">
                  <c:v>0.17812061711079946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AC-4974-8ADA-7453091BD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303103"/>
        <c:axId val="33321407"/>
      </c:barChart>
      <c:catAx>
        <c:axId val="33303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3321407"/>
        <c:crosses val="autoZero"/>
        <c:auto val="1"/>
        <c:lblAlgn val="ctr"/>
        <c:lblOffset val="100"/>
        <c:noMultiLvlLbl val="0"/>
      </c:catAx>
      <c:valAx>
        <c:axId val="3332140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3303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'8.'!$C$34</c:f>
              <c:strCache>
                <c:ptCount val="1"/>
                <c:pt idx="0">
                  <c:v>csökkent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'8.'!$A$35:$A$41</c:f>
              <c:strCache>
                <c:ptCount val="7"/>
                <c:pt idx="0">
                  <c:v>megyei hatókörű városi, fővárosi könyvtár</c:v>
                </c:pt>
                <c:pt idx="1">
                  <c:v>országos szakkönyvtár</c:v>
                </c:pt>
                <c:pt idx="2">
                  <c:v>szakkönyvtár</c:v>
                </c:pt>
                <c:pt idx="3">
                  <c:v>felsőoktatási könyvtár</c:v>
                </c:pt>
                <c:pt idx="4">
                  <c:v>városi könyvtár</c:v>
                </c:pt>
                <c:pt idx="5">
                  <c:v>községi könyvtár, szolgáltatóhely</c:v>
                </c:pt>
                <c:pt idx="6">
                  <c:v>Együtt</c:v>
                </c:pt>
              </c:strCache>
            </c:strRef>
          </c:cat>
          <c:val>
            <c:numRef>
              <c:f>'8.'!$C$35:$C$41</c:f>
              <c:numCache>
                <c:formatCode>0.0%</c:formatCode>
                <c:ptCount val="7"/>
                <c:pt idx="0">
                  <c:v>4.7619047619047616E-2</c:v>
                </c:pt>
                <c:pt idx="1">
                  <c:v>0</c:v>
                </c:pt>
                <c:pt idx="2">
                  <c:v>7.0175438596491224E-2</c:v>
                </c:pt>
                <c:pt idx="3">
                  <c:v>0</c:v>
                </c:pt>
                <c:pt idx="4">
                  <c:v>5.2631578947368425E-2</c:v>
                </c:pt>
                <c:pt idx="5">
                  <c:v>2.2494887525562373E-2</c:v>
                </c:pt>
                <c:pt idx="6">
                  <c:v>3.0726256983240226E-2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62-494B-A9FB-F2AB02655AA1}"/>
            </c:ext>
          </c:extLst>
        </c:ser>
        <c:ser>
          <c:idx val="2"/>
          <c:order val="1"/>
          <c:tx>
            <c:strRef>
              <c:f>'8.'!$D$34</c:f>
              <c:strCache>
                <c:ptCount val="1"/>
                <c:pt idx="0">
                  <c:v>nem változott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'8.'!$A$35:$A$41</c:f>
              <c:strCache>
                <c:ptCount val="7"/>
                <c:pt idx="0">
                  <c:v>megyei hatókörű városi, fővárosi könyvtár</c:v>
                </c:pt>
                <c:pt idx="1">
                  <c:v>országos szakkönyvtár</c:v>
                </c:pt>
                <c:pt idx="2">
                  <c:v>szakkönyvtár</c:v>
                </c:pt>
                <c:pt idx="3">
                  <c:v>felsőoktatási könyvtár</c:v>
                </c:pt>
                <c:pt idx="4">
                  <c:v>városi könyvtár</c:v>
                </c:pt>
                <c:pt idx="5">
                  <c:v>községi könyvtár, szolgáltatóhely</c:v>
                </c:pt>
                <c:pt idx="6">
                  <c:v>Együtt</c:v>
                </c:pt>
              </c:strCache>
            </c:strRef>
          </c:cat>
          <c:val>
            <c:numRef>
              <c:f>'8.'!$D$35:$D$41</c:f>
              <c:numCache>
                <c:formatCode>0.0%</c:formatCode>
                <c:ptCount val="7"/>
                <c:pt idx="0">
                  <c:v>0.57142857142857151</c:v>
                </c:pt>
                <c:pt idx="1">
                  <c:v>0.33333333333333337</c:v>
                </c:pt>
                <c:pt idx="2">
                  <c:v>0.31578947368421051</c:v>
                </c:pt>
                <c:pt idx="3">
                  <c:v>0.52173913043478259</c:v>
                </c:pt>
                <c:pt idx="4">
                  <c:v>0.41228070175438597</c:v>
                </c:pt>
                <c:pt idx="5">
                  <c:v>0.12269938650306748</c:v>
                </c:pt>
                <c:pt idx="6">
                  <c:v>0.21368715083798884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62-494B-A9FB-F2AB02655AA1}"/>
            </c:ext>
          </c:extLst>
        </c:ser>
        <c:ser>
          <c:idx val="3"/>
          <c:order val="2"/>
          <c:tx>
            <c:strRef>
              <c:f>'8.'!$E$34</c:f>
              <c:strCache>
                <c:ptCount val="1"/>
                <c:pt idx="0">
                  <c:v>növekedett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'8.'!$A$35:$A$41</c:f>
              <c:strCache>
                <c:ptCount val="7"/>
                <c:pt idx="0">
                  <c:v>megyei hatókörű városi, fővárosi könyvtár</c:v>
                </c:pt>
                <c:pt idx="1">
                  <c:v>országos szakkönyvtár</c:v>
                </c:pt>
                <c:pt idx="2">
                  <c:v>szakkönyvtár</c:v>
                </c:pt>
                <c:pt idx="3">
                  <c:v>felsőoktatási könyvtár</c:v>
                </c:pt>
                <c:pt idx="4">
                  <c:v>városi könyvtár</c:v>
                </c:pt>
                <c:pt idx="5">
                  <c:v>községi könyvtár, szolgáltatóhely</c:v>
                </c:pt>
                <c:pt idx="6">
                  <c:v>Együtt</c:v>
                </c:pt>
              </c:strCache>
            </c:strRef>
          </c:cat>
          <c:val>
            <c:numRef>
              <c:f>'8.'!$E$35:$E$41</c:f>
              <c:numCache>
                <c:formatCode>0.0%</c:formatCode>
                <c:ptCount val="7"/>
                <c:pt idx="0">
                  <c:v>0.33333333333333337</c:v>
                </c:pt>
                <c:pt idx="1">
                  <c:v>0.33333333333333337</c:v>
                </c:pt>
                <c:pt idx="2">
                  <c:v>0.19298245614035089</c:v>
                </c:pt>
                <c:pt idx="3">
                  <c:v>0.13043478260869565</c:v>
                </c:pt>
                <c:pt idx="4">
                  <c:v>7.8947368421052627E-2</c:v>
                </c:pt>
                <c:pt idx="5">
                  <c:v>3.4764826175869123E-2</c:v>
                </c:pt>
                <c:pt idx="6">
                  <c:v>7.1229050279329617E-2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62-494B-A9FB-F2AB02655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7015935"/>
        <c:axId val="1597010527"/>
      </c:barChart>
      <c:catAx>
        <c:axId val="1597015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97010527"/>
        <c:crosses val="autoZero"/>
        <c:auto val="1"/>
        <c:lblAlgn val="ctr"/>
        <c:lblOffset val="100"/>
        <c:noMultiLvlLbl val="0"/>
      </c:catAx>
      <c:valAx>
        <c:axId val="159701052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97015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'2.'!$A$55:$A$60</c:f>
              <c:strCache>
                <c:ptCount val="6"/>
                <c:pt idx="0">
                  <c:v>országos szakkönyvtár</c:v>
                </c:pt>
                <c:pt idx="1">
                  <c:v>megyei hatókörű városi, fővárosi könyvtár</c:v>
                </c:pt>
                <c:pt idx="2">
                  <c:v>városi könyvtár</c:v>
                </c:pt>
                <c:pt idx="3">
                  <c:v>felsőoktatási könyvtár</c:v>
                </c:pt>
                <c:pt idx="4">
                  <c:v>községi könyvtár, szolgáltatóhely</c:v>
                </c:pt>
                <c:pt idx="5">
                  <c:v>szakkönyvtár</c:v>
                </c:pt>
              </c:strCache>
            </c:strRef>
          </c:cat>
          <c:val>
            <c:numRef>
              <c:f>'2.'!$C$55:$C$60</c:f>
              <c:numCache>
                <c:formatCode>0.0%</c:formatCode>
                <c:ptCount val="6"/>
                <c:pt idx="0">
                  <c:v>0.36363636363636365</c:v>
                </c:pt>
                <c:pt idx="1">
                  <c:v>0.33333333333333337</c:v>
                </c:pt>
                <c:pt idx="2">
                  <c:v>0.27678571428571425</c:v>
                </c:pt>
                <c:pt idx="3">
                  <c:v>0.13043478260869565</c:v>
                </c:pt>
                <c:pt idx="4">
                  <c:v>0.11691022964509395</c:v>
                </c:pt>
                <c:pt idx="5">
                  <c:v>0.10204081632653061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05-4B54-9418-16A747DC3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5344511"/>
        <c:axId val="1315324543"/>
      </c:barChart>
      <c:catAx>
        <c:axId val="1315344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15324543"/>
        <c:crosses val="autoZero"/>
        <c:auto val="1"/>
        <c:lblAlgn val="ctr"/>
        <c:lblOffset val="100"/>
        <c:noMultiLvlLbl val="0"/>
      </c:catAx>
      <c:valAx>
        <c:axId val="1315324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15344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'2.'!$B$14</c:f>
              <c:strCache>
                <c:ptCount val="1"/>
                <c:pt idx="0">
                  <c:v>nem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6.29960317460317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DF-4673-85BA-4E1974C33C72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'2.'!$A$15:$A$21</c:f>
              <c:strCache>
                <c:ptCount val="7"/>
                <c:pt idx="0">
                  <c:v>felsőoktatási könyvtár</c:v>
                </c:pt>
                <c:pt idx="1">
                  <c:v>megyei hatókörű városi, fővárosi könyvtár</c:v>
                </c:pt>
                <c:pt idx="2">
                  <c:v>országos szakkönyvtár</c:v>
                </c:pt>
                <c:pt idx="3">
                  <c:v>szakkönyvtár</c:v>
                </c:pt>
                <c:pt idx="4">
                  <c:v>városi könyvtár</c:v>
                </c:pt>
                <c:pt idx="5">
                  <c:v>községi könyvtár, szolgáltatóhely</c:v>
                </c:pt>
                <c:pt idx="6">
                  <c:v>Együtt</c:v>
                </c:pt>
              </c:strCache>
            </c:strRef>
          </c:cat>
          <c:val>
            <c:numRef>
              <c:f>'2.'!$B$15:$B$21</c:f>
              <c:numCache>
                <c:formatCode>0.0%</c:formatCode>
                <c:ptCount val="7"/>
                <c:pt idx="0">
                  <c:v>0.13043478260869565</c:v>
                </c:pt>
                <c:pt idx="1">
                  <c:v>0.35</c:v>
                </c:pt>
                <c:pt idx="2">
                  <c:v>0.45454545454545453</c:v>
                </c:pt>
                <c:pt idx="3">
                  <c:v>0.55102040816326525</c:v>
                </c:pt>
                <c:pt idx="4">
                  <c:v>0.60714285714285721</c:v>
                </c:pt>
                <c:pt idx="5">
                  <c:v>0.83089770354906056</c:v>
                </c:pt>
                <c:pt idx="6">
                  <c:v>0.73198847262247835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DF-4673-85BA-4E1974C33C72}"/>
            </c:ext>
          </c:extLst>
        </c:ser>
        <c:ser>
          <c:idx val="1"/>
          <c:order val="1"/>
          <c:tx>
            <c:strRef>
              <c:f>'2.'!$C$14</c:f>
              <c:strCache>
                <c:ptCount val="1"/>
                <c:pt idx="0">
                  <c:v>igen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55158730158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DF-4673-85BA-4E1974C33C72}"/>
                </c:ext>
              </c:extLst>
            </c:dLbl>
            <c:dLbl>
              <c:idx val="1"/>
              <c:layout>
                <c:manualLayout>
                  <c:x val="6.80357142857143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DF-4673-85BA-4E1974C33C72}"/>
                </c:ext>
              </c:extLst>
            </c:dLbl>
            <c:dLbl>
              <c:idx val="2"/>
              <c:layout>
                <c:manualLayout>
                  <c:x val="6.29960317460317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DF-4673-85BA-4E1974C33C72}"/>
                </c:ext>
              </c:extLst>
            </c:dLbl>
            <c:dLbl>
              <c:idx val="3"/>
              <c:layout>
                <c:manualLayout>
                  <c:x val="6.5515873015873013E-2"/>
                  <c:y val="-1.5119047619047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DF-4673-85BA-4E1974C33C72}"/>
                </c:ext>
              </c:extLst>
            </c:dLbl>
            <c:dLbl>
              <c:idx val="4"/>
              <c:layout>
                <c:manualLayout>
                  <c:x val="7.0555555555555469E-2"/>
                  <c:y val="5.0396825396824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1DF-4673-85BA-4E1974C33C72}"/>
                </c:ext>
              </c:extLst>
            </c:dLbl>
            <c:dLbl>
              <c:idx val="5"/>
              <c:layout>
                <c:manualLayout>
                  <c:x val="6.2996031746031744E-2"/>
                  <c:y val="-6.5515873015873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1DF-4673-85BA-4E1974C33C72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'2.'!$A$15:$A$21</c:f>
              <c:strCache>
                <c:ptCount val="7"/>
                <c:pt idx="0">
                  <c:v>felsőoktatási könyvtár</c:v>
                </c:pt>
                <c:pt idx="1">
                  <c:v>megyei hatókörű városi, fővárosi könyvtár</c:v>
                </c:pt>
                <c:pt idx="2">
                  <c:v>országos szakkönyvtár</c:v>
                </c:pt>
                <c:pt idx="3">
                  <c:v>szakkönyvtár</c:v>
                </c:pt>
                <c:pt idx="4">
                  <c:v>városi könyvtár</c:v>
                </c:pt>
                <c:pt idx="5">
                  <c:v>községi könyvtár, szolgáltatóhely</c:v>
                </c:pt>
                <c:pt idx="6">
                  <c:v>Együtt</c:v>
                </c:pt>
              </c:strCache>
            </c:strRef>
          </c:cat>
          <c:val>
            <c:numRef>
              <c:f>'2.'!$C$15:$C$21</c:f>
              <c:numCache>
                <c:formatCode>0.0%</c:formatCode>
                <c:ptCount val="7"/>
                <c:pt idx="0">
                  <c:v>0.86956521739130432</c:v>
                </c:pt>
                <c:pt idx="1">
                  <c:v>0.65</c:v>
                </c:pt>
                <c:pt idx="2">
                  <c:v>0.54545454545454541</c:v>
                </c:pt>
                <c:pt idx="3">
                  <c:v>0.44897959183673469</c:v>
                </c:pt>
                <c:pt idx="4">
                  <c:v>0.39285714285714285</c:v>
                </c:pt>
                <c:pt idx="5">
                  <c:v>0.16910229645093947</c:v>
                </c:pt>
                <c:pt idx="6">
                  <c:v>0.2680115273775216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1DF-4673-85BA-4E1974C33C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92742831"/>
        <c:axId val="1592757391"/>
      </c:barChart>
      <c:catAx>
        <c:axId val="1592742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92757391"/>
        <c:crosses val="autoZero"/>
        <c:auto val="1"/>
        <c:lblAlgn val="ctr"/>
        <c:lblOffset val="100"/>
        <c:noMultiLvlLbl val="0"/>
      </c:catAx>
      <c:valAx>
        <c:axId val="159275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92742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'2.'!$B$24</c:f>
              <c:strCache>
                <c:ptCount val="1"/>
                <c:pt idx="0">
                  <c:v>nem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8035714285714283E-2"/>
                  <c:y val="5.03968253968253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CF-4B7C-B359-BFAECEFE999B}"/>
                </c:ext>
              </c:extLst>
            </c:dLbl>
            <c:dLbl>
              <c:idx val="1"/>
              <c:layout>
                <c:manualLayout>
                  <c:x val="7.5595238095238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CF-4B7C-B359-BFAECEFE999B}"/>
                </c:ext>
              </c:extLst>
            </c:dLbl>
            <c:dLbl>
              <c:idx val="2"/>
              <c:layout>
                <c:manualLayout>
                  <c:x val="6.2996031746031744E-2"/>
                  <c:y val="-5.03968253968253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CF-4B7C-B359-BFAECEFE999B}"/>
                </c:ext>
              </c:extLst>
            </c:dLbl>
            <c:dLbl>
              <c:idx val="3"/>
              <c:layout>
                <c:manualLayout>
                  <c:x val="7.559523809523809E-2"/>
                  <c:y val="-5.03968253968263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CF-4B7C-B359-BFAECEFE999B}"/>
                </c:ext>
              </c:extLst>
            </c:dLbl>
            <c:dLbl>
              <c:idx val="4"/>
              <c:layout>
                <c:manualLayout>
                  <c:x val="6.8035714285714283E-2"/>
                  <c:y val="5.03968253968244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6CF-4B7C-B359-BFAECEFE999B}"/>
                </c:ext>
              </c:extLst>
            </c:dLbl>
            <c:dLbl>
              <c:idx val="5"/>
              <c:layout>
                <c:manualLayout>
                  <c:x val="6.29960317460317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CF-4B7C-B359-BFAECEFE999B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'2.'!$A$25:$A$31</c:f>
              <c:strCache>
                <c:ptCount val="7"/>
                <c:pt idx="0">
                  <c:v>megyei hatókörű városi, fővárosi könyvtár</c:v>
                </c:pt>
                <c:pt idx="1">
                  <c:v>városi könyvtár</c:v>
                </c:pt>
                <c:pt idx="2">
                  <c:v>felsőoktatási könyvtár</c:v>
                </c:pt>
                <c:pt idx="3">
                  <c:v>községi könyvtár, szolgáltatóhely</c:v>
                </c:pt>
                <c:pt idx="4">
                  <c:v>országos szakkönyvtár</c:v>
                </c:pt>
                <c:pt idx="5">
                  <c:v>szakkönyvtár</c:v>
                </c:pt>
                <c:pt idx="6">
                  <c:v>Együtt</c:v>
                </c:pt>
              </c:strCache>
            </c:strRef>
          </c:cat>
          <c:val>
            <c:numRef>
              <c:f>'2.'!$B$25:$B$31</c:f>
              <c:numCache>
                <c:formatCode>0.0%</c:formatCode>
                <c:ptCount val="7"/>
                <c:pt idx="0">
                  <c:v>0.1</c:v>
                </c:pt>
                <c:pt idx="1">
                  <c:v>0.375</c:v>
                </c:pt>
                <c:pt idx="2">
                  <c:v>0.47826086956521741</c:v>
                </c:pt>
                <c:pt idx="3">
                  <c:v>0.52708333333333335</c:v>
                </c:pt>
                <c:pt idx="4">
                  <c:v>0.63636363636363635</c:v>
                </c:pt>
                <c:pt idx="5">
                  <c:v>0.88</c:v>
                </c:pt>
                <c:pt idx="6">
                  <c:v>0.51580459770114939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CF-4B7C-B359-BFAECEFE999B}"/>
            </c:ext>
          </c:extLst>
        </c:ser>
        <c:ser>
          <c:idx val="1"/>
          <c:order val="1"/>
          <c:tx>
            <c:strRef>
              <c:f>'2.'!$C$24</c:f>
              <c:strCache>
                <c:ptCount val="1"/>
                <c:pt idx="0">
                  <c:v>igen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80357142857142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CF-4B7C-B359-BFAECEFE999B}"/>
                </c:ext>
              </c:extLst>
            </c:dLbl>
            <c:dLbl>
              <c:idx val="1"/>
              <c:layout>
                <c:manualLayout>
                  <c:x val="7.5595238095238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6CF-4B7C-B359-BFAECEFE999B}"/>
                </c:ext>
              </c:extLst>
            </c:dLbl>
            <c:dLbl>
              <c:idx val="2"/>
              <c:layout>
                <c:manualLayout>
                  <c:x val="7.30753968253968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CF-4B7C-B359-BFAECEFE999B}"/>
                </c:ext>
              </c:extLst>
            </c:dLbl>
            <c:dLbl>
              <c:idx val="3"/>
              <c:layout>
                <c:manualLayout>
                  <c:x val="6.2996031746031647E-2"/>
                  <c:y val="-5.0396825396825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6CF-4B7C-B359-BFAECEFE999B}"/>
                </c:ext>
              </c:extLst>
            </c:dLbl>
            <c:dLbl>
              <c:idx val="4"/>
              <c:layout>
                <c:manualLayout>
                  <c:x val="6.29960317460317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6CF-4B7C-B359-BFAECEFE999B}"/>
                </c:ext>
              </c:extLst>
            </c:dLbl>
            <c:dLbl>
              <c:idx val="5"/>
              <c:layout>
                <c:manualLayout>
                  <c:x val="6.2996031746031744E-2"/>
                  <c:y val="1.0079365079365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6CF-4B7C-B359-BFAECEFE999B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'2.'!$A$25:$A$31</c:f>
              <c:strCache>
                <c:ptCount val="7"/>
                <c:pt idx="0">
                  <c:v>megyei hatókörű városi, fővárosi könyvtár</c:v>
                </c:pt>
                <c:pt idx="1">
                  <c:v>városi könyvtár</c:v>
                </c:pt>
                <c:pt idx="2">
                  <c:v>felsőoktatási könyvtár</c:v>
                </c:pt>
                <c:pt idx="3">
                  <c:v>községi könyvtár, szolgáltatóhely</c:v>
                </c:pt>
                <c:pt idx="4">
                  <c:v>országos szakkönyvtár</c:v>
                </c:pt>
                <c:pt idx="5">
                  <c:v>szakkönyvtár</c:v>
                </c:pt>
                <c:pt idx="6">
                  <c:v>Együtt</c:v>
                </c:pt>
              </c:strCache>
            </c:strRef>
          </c:cat>
          <c:val>
            <c:numRef>
              <c:f>'2.'!$C$25:$C$31</c:f>
              <c:numCache>
                <c:formatCode>0.0%</c:formatCode>
                <c:ptCount val="7"/>
                <c:pt idx="0">
                  <c:v>0.9</c:v>
                </c:pt>
                <c:pt idx="1">
                  <c:v>0.625</c:v>
                </c:pt>
                <c:pt idx="2">
                  <c:v>0.52173913043478259</c:v>
                </c:pt>
                <c:pt idx="3">
                  <c:v>0.47291666666666665</c:v>
                </c:pt>
                <c:pt idx="4">
                  <c:v>0.36363636363636365</c:v>
                </c:pt>
                <c:pt idx="5">
                  <c:v>0.12</c:v>
                </c:pt>
                <c:pt idx="6">
                  <c:v>0.48419540229885061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6CF-4B7C-B359-BFAECEFE99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77797727"/>
        <c:axId val="1377802303"/>
      </c:barChart>
      <c:catAx>
        <c:axId val="1377797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77802303"/>
        <c:crosses val="autoZero"/>
        <c:auto val="1"/>
        <c:lblAlgn val="ctr"/>
        <c:lblOffset val="100"/>
        <c:noMultiLvlLbl val="0"/>
      </c:catAx>
      <c:valAx>
        <c:axId val="137780230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77797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639954861411552E-2"/>
          <c:y val="4.4264121147762035E-2"/>
          <c:w val="0.90776847004701333"/>
          <c:h val="0.679612966479464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'3. - v2'!$B$4</c:f>
              <c:strCache>
                <c:ptCount val="1"/>
                <c:pt idx="0">
                  <c:v>nincs és nem is volt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'3. - v2'!$A$5:$A$11</c:f>
              <c:strCache>
                <c:ptCount val="7"/>
                <c:pt idx="0">
                  <c:v>felsőoktatási könyvtár</c:v>
                </c:pt>
                <c:pt idx="1">
                  <c:v>községi könyvtár, szolgáltatóhely</c:v>
                </c:pt>
                <c:pt idx="2">
                  <c:v>városi könyvtár</c:v>
                </c:pt>
                <c:pt idx="3">
                  <c:v>megyei hatókörű városi, fővárosi könyvtár</c:v>
                </c:pt>
                <c:pt idx="4">
                  <c:v>országos szakkönyvtár</c:v>
                </c:pt>
                <c:pt idx="5">
                  <c:v>szakkönyvtár</c:v>
                </c:pt>
                <c:pt idx="6">
                  <c:v>Együtt</c:v>
                </c:pt>
              </c:strCache>
            </c:strRef>
          </c:cat>
          <c:val>
            <c:numRef>
              <c:f>'3. - v2'!$B$5:$B$11</c:f>
              <c:numCache>
                <c:formatCode>0.0%</c:formatCode>
                <c:ptCount val="7"/>
                <c:pt idx="0">
                  <c:v>4.3478260869565216E-2</c:v>
                </c:pt>
                <c:pt idx="1">
                  <c:v>0.37627811860940696</c:v>
                </c:pt>
                <c:pt idx="2">
                  <c:v>0.15929203539823009</c:v>
                </c:pt>
                <c:pt idx="3">
                  <c:v>4.7619047619047616E-2</c:v>
                </c:pt>
                <c:pt idx="4">
                  <c:v>0.33333333333333337</c:v>
                </c:pt>
                <c:pt idx="5">
                  <c:v>0.70175438596491235</c:v>
                </c:pt>
                <c:pt idx="6">
                  <c:v>0.34685314685314689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2-4F77-AEBE-59751E7F7BDA}"/>
            </c:ext>
          </c:extLst>
        </c:ser>
        <c:ser>
          <c:idx val="1"/>
          <c:order val="1"/>
          <c:tx>
            <c:strRef>
              <c:f>'3. - v2'!$C$4</c:f>
              <c:strCache>
                <c:ptCount val="1"/>
                <c:pt idx="0">
                  <c:v>járvány előtt (is) volt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'3. - v2'!$A$5:$A$11</c:f>
              <c:strCache>
                <c:ptCount val="7"/>
                <c:pt idx="0">
                  <c:v>felsőoktatási könyvtár</c:v>
                </c:pt>
                <c:pt idx="1">
                  <c:v>községi könyvtár, szolgáltatóhely</c:v>
                </c:pt>
                <c:pt idx="2">
                  <c:v>városi könyvtár</c:v>
                </c:pt>
                <c:pt idx="3">
                  <c:v>megyei hatókörű városi, fővárosi könyvtár</c:v>
                </c:pt>
                <c:pt idx="4">
                  <c:v>országos szakkönyvtár</c:v>
                </c:pt>
                <c:pt idx="5">
                  <c:v>szakkönyvtár</c:v>
                </c:pt>
                <c:pt idx="6">
                  <c:v>Együtt</c:v>
                </c:pt>
              </c:strCache>
            </c:strRef>
          </c:cat>
          <c:val>
            <c:numRef>
              <c:f>'3. - v2'!$C$5:$C$11</c:f>
              <c:numCache>
                <c:formatCode>0.0%</c:formatCode>
                <c:ptCount val="7"/>
                <c:pt idx="0">
                  <c:v>0.56521739130434778</c:v>
                </c:pt>
                <c:pt idx="1">
                  <c:v>0.29652351738241306</c:v>
                </c:pt>
                <c:pt idx="2">
                  <c:v>0.64601769911504414</c:v>
                </c:pt>
                <c:pt idx="3">
                  <c:v>0.80952380952380953</c:v>
                </c:pt>
                <c:pt idx="4">
                  <c:v>0.58333333333333337</c:v>
                </c:pt>
                <c:pt idx="5">
                  <c:v>0.24561403508771931</c:v>
                </c:pt>
                <c:pt idx="6">
                  <c:v>0.37622377622377617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2-4F77-AEBE-59751E7F7BDA}"/>
            </c:ext>
          </c:extLst>
        </c:ser>
        <c:ser>
          <c:idx val="2"/>
          <c:order val="2"/>
          <c:tx>
            <c:strRef>
              <c:f>'3. - v2'!$D$4</c:f>
              <c:strCache>
                <c:ptCount val="1"/>
                <c:pt idx="0">
                  <c:v>járvány hatására jött létre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'3. - v2'!$A$5:$A$11</c:f>
              <c:strCache>
                <c:ptCount val="7"/>
                <c:pt idx="0">
                  <c:v>felsőoktatási könyvtár</c:v>
                </c:pt>
                <c:pt idx="1">
                  <c:v>községi könyvtár, szolgáltatóhely</c:v>
                </c:pt>
                <c:pt idx="2">
                  <c:v>városi könyvtár</c:v>
                </c:pt>
                <c:pt idx="3">
                  <c:v>megyei hatókörű városi, fővárosi könyvtár</c:v>
                </c:pt>
                <c:pt idx="4">
                  <c:v>országos szakkönyvtár</c:v>
                </c:pt>
                <c:pt idx="5">
                  <c:v>szakkönyvtár</c:v>
                </c:pt>
                <c:pt idx="6">
                  <c:v>Együtt</c:v>
                </c:pt>
              </c:strCache>
            </c:strRef>
          </c:cat>
          <c:val>
            <c:numRef>
              <c:f>'3. - v2'!$D$5:$D$11</c:f>
              <c:numCache>
                <c:formatCode>0.0%</c:formatCode>
                <c:ptCount val="7"/>
                <c:pt idx="0">
                  <c:v>0.39130434782608697</c:v>
                </c:pt>
                <c:pt idx="1">
                  <c:v>0.32719836400817998</c:v>
                </c:pt>
                <c:pt idx="2">
                  <c:v>0.19469026548672566</c:v>
                </c:pt>
                <c:pt idx="3">
                  <c:v>0.14285714285714288</c:v>
                </c:pt>
                <c:pt idx="4">
                  <c:v>8.3333333333333343E-2</c:v>
                </c:pt>
                <c:pt idx="5">
                  <c:v>5.2631578947368425E-2</c:v>
                </c:pt>
                <c:pt idx="6">
                  <c:v>0.27692307692307694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2-4F77-AEBE-59751E7F7B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2703967"/>
        <c:axId val="1612702303"/>
      </c:barChart>
      <c:catAx>
        <c:axId val="1612703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12702303"/>
        <c:crosses val="autoZero"/>
        <c:auto val="1"/>
        <c:lblAlgn val="ctr"/>
        <c:lblOffset val="100"/>
        <c:noMultiLvlLbl val="0"/>
      </c:catAx>
      <c:valAx>
        <c:axId val="161270230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12703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'3. - v2'!$B$24</c:f>
              <c:strCache>
                <c:ptCount val="1"/>
                <c:pt idx="0">
                  <c:v>nincs és nem is volt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'3. - v2'!$A$25:$A$31</c:f>
              <c:strCache>
                <c:ptCount val="7"/>
                <c:pt idx="0">
                  <c:v>községi könyvtár, szolgáltatóhely</c:v>
                </c:pt>
                <c:pt idx="1">
                  <c:v>városi könyvtár</c:v>
                </c:pt>
                <c:pt idx="2">
                  <c:v>megyei hatókörű városi, fővárosi könyvtár</c:v>
                </c:pt>
                <c:pt idx="3">
                  <c:v>országos szakkönyvtár</c:v>
                </c:pt>
                <c:pt idx="4">
                  <c:v>szakkönyvtár</c:v>
                </c:pt>
                <c:pt idx="5">
                  <c:v>felsőoktatási könyvtár</c:v>
                </c:pt>
                <c:pt idx="6">
                  <c:v>Együtt</c:v>
                </c:pt>
              </c:strCache>
            </c:strRef>
          </c:cat>
          <c:val>
            <c:numRef>
              <c:f>'3. - v2'!$B$25:$B$31</c:f>
              <c:numCache>
                <c:formatCode>0.0%</c:formatCode>
                <c:ptCount val="7"/>
                <c:pt idx="0">
                  <c:v>0.38934426229508196</c:v>
                </c:pt>
                <c:pt idx="1">
                  <c:v>0.30973451327433632</c:v>
                </c:pt>
                <c:pt idx="2">
                  <c:v>0.14285714285714288</c:v>
                </c:pt>
                <c:pt idx="3">
                  <c:v>1</c:v>
                </c:pt>
                <c:pt idx="4">
                  <c:v>0.89473684210526316</c:v>
                </c:pt>
                <c:pt idx="5">
                  <c:v>1</c:v>
                </c:pt>
                <c:pt idx="6">
                  <c:v>0.43977591036414565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93-4210-BA61-2903C836F867}"/>
            </c:ext>
          </c:extLst>
        </c:ser>
        <c:ser>
          <c:idx val="1"/>
          <c:order val="1"/>
          <c:tx>
            <c:strRef>
              <c:f>'3. - v2'!$C$24</c:f>
              <c:strCache>
                <c:ptCount val="1"/>
                <c:pt idx="0">
                  <c:v>járvány előtt (is) volt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'3. - v2'!$A$25:$A$31</c:f>
              <c:strCache>
                <c:ptCount val="7"/>
                <c:pt idx="0">
                  <c:v>községi könyvtár, szolgáltatóhely</c:v>
                </c:pt>
                <c:pt idx="1">
                  <c:v>városi könyvtár</c:v>
                </c:pt>
                <c:pt idx="2">
                  <c:v>megyei hatókörű városi, fővárosi könyvtár</c:v>
                </c:pt>
                <c:pt idx="3">
                  <c:v>országos szakkönyvtár</c:v>
                </c:pt>
                <c:pt idx="4">
                  <c:v>szakkönyvtár</c:v>
                </c:pt>
                <c:pt idx="5">
                  <c:v>felsőoktatási könyvtár</c:v>
                </c:pt>
                <c:pt idx="6">
                  <c:v>Együtt</c:v>
                </c:pt>
              </c:strCache>
            </c:strRef>
          </c:cat>
          <c:val>
            <c:numRef>
              <c:f>'3. - v2'!$C$25:$C$31</c:f>
              <c:numCache>
                <c:formatCode>0.0%</c:formatCode>
                <c:ptCount val="7"/>
                <c:pt idx="0">
                  <c:v>0.17418032786885246</c:v>
                </c:pt>
                <c:pt idx="1">
                  <c:v>0.32743362831858408</c:v>
                </c:pt>
                <c:pt idx="2">
                  <c:v>0.61904761904761907</c:v>
                </c:pt>
                <c:pt idx="3">
                  <c:v>0</c:v>
                </c:pt>
                <c:pt idx="4">
                  <c:v>0.10526315789473685</c:v>
                </c:pt>
                <c:pt idx="5">
                  <c:v>0</c:v>
                </c:pt>
                <c:pt idx="6">
                  <c:v>0.19747899159663868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93-4210-BA61-2903C836F867}"/>
            </c:ext>
          </c:extLst>
        </c:ser>
        <c:ser>
          <c:idx val="2"/>
          <c:order val="2"/>
          <c:tx>
            <c:strRef>
              <c:f>'3. - v2'!$D$24</c:f>
              <c:strCache>
                <c:ptCount val="1"/>
                <c:pt idx="0">
                  <c:v>járvány hatására jött létre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'3. - v2'!$A$25:$A$31</c:f>
              <c:strCache>
                <c:ptCount val="7"/>
                <c:pt idx="0">
                  <c:v>községi könyvtár, szolgáltatóhely</c:v>
                </c:pt>
                <c:pt idx="1">
                  <c:v>városi könyvtár</c:v>
                </c:pt>
                <c:pt idx="2">
                  <c:v>megyei hatókörű városi, fővárosi könyvtár</c:v>
                </c:pt>
                <c:pt idx="3">
                  <c:v>országos szakkönyvtár</c:v>
                </c:pt>
                <c:pt idx="4">
                  <c:v>szakkönyvtár</c:v>
                </c:pt>
                <c:pt idx="5">
                  <c:v>felsőoktatási könyvtár</c:v>
                </c:pt>
                <c:pt idx="6">
                  <c:v>Együtt</c:v>
                </c:pt>
              </c:strCache>
            </c:strRef>
          </c:cat>
          <c:val>
            <c:numRef>
              <c:f>'3. - v2'!$D$25:$D$31</c:f>
              <c:numCache>
                <c:formatCode>0.0%</c:formatCode>
                <c:ptCount val="7"/>
                <c:pt idx="0">
                  <c:v>0.43647540983606559</c:v>
                </c:pt>
                <c:pt idx="1">
                  <c:v>0.36283185840707965</c:v>
                </c:pt>
                <c:pt idx="2">
                  <c:v>0.23809523809523811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0.36274509803921567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93-4210-BA61-2903C836F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2701887"/>
        <c:axId val="1612703135"/>
      </c:barChart>
      <c:catAx>
        <c:axId val="1612701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12703135"/>
        <c:crosses val="autoZero"/>
        <c:auto val="1"/>
        <c:lblAlgn val="ctr"/>
        <c:lblOffset val="100"/>
        <c:noMultiLvlLbl val="0"/>
      </c:catAx>
      <c:valAx>
        <c:axId val="161270313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12701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'3. - v2'!$B$34</c:f>
              <c:strCache>
                <c:ptCount val="1"/>
                <c:pt idx="0">
                  <c:v>nincs és nem is volt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'3. - v2'!$A$35:$A$41</c:f>
              <c:strCache>
                <c:ptCount val="7"/>
                <c:pt idx="0">
                  <c:v>megyei hatókörű városi, fővárosi könyvtár</c:v>
                </c:pt>
                <c:pt idx="1">
                  <c:v>városi könyvtár</c:v>
                </c:pt>
                <c:pt idx="2">
                  <c:v>községi könyvtár, szolgáltatóhely</c:v>
                </c:pt>
                <c:pt idx="3">
                  <c:v>országos szakkönyvtár</c:v>
                </c:pt>
                <c:pt idx="4">
                  <c:v>felsőoktatási könyvtár</c:v>
                </c:pt>
                <c:pt idx="5">
                  <c:v>szakkönyvtár</c:v>
                </c:pt>
                <c:pt idx="6">
                  <c:v>Együtt</c:v>
                </c:pt>
              </c:strCache>
            </c:strRef>
          </c:cat>
          <c:val>
            <c:numRef>
              <c:f>'3. - v2'!$B$35:$B$41</c:f>
              <c:numCache>
                <c:formatCode>0.0%</c:formatCode>
                <c:ptCount val="7"/>
                <c:pt idx="0">
                  <c:v>0.05</c:v>
                </c:pt>
                <c:pt idx="1">
                  <c:v>0.41964285714285715</c:v>
                </c:pt>
                <c:pt idx="2">
                  <c:v>0.76844262295081966</c:v>
                </c:pt>
                <c:pt idx="3">
                  <c:v>0.83333333333333326</c:v>
                </c:pt>
                <c:pt idx="4">
                  <c:v>0.86363636363636365</c:v>
                </c:pt>
                <c:pt idx="5">
                  <c:v>0.89473684210526316</c:v>
                </c:pt>
                <c:pt idx="6">
                  <c:v>0.70745428973277069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02-4EA7-92A8-D07EA1EF1930}"/>
            </c:ext>
          </c:extLst>
        </c:ser>
        <c:ser>
          <c:idx val="1"/>
          <c:order val="1"/>
          <c:tx>
            <c:strRef>
              <c:f>'3. - v2'!$C$34</c:f>
              <c:strCache>
                <c:ptCount val="1"/>
                <c:pt idx="0">
                  <c:v>járvány előtt (is) volt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'3. - v2'!$A$35:$A$41</c:f>
              <c:strCache>
                <c:ptCount val="7"/>
                <c:pt idx="0">
                  <c:v>megyei hatókörű városi, fővárosi könyvtár</c:v>
                </c:pt>
                <c:pt idx="1">
                  <c:v>városi könyvtár</c:v>
                </c:pt>
                <c:pt idx="2">
                  <c:v>községi könyvtár, szolgáltatóhely</c:v>
                </c:pt>
                <c:pt idx="3">
                  <c:v>országos szakkönyvtár</c:v>
                </c:pt>
                <c:pt idx="4">
                  <c:v>felsőoktatási könyvtár</c:v>
                </c:pt>
                <c:pt idx="5">
                  <c:v>szakkönyvtár</c:v>
                </c:pt>
                <c:pt idx="6">
                  <c:v>Együtt</c:v>
                </c:pt>
              </c:strCache>
            </c:strRef>
          </c:cat>
          <c:val>
            <c:numRef>
              <c:f>'3. - v2'!$C$35:$C$41</c:f>
              <c:numCache>
                <c:formatCode>0.0%</c:formatCode>
                <c:ptCount val="7"/>
                <c:pt idx="0">
                  <c:v>0.25</c:v>
                </c:pt>
                <c:pt idx="1">
                  <c:v>8.9285714285714288E-2</c:v>
                </c:pt>
                <c:pt idx="2">
                  <c:v>4.5081967213114756E-2</c:v>
                </c:pt>
                <c:pt idx="3">
                  <c:v>0</c:v>
                </c:pt>
                <c:pt idx="4">
                  <c:v>4.5454545454545456E-2</c:v>
                </c:pt>
                <c:pt idx="5">
                  <c:v>8.7719298245614044E-2</c:v>
                </c:pt>
                <c:pt idx="6">
                  <c:v>6.0478199718706049E-2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02-4EA7-92A8-D07EA1EF1930}"/>
            </c:ext>
          </c:extLst>
        </c:ser>
        <c:ser>
          <c:idx val="2"/>
          <c:order val="2"/>
          <c:tx>
            <c:strRef>
              <c:f>'3. - v2'!$D$34</c:f>
              <c:strCache>
                <c:ptCount val="1"/>
                <c:pt idx="0">
                  <c:v>járvány hatására jött létre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'3. - v2'!$A$35:$A$41</c:f>
              <c:strCache>
                <c:ptCount val="7"/>
                <c:pt idx="0">
                  <c:v>megyei hatókörű városi, fővárosi könyvtár</c:v>
                </c:pt>
                <c:pt idx="1">
                  <c:v>városi könyvtár</c:v>
                </c:pt>
                <c:pt idx="2">
                  <c:v>községi könyvtár, szolgáltatóhely</c:v>
                </c:pt>
                <c:pt idx="3">
                  <c:v>országos szakkönyvtár</c:v>
                </c:pt>
                <c:pt idx="4">
                  <c:v>felsőoktatási könyvtár</c:v>
                </c:pt>
                <c:pt idx="5">
                  <c:v>szakkönyvtár</c:v>
                </c:pt>
                <c:pt idx="6">
                  <c:v>Együtt</c:v>
                </c:pt>
              </c:strCache>
            </c:strRef>
          </c:cat>
          <c:val>
            <c:numRef>
              <c:f>'3. - v2'!$D$35:$D$41</c:f>
              <c:numCache>
                <c:formatCode>0.0%</c:formatCode>
                <c:ptCount val="7"/>
                <c:pt idx="0">
                  <c:v>0.7</c:v>
                </c:pt>
                <c:pt idx="1">
                  <c:v>0.49107142857142855</c:v>
                </c:pt>
                <c:pt idx="2">
                  <c:v>0.18647540983606559</c:v>
                </c:pt>
                <c:pt idx="3">
                  <c:v>0.16666666666666669</c:v>
                </c:pt>
                <c:pt idx="4">
                  <c:v>9.0909090909090912E-2</c:v>
                </c:pt>
                <c:pt idx="5">
                  <c:v>1.7543859649122806E-2</c:v>
                </c:pt>
                <c:pt idx="6">
                  <c:v>0.23206751054852323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02-4EA7-92A8-D07EA1EF19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0268351"/>
        <c:axId val="1640269183"/>
      </c:barChart>
      <c:catAx>
        <c:axId val="1640268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40269183"/>
        <c:crosses val="autoZero"/>
        <c:auto val="1"/>
        <c:lblAlgn val="ctr"/>
        <c:lblOffset val="100"/>
        <c:noMultiLvlLbl val="0"/>
      </c:catAx>
      <c:valAx>
        <c:axId val="1640269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40268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'3. - v2'!$B$84</c:f>
              <c:strCache>
                <c:ptCount val="1"/>
                <c:pt idx="0">
                  <c:v>nincs és nem is volt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'3. - v2'!$A$85:$A$91</c:f>
              <c:strCache>
                <c:ptCount val="7"/>
                <c:pt idx="0">
                  <c:v>felsőoktatási könyvtár</c:v>
                </c:pt>
                <c:pt idx="1">
                  <c:v>megyei hatókörű városi, fővárosi könyvtár</c:v>
                </c:pt>
                <c:pt idx="2">
                  <c:v>szakkönyvtár</c:v>
                </c:pt>
                <c:pt idx="3">
                  <c:v>országos szakkönyvtár</c:v>
                </c:pt>
                <c:pt idx="4">
                  <c:v>városi könyvtár</c:v>
                </c:pt>
                <c:pt idx="5">
                  <c:v>községi könyvtár, szolgáltatóhely</c:v>
                </c:pt>
                <c:pt idx="6">
                  <c:v>Együtt</c:v>
                </c:pt>
              </c:strCache>
            </c:strRef>
          </c:cat>
          <c:val>
            <c:numRef>
              <c:f>'3. - v2'!$B$85:$B$91</c:f>
              <c:numCache>
                <c:formatCode>0.0%</c:formatCode>
                <c:ptCount val="7"/>
                <c:pt idx="0">
                  <c:v>0.13043478260869565</c:v>
                </c:pt>
                <c:pt idx="1">
                  <c:v>0.33333333333333337</c:v>
                </c:pt>
                <c:pt idx="2">
                  <c:v>0.49122807017543862</c:v>
                </c:pt>
                <c:pt idx="3">
                  <c:v>0.5</c:v>
                </c:pt>
                <c:pt idx="4">
                  <c:v>0.8214285714285714</c:v>
                </c:pt>
                <c:pt idx="5">
                  <c:v>0.90983606557377039</c:v>
                </c:pt>
                <c:pt idx="6">
                  <c:v>0.8134642356241234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AC-430A-85FF-28962141BB21}"/>
            </c:ext>
          </c:extLst>
        </c:ser>
        <c:ser>
          <c:idx val="1"/>
          <c:order val="1"/>
          <c:tx>
            <c:strRef>
              <c:f>'3. - v2'!$C$84</c:f>
              <c:strCache>
                <c:ptCount val="1"/>
                <c:pt idx="0">
                  <c:v>járvány előtt (is) volt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'3. - v2'!$A$85:$A$91</c:f>
              <c:strCache>
                <c:ptCount val="7"/>
                <c:pt idx="0">
                  <c:v>felsőoktatási könyvtár</c:v>
                </c:pt>
                <c:pt idx="1">
                  <c:v>megyei hatókörű városi, fővárosi könyvtár</c:v>
                </c:pt>
                <c:pt idx="2">
                  <c:v>szakkönyvtár</c:v>
                </c:pt>
                <c:pt idx="3">
                  <c:v>országos szakkönyvtár</c:v>
                </c:pt>
                <c:pt idx="4">
                  <c:v>városi könyvtár</c:v>
                </c:pt>
                <c:pt idx="5">
                  <c:v>községi könyvtár, szolgáltatóhely</c:v>
                </c:pt>
                <c:pt idx="6">
                  <c:v>Együtt</c:v>
                </c:pt>
              </c:strCache>
            </c:strRef>
          </c:cat>
          <c:val>
            <c:numRef>
              <c:f>'3. - v2'!$C$85:$C$91</c:f>
              <c:numCache>
                <c:formatCode>0.0%</c:formatCode>
                <c:ptCount val="7"/>
                <c:pt idx="0">
                  <c:v>0.78260869565217395</c:v>
                </c:pt>
                <c:pt idx="1">
                  <c:v>0.57142857142857151</c:v>
                </c:pt>
                <c:pt idx="2">
                  <c:v>0.45614035087719301</c:v>
                </c:pt>
                <c:pt idx="3">
                  <c:v>0.41666666666666663</c:v>
                </c:pt>
                <c:pt idx="4">
                  <c:v>0.11607142857142858</c:v>
                </c:pt>
                <c:pt idx="5">
                  <c:v>5.7377049180327863E-2</c:v>
                </c:pt>
                <c:pt idx="6">
                  <c:v>0.14305750350631136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AC-430A-85FF-28962141BB21}"/>
            </c:ext>
          </c:extLst>
        </c:ser>
        <c:ser>
          <c:idx val="2"/>
          <c:order val="2"/>
          <c:tx>
            <c:strRef>
              <c:f>'3. - v2'!$D$84</c:f>
              <c:strCache>
                <c:ptCount val="1"/>
                <c:pt idx="0">
                  <c:v>járvány hatására jött létre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'3. - v2'!$A$85:$A$91</c:f>
              <c:strCache>
                <c:ptCount val="7"/>
                <c:pt idx="0">
                  <c:v>felsőoktatási könyvtár</c:v>
                </c:pt>
                <c:pt idx="1">
                  <c:v>megyei hatókörű városi, fővárosi könyvtár</c:v>
                </c:pt>
                <c:pt idx="2">
                  <c:v>szakkönyvtár</c:v>
                </c:pt>
                <c:pt idx="3">
                  <c:v>országos szakkönyvtár</c:v>
                </c:pt>
                <c:pt idx="4">
                  <c:v>városi könyvtár</c:v>
                </c:pt>
                <c:pt idx="5">
                  <c:v>községi könyvtár, szolgáltatóhely</c:v>
                </c:pt>
                <c:pt idx="6">
                  <c:v>Együtt</c:v>
                </c:pt>
              </c:strCache>
            </c:strRef>
          </c:cat>
          <c:val>
            <c:numRef>
              <c:f>'3. - v2'!$D$85:$D$91</c:f>
              <c:numCache>
                <c:formatCode>0.0%</c:formatCode>
                <c:ptCount val="7"/>
                <c:pt idx="0">
                  <c:v>8.6956521739130432E-2</c:v>
                </c:pt>
                <c:pt idx="1">
                  <c:v>9.5238095238095233E-2</c:v>
                </c:pt>
                <c:pt idx="2">
                  <c:v>5.2631578947368425E-2</c:v>
                </c:pt>
                <c:pt idx="3">
                  <c:v>8.3333333333333343E-2</c:v>
                </c:pt>
                <c:pt idx="4">
                  <c:v>6.25E-2</c:v>
                </c:pt>
                <c:pt idx="5">
                  <c:v>3.2786885245901641E-2</c:v>
                </c:pt>
                <c:pt idx="6">
                  <c:v>4.3478260869565216E-2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AC-430A-85FF-28962141B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9285807"/>
        <c:axId val="1599286223"/>
      </c:barChart>
      <c:catAx>
        <c:axId val="1599285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99286223"/>
        <c:crosses val="autoZero"/>
        <c:auto val="1"/>
        <c:lblAlgn val="ctr"/>
        <c:lblOffset val="100"/>
        <c:noMultiLvlLbl val="0"/>
      </c:catAx>
      <c:valAx>
        <c:axId val="1599286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99285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0.49911</cdr:x>
      <cdr:y>0.61014</cdr:y>
    </cdr:from>
    <cdr:to>
      <cdr:x>0.57549</cdr:x>
      <cdr:y>0.68031</cdr:y>
    </cdr:to>
    <cdr:sp macro="" textlink="">
      <cdr:nvSpPr>
        <cdr:cNvPr id="4" name="Szövegdoboz 3">
          <a:extLst xmlns:a="http://schemas.openxmlformats.org/drawingml/2006/main">
            <a:ext uri="{FF2B5EF4-FFF2-40B4-BE49-F238E27FC236}">
              <a16:creationId xmlns:a16="http://schemas.microsoft.com/office/drawing/2014/main" id="{00872E47-7EC3-40D3-871F-EB3E7CE8272D}"/>
            </a:ext>
          </a:extLst>
        </cdr:cNvPr>
        <cdr:cNvSpPr txBox="1"/>
      </cdr:nvSpPr>
      <cdr:spPr>
        <a:xfrm xmlns:a="http://schemas.openxmlformats.org/drawingml/2006/main">
          <a:off x="5709919" y="3180079"/>
          <a:ext cx="873761" cy="36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2000" b="1" dirty="0"/>
            <a:t>nincs</a:t>
          </a:r>
        </a:p>
      </cdr:txBody>
    </cdr:sp>
  </cdr:relSizeAnchor>
  <cdr:relSizeAnchor xmlns:cdr="http://schemas.openxmlformats.org/drawingml/2006/chartDrawing">
    <cdr:from>
      <cdr:x>0.75844</cdr:x>
      <cdr:y>0.61014</cdr:y>
    </cdr:from>
    <cdr:to>
      <cdr:x>0.83481</cdr:x>
      <cdr:y>0.68031</cdr:y>
    </cdr:to>
    <cdr:sp macro="" textlink="">
      <cdr:nvSpPr>
        <cdr:cNvPr id="5" name="Szövegdoboz 1">
          <a:extLst xmlns:a="http://schemas.openxmlformats.org/drawingml/2006/main">
            <a:ext uri="{FF2B5EF4-FFF2-40B4-BE49-F238E27FC236}">
              <a16:creationId xmlns:a16="http://schemas.microsoft.com/office/drawing/2014/main" id="{3D0BDB70-D736-48C1-A969-2C8EA2A4EF19}"/>
            </a:ext>
          </a:extLst>
        </cdr:cNvPr>
        <cdr:cNvSpPr txBox="1"/>
      </cdr:nvSpPr>
      <cdr:spPr>
        <a:xfrm xmlns:a="http://schemas.openxmlformats.org/drawingml/2006/main">
          <a:off x="8676639" y="3180079"/>
          <a:ext cx="873761" cy="36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2000" b="1" dirty="0"/>
            <a:t>nincs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B688CF-1604-4D0E-A216-0A2BFDA237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961A05-2721-40C2-B8C2-7BCE475E6A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BB2FB-6345-45FF-A90E-A01D6AFF79C4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4F89ED-19FF-448D-9637-AB3A68F3EE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C22E37-F0B4-44B7-8973-6E792D97CB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99FB7-5EAD-4BB8-B680-95975632F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72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6978D-169D-4110-A16B-2595AC07B6B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850F2-B22E-4775-A903-A41CD4C74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3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B98249C-54A9-48C7-8E90-5D127DF45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1052084"/>
            <a:ext cx="10515600" cy="294970"/>
          </a:xfrm>
        </p:spPr>
        <p:txBody>
          <a:bodyPr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EA28D6-30E3-4853-9DDB-89073BC25F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E1CF2F-19B6-4B01-91BB-CDBA096AD5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16540-A5BD-4AEC-AAD5-035D9A1A1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2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C78162-3445-4D1C-AB2D-025450A25E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51D963-E4AB-4BBC-BCC5-4FF24420D0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41550" y="119267"/>
            <a:ext cx="7931181" cy="6619463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796D17B1-4F17-4CCA-9B43-1758BBA0DC3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9267" y="119267"/>
            <a:ext cx="3908897" cy="3240535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C505B4D-F748-4527-BDB4-69682A65451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9267" y="3498195"/>
            <a:ext cx="3908897" cy="3240535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129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C78162-3445-4D1C-AB2D-025450A25E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5D0FA4C-D40C-4E01-A8BB-47F52B615E4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9268" y="119267"/>
            <a:ext cx="7925300" cy="6619463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47E808B-8FF4-45AA-8AD0-5A1C2F6C51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69717" y="119267"/>
            <a:ext cx="3903015" cy="3240535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779672D6-5BC4-4D00-B564-560B04AFA7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63836" y="3498195"/>
            <a:ext cx="3903015" cy="3240535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90583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C78162-3445-4D1C-AB2D-025450A25E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F96C1C1-4074-4CAD-B38D-329F3025F7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9268" y="630350"/>
            <a:ext cx="3903015" cy="3784603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A1D5780-08B9-496A-88CE-9D64EAECEA3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47432" y="630349"/>
            <a:ext cx="3903015" cy="3784603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77D5C245-DE89-4A53-B73A-7D775E6A2F0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69717" y="630349"/>
            <a:ext cx="3903015" cy="3784603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59779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C78162-3445-4D1C-AB2D-025450A25E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A2D82D92-963C-4479-BB7D-9219DE9C37C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9268" y="119268"/>
            <a:ext cx="3903015" cy="3240534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B4A7FAC9-D954-48A6-BA5F-0A402B6E6F5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38612" y="119267"/>
            <a:ext cx="3903015" cy="3240534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8C8AC072-0DFF-4F96-83E0-D60B22CB18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57957" y="119267"/>
            <a:ext cx="3903015" cy="3240534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0C35B59-6090-43CB-8871-6A158971F0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1028" y="3479069"/>
            <a:ext cx="3903015" cy="3240534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F8C7022-86AC-40CD-A7F0-EE680F18691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150372" y="3479068"/>
            <a:ext cx="3903015" cy="3240534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524DDA95-3A6A-4574-A185-D4827479818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69717" y="3479068"/>
            <a:ext cx="3903015" cy="3240534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31416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C78162-3445-4D1C-AB2D-025450A25E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64D91F2-E980-4E1E-A086-3233FCEB37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9268" y="119267"/>
            <a:ext cx="3903015" cy="6619463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66204C3-7BDA-4B20-8B76-67AAFB9231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41551" y="119267"/>
            <a:ext cx="3903015" cy="6619463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FA1630C-1234-415F-ABDA-0AB41A04F86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69717" y="119267"/>
            <a:ext cx="3903015" cy="6619463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02927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C78162-3445-4D1C-AB2D-025450A25E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B9ED028D-7CF3-402A-9233-EE595FB264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9268" y="119267"/>
            <a:ext cx="11953464" cy="6619463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19304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C78162-3445-4D1C-AB2D-025450A25E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5BCEE7D-23D1-458E-B1B6-7A996B0400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9268" y="119267"/>
            <a:ext cx="5904716" cy="6619463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E211DE8-2F77-4066-ABEA-F149B1C8D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43251" y="119267"/>
            <a:ext cx="5904716" cy="6619463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22350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C78162-3445-4D1C-AB2D-025450A25E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540D3D9-46F1-4D4F-B6F5-A04E163F4F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50435" y="119267"/>
            <a:ext cx="7297532" cy="6619463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32313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C78162-3445-4D1C-AB2D-025450A25E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E0E433-D46F-4DD1-A776-E8C5C95F6A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14500" y="254000"/>
            <a:ext cx="5707261" cy="3000564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87A713-326C-4690-ABA7-22D50CD2C8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4001" y="3603430"/>
            <a:ext cx="5707261" cy="3000564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81631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C78162-3445-4D1C-AB2D-025450A25E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196B1F3-EA63-47A8-9B10-89C8BD89AE6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9268" y="117454"/>
            <a:ext cx="5799685" cy="6619463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74DAD5C8-2F0F-4992-8102-0434B8113DD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38221" y="117454"/>
            <a:ext cx="3512577" cy="352382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28B4DA88-C67D-4171-9AAC-1E5C5BF01CA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634612" y="117454"/>
            <a:ext cx="1770744" cy="171584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34AF50E8-E014-4775-9ECE-319C0317D9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34612" y="1924939"/>
            <a:ext cx="1770744" cy="171584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3339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C78162-3445-4D1C-AB2D-025450A25E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38DE60AC-4672-4649-9861-031191EC44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41481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C78162-3445-4D1C-AB2D-025450A25E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33244B0-D819-4E24-86DD-A1FB53733A0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9268" y="117455"/>
            <a:ext cx="5929483" cy="400279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545D530C-7694-4A41-B8B4-17F65A3EBB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9267" y="4209141"/>
            <a:ext cx="2916297" cy="2529587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6EF23D4D-8E7D-4E3C-A7C6-68E399EC38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32455" y="4209142"/>
            <a:ext cx="2916297" cy="2529587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77756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C78162-3445-4D1C-AB2D-025450A25E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D73306D-C2A6-4902-A8F2-86D872A6C7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9268" y="119267"/>
            <a:ext cx="11953464" cy="6619463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67041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C78162-3445-4D1C-AB2D-025450A25E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DCD6B34-CDA1-4803-A05B-BAEE0A4E75C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43248" y="119267"/>
            <a:ext cx="5929484" cy="6619463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11808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C78162-3445-4D1C-AB2D-025450A25E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CDB3952-4D24-4C23-A6C5-212FC14351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01330" y="117455"/>
            <a:ext cx="6717137" cy="6619462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C7550692-1B08-40D9-98ED-7AAC9614A8A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42108" y="4209142"/>
            <a:ext cx="2130625" cy="2527775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4DD12852-1EC0-4AE9-A25F-D2686C81CCE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3770" y="4209143"/>
            <a:ext cx="1433585" cy="2527774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659381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C78162-3445-4D1C-AB2D-025450A25E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E94AC2-FF4D-4BC4-828C-F4B766148A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9268" y="119267"/>
            <a:ext cx="5369953" cy="6619463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07233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C78162-3445-4D1C-AB2D-025450A25E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C9F1C91-F449-4763-A6AD-BCEBCA7D24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9268" y="3420007"/>
            <a:ext cx="11953464" cy="3318723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85916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C78162-3445-4D1C-AB2D-025450A25E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97BE376-A2C4-4B7D-AF49-08E8D9366F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9268" y="119267"/>
            <a:ext cx="11953464" cy="6619463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1355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C78162-3445-4D1C-AB2D-025450A25E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3B1F31D6-95E7-4B43-8DE7-E4C5F7C3433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9268" y="119268"/>
            <a:ext cx="11953464" cy="6619462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1213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C78162-3445-4D1C-AB2D-025450A25E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1D54811-1522-49E3-8D80-4FC4D1512C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9268" y="119268"/>
            <a:ext cx="11953464" cy="6619462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25191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C78162-3445-4D1C-AB2D-025450A25E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DC49527C-E810-40EF-9BF1-2C1736CFEA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9270" y="119267"/>
            <a:ext cx="2062922" cy="6619463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8320FA4C-16A9-44C4-8724-D0DC2B059B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88206" y="119267"/>
            <a:ext cx="2062922" cy="6619463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DA20509E-1B82-4631-8E8D-69BF149CDFB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57145" y="119267"/>
            <a:ext cx="2062922" cy="6619463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5730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C78162-3445-4D1C-AB2D-025450A25E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1DD1336-E179-4519-8DAA-77465156FCF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9267" y="119267"/>
            <a:ext cx="5976731" cy="3270033"/>
          </a:xfrm>
          <a:custGeom>
            <a:avLst/>
            <a:gdLst>
              <a:gd name="connsiteX0" fmla="*/ 0 w 5976731"/>
              <a:gd name="connsiteY0" fmla="*/ 0 h 3270033"/>
              <a:gd name="connsiteX1" fmla="*/ 5976731 w 5976731"/>
              <a:gd name="connsiteY1" fmla="*/ 0 h 3270033"/>
              <a:gd name="connsiteX2" fmla="*/ 5976731 w 5976731"/>
              <a:gd name="connsiteY2" fmla="*/ 3270033 h 3270033"/>
              <a:gd name="connsiteX3" fmla="*/ 0 w 5976731"/>
              <a:gd name="connsiteY3" fmla="*/ 3270033 h 327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6731" h="3270033">
                <a:moveTo>
                  <a:pt x="0" y="0"/>
                </a:moveTo>
                <a:lnTo>
                  <a:pt x="5976731" y="0"/>
                </a:lnTo>
                <a:lnTo>
                  <a:pt x="5976731" y="3270033"/>
                </a:lnTo>
                <a:lnTo>
                  <a:pt x="0" y="327003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6101C00-6AF5-4DFC-842B-EA88DB14791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91250" y="3468695"/>
            <a:ext cx="5881482" cy="3270033"/>
          </a:xfrm>
          <a:custGeom>
            <a:avLst/>
            <a:gdLst>
              <a:gd name="connsiteX0" fmla="*/ 0 w 5881482"/>
              <a:gd name="connsiteY0" fmla="*/ 0 h 3270033"/>
              <a:gd name="connsiteX1" fmla="*/ 5881482 w 5881482"/>
              <a:gd name="connsiteY1" fmla="*/ 0 h 3270033"/>
              <a:gd name="connsiteX2" fmla="*/ 5881482 w 5881482"/>
              <a:gd name="connsiteY2" fmla="*/ 3270033 h 3270033"/>
              <a:gd name="connsiteX3" fmla="*/ 0 w 5881482"/>
              <a:gd name="connsiteY3" fmla="*/ 3270033 h 327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1482" h="3270033">
                <a:moveTo>
                  <a:pt x="0" y="0"/>
                </a:moveTo>
                <a:lnTo>
                  <a:pt x="5881482" y="0"/>
                </a:lnTo>
                <a:lnTo>
                  <a:pt x="5881482" y="3270033"/>
                </a:lnTo>
                <a:lnTo>
                  <a:pt x="0" y="327003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047F52C-C2C1-47FF-A568-C9B71654BE3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15266" y="119266"/>
            <a:ext cx="5857467" cy="3270032"/>
          </a:xfrm>
          <a:custGeom>
            <a:avLst/>
            <a:gdLst>
              <a:gd name="connsiteX0" fmla="*/ 0 w 5857467"/>
              <a:gd name="connsiteY0" fmla="*/ 0 h 3270032"/>
              <a:gd name="connsiteX1" fmla="*/ 5857467 w 5857467"/>
              <a:gd name="connsiteY1" fmla="*/ 0 h 3270032"/>
              <a:gd name="connsiteX2" fmla="*/ 5857467 w 5857467"/>
              <a:gd name="connsiteY2" fmla="*/ 3270032 h 3270032"/>
              <a:gd name="connsiteX3" fmla="*/ 0 w 5857467"/>
              <a:gd name="connsiteY3" fmla="*/ 3270032 h 32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7467" h="3270032">
                <a:moveTo>
                  <a:pt x="0" y="0"/>
                </a:moveTo>
                <a:lnTo>
                  <a:pt x="5857467" y="0"/>
                </a:lnTo>
                <a:lnTo>
                  <a:pt x="5857467" y="3270032"/>
                </a:lnTo>
                <a:lnTo>
                  <a:pt x="0" y="327003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3847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C78162-3445-4D1C-AB2D-025450A25E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E1C5034-1950-40D7-B602-667975B455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9268" y="119265"/>
            <a:ext cx="5952714" cy="6619463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206DFFF-9FF0-4C71-9126-EE8F1B19A8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91251" y="119266"/>
            <a:ext cx="2940048" cy="3270033"/>
          </a:xfrm>
          <a:custGeom>
            <a:avLst/>
            <a:gdLst>
              <a:gd name="connsiteX0" fmla="*/ 0 w 2940048"/>
              <a:gd name="connsiteY0" fmla="*/ 0 h 3270033"/>
              <a:gd name="connsiteX1" fmla="*/ 2940048 w 2940048"/>
              <a:gd name="connsiteY1" fmla="*/ 0 h 3270033"/>
              <a:gd name="connsiteX2" fmla="*/ 2940048 w 2940048"/>
              <a:gd name="connsiteY2" fmla="*/ 3270033 h 3270033"/>
              <a:gd name="connsiteX3" fmla="*/ 0 w 2940048"/>
              <a:gd name="connsiteY3" fmla="*/ 3270033 h 327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48" h="3270033">
                <a:moveTo>
                  <a:pt x="0" y="0"/>
                </a:moveTo>
                <a:lnTo>
                  <a:pt x="2940048" y="0"/>
                </a:lnTo>
                <a:lnTo>
                  <a:pt x="2940048" y="3270033"/>
                </a:lnTo>
                <a:lnTo>
                  <a:pt x="0" y="327003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77C8F4E-A8BA-435F-8F60-1E922812038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91250" y="3468695"/>
            <a:ext cx="5881482" cy="3270033"/>
          </a:xfrm>
          <a:custGeom>
            <a:avLst/>
            <a:gdLst>
              <a:gd name="connsiteX0" fmla="*/ 0 w 5881482"/>
              <a:gd name="connsiteY0" fmla="*/ 0 h 3270033"/>
              <a:gd name="connsiteX1" fmla="*/ 5881482 w 5881482"/>
              <a:gd name="connsiteY1" fmla="*/ 0 h 3270033"/>
              <a:gd name="connsiteX2" fmla="*/ 5881482 w 5881482"/>
              <a:gd name="connsiteY2" fmla="*/ 3270033 h 3270033"/>
              <a:gd name="connsiteX3" fmla="*/ 0 w 5881482"/>
              <a:gd name="connsiteY3" fmla="*/ 3270033 h 327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1482" h="3270033">
                <a:moveTo>
                  <a:pt x="0" y="0"/>
                </a:moveTo>
                <a:lnTo>
                  <a:pt x="5881482" y="0"/>
                </a:lnTo>
                <a:lnTo>
                  <a:pt x="5881482" y="3270033"/>
                </a:lnTo>
                <a:lnTo>
                  <a:pt x="0" y="327003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4383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C78162-3445-4D1C-AB2D-025450A25E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BC019AD8-9E21-4D89-BDC4-4860809801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9268" y="119267"/>
            <a:ext cx="11953464" cy="6619463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2845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C78162-3445-4D1C-AB2D-025450A25E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47EBD36-9884-4F1A-A2FB-85F2A83A4AC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71932" y="119267"/>
            <a:ext cx="6400799" cy="6619463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18818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257563-0C49-491B-B5E4-EA92D7828CA7}"/>
              </a:ext>
            </a:extLst>
          </p:cNvPr>
          <p:cNvSpPr/>
          <p:nvPr userDrawn="1"/>
        </p:nvSpPr>
        <p:spPr>
          <a:xfrm>
            <a:off x="0" y="6381114"/>
            <a:ext cx="12192000" cy="476886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D70935-7E95-4F31-BBF9-E8BBEFC4EA14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89" y="6488752"/>
            <a:ext cx="898171" cy="26161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B13DFB-4D42-49ED-89E4-4F0D5E151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6886"/>
            <a:ext cx="10515600" cy="610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CE2F2-50B7-45A7-A752-331D60C05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1DB46D-77D7-499B-977A-D670A24E7767}"/>
              </a:ext>
            </a:extLst>
          </p:cNvPr>
          <p:cNvCxnSpPr>
            <a:cxnSpLocks/>
          </p:cNvCxnSpPr>
          <p:nvPr userDrawn="1"/>
        </p:nvCxnSpPr>
        <p:spPr>
          <a:xfrm>
            <a:off x="1797147" y="6498493"/>
            <a:ext cx="0" cy="242129"/>
          </a:xfrm>
          <a:prstGeom prst="line">
            <a:avLst/>
          </a:prstGeom>
          <a:ln w="1905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6B5FF849-AD70-4FFB-B722-87B9A2304A17}"/>
              </a:ext>
            </a:extLst>
          </p:cNvPr>
          <p:cNvSpPr/>
          <p:nvPr userDrawn="1"/>
        </p:nvSpPr>
        <p:spPr>
          <a:xfrm>
            <a:off x="11094856" y="6476989"/>
            <a:ext cx="285137" cy="2851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hevron 16">
            <a:extLst>
              <a:ext uri="{FF2B5EF4-FFF2-40B4-BE49-F238E27FC236}">
                <a16:creationId xmlns:a16="http://schemas.microsoft.com/office/drawing/2014/main" id="{54D81A09-25D7-49A0-BFF0-B0FAA8FC9B85}"/>
              </a:ext>
            </a:extLst>
          </p:cNvPr>
          <p:cNvSpPr/>
          <p:nvPr userDrawn="1"/>
        </p:nvSpPr>
        <p:spPr>
          <a:xfrm>
            <a:off x="11187560" y="6555164"/>
            <a:ext cx="79863" cy="128786"/>
          </a:xfrm>
          <a:prstGeom prst="chevron">
            <a:avLst>
              <a:gd name="adj" fmla="val 765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164A0E9-5313-4004-96D2-E9320B6987A5}"/>
              </a:ext>
            </a:extLst>
          </p:cNvPr>
          <p:cNvSpPr/>
          <p:nvPr userDrawn="1"/>
        </p:nvSpPr>
        <p:spPr>
          <a:xfrm>
            <a:off x="10722246" y="6476989"/>
            <a:ext cx="285137" cy="2851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hevron 19">
            <a:extLst>
              <a:ext uri="{FF2B5EF4-FFF2-40B4-BE49-F238E27FC236}">
                <a16:creationId xmlns:a16="http://schemas.microsoft.com/office/drawing/2014/main" id="{087EA94F-9EE3-4BB4-A44F-9E30426305DC}"/>
              </a:ext>
            </a:extLst>
          </p:cNvPr>
          <p:cNvSpPr/>
          <p:nvPr userDrawn="1"/>
        </p:nvSpPr>
        <p:spPr>
          <a:xfrm rot="10800000">
            <a:off x="10820249" y="6555164"/>
            <a:ext cx="79863" cy="128786"/>
          </a:xfrm>
          <a:prstGeom prst="chevron">
            <a:avLst>
              <a:gd name="adj" fmla="val 765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AF94C3-1D8C-42D8-A345-1034DB5DE3FB}"/>
              </a:ext>
            </a:extLst>
          </p:cNvPr>
          <p:cNvSpPr/>
          <p:nvPr userDrawn="1"/>
        </p:nvSpPr>
        <p:spPr>
          <a:xfrm>
            <a:off x="10448015" y="0"/>
            <a:ext cx="905786" cy="326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2DF5369-DAAC-4977-A00C-27A3C3821667}"/>
              </a:ext>
            </a:extLst>
          </p:cNvPr>
          <p:cNvSpPr txBox="1">
            <a:spLocks/>
          </p:cNvSpPr>
          <p:nvPr userDrawn="1"/>
        </p:nvSpPr>
        <p:spPr>
          <a:xfrm>
            <a:off x="10502477" y="66851"/>
            <a:ext cx="540688" cy="192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rgbClr val="000000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b="0" i="0" spc="120" baseline="0" dirty="0">
                <a:solidFill>
                  <a:schemeClr val="bg1"/>
                </a:solidFill>
                <a:latin typeface="Bodoni 72 Book"/>
                <a:ea typeface="Open Sans" panose="020B0606030504020204" pitchFamily="34" charset="0"/>
                <a:cs typeface="Open Sans" panose="020B0606030504020204" pitchFamily="34" charset="0"/>
              </a:rPr>
              <a:t>PAGE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439DD-3853-4254-9CC6-141635332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5718" y="65063"/>
            <a:ext cx="464275" cy="191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Bodoni 72 Book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2E1CF2F-19B6-4B01-91BB-CDBA096AD5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1C7C28-3793-4685-93DF-0E1C60276D47}"/>
              </a:ext>
            </a:extLst>
          </p:cNvPr>
          <p:cNvSpPr txBox="1"/>
          <p:nvPr userDrawn="1"/>
        </p:nvSpPr>
        <p:spPr>
          <a:xfrm>
            <a:off x="1841150" y="6488752"/>
            <a:ext cx="18240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Bodoni 72 Book"/>
                <a:ea typeface="Open Sans" panose="020B0606030504020204" pitchFamily="34" charset="0"/>
                <a:cs typeface="Open Sans" panose="020B0606030504020204" pitchFamily="34" charset="0"/>
              </a:rPr>
              <a:t>www.infobusiness.com</a:t>
            </a:r>
          </a:p>
        </p:txBody>
      </p:sp>
    </p:spTree>
    <p:extLst>
      <p:ext uri="{BB962C8B-B14F-4D97-AF65-F5344CB8AC3E}">
        <p14:creationId xmlns:p14="http://schemas.microsoft.com/office/powerpoint/2010/main" val="78537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728" r:id="rId3"/>
    <p:sldLayoutId id="2147483718" r:id="rId4"/>
    <p:sldLayoutId id="2147483707" r:id="rId5"/>
    <p:sldLayoutId id="2147483714" r:id="rId6"/>
    <p:sldLayoutId id="2147483715" r:id="rId7"/>
    <p:sldLayoutId id="2147483717" r:id="rId8"/>
    <p:sldLayoutId id="2147483716" r:id="rId9"/>
    <p:sldLayoutId id="2147483719" r:id="rId10"/>
    <p:sldLayoutId id="2147483711" r:id="rId11"/>
    <p:sldLayoutId id="2147483722" r:id="rId12"/>
    <p:sldLayoutId id="2147483723" r:id="rId13"/>
    <p:sldLayoutId id="2147483712" r:id="rId14"/>
    <p:sldLayoutId id="2147483720" r:id="rId15"/>
    <p:sldLayoutId id="2147483713" r:id="rId16"/>
    <p:sldLayoutId id="2147483732" r:id="rId17"/>
    <p:sldLayoutId id="2147483721" r:id="rId18"/>
    <p:sldLayoutId id="2147483698" r:id="rId19"/>
    <p:sldLayoutId id="2147483724" r:id="rId20"/>
    <p:sldLayoutId id="2147483725" r:id="rId21"/>
    <p:sldLayoutId id="2147483731" r:id="rId22"/>
    <p:sldLayoutId id="2147483726" r:id="rId23"/>
    <p:sldLayoutId id="2147483727" r:id="rId24"/>
    <p:sldLayoutId id="2147483729" r:id="rId25"/>
    <p:sldLayoutId id="2147483730" r:id="rId26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000" b="0" kern="1200" spc="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>
            <a:extLst>
              <a:ext uri="{FF2B5EF4-FFF2-40B4-BE49-F238E27FC236}">
                <a16:creationId xmlns:a16="http://schemas.microsoft.com/office/drawing/2014/main" id="{402A3611-C761-4E97-946C-86CCA8AF2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402" y="5432379"/>
            <a:ext cx="895238" cy="9428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F6B825-ADA4-417F-A358-544DB9ADE19E}"/>
              </a:ext>
            </a:extLst>
          </p:cNvPr>
          <p:cNvSpPr/>
          <p:nvPr/>
        </p:nvSpPr>
        <p:spPr>
          <a:xfrm>
            <a:off x="119268" y="119268"/>
            <a:ext cx="11953464" cy="6619463"/>
          </a:xfrm>
          <a:prstGeom prst="rect">
            <a:avLst/>
          </a:prstGeom>
          <a:solidFill>
            <a:schemeClr val="tx1">
              <a:lumMod val="85000"/>
              <a:lumOff val="1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DB8CC0A5-D739-415C-8231-4E82A55EE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9" y="5306979"/>
            <a:ext cx="2373124" cy="1193655"/>
          </a:xfrm>
          <a:prstGeom prst="rect">
            <a:avLst/>
          </a:prstGeom>
        </p:spPr>
      </p:pic>
      <p:sp>
        <p:nvSpPr>
          <p:cNvPr id="19" name="TextBox 7">
            <a:extLst>
              <a:ext uri="{FF2B5EF4-FFF2-40B4-BE49-F238E27FC236}">
                <a16:creationId xmlns:a16="http://schemas.microsoft.com/office/drawing/2014/main" id="{5FB2889A-085A-43B5-8FAE-4FA9627A61D3}"/>
              </a:ext>
            </a:extLst>
          </p:cNvPr>
          <p:cNvSpPr txBox="1"/>
          <p:nvPr/>
        </p:nvSpPr>
        <p:spPr>
          <a:xfrm>
            <a:off x="4494530" y="2460984"/>
            <a:ext cx="757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odoni 72 Book"/>
                <a:ea typeface="Open Sans Extrabold" panose="020B0906030804020204" pitchFamily="34" charset="0"/>
                <a:cs typeface="Open Sans Extrabold" panose="020B0906030804020204" pitchFamily="34" charset="0"/>
              </a:rPr>
              <a:t>A </a:t>
            </a:r>
            <a:r>
              <a:rPr lang="en-US" sz="3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odoni 72 Book"/>
                <a:ea typeface="Open Sans Extrabold" panose="020B0906030804020204" pitchFamily="34" charset="0"/>
                <a:cs typeface="Open Sans Extrabold" panose="020B0906030804020204" pitchFamily="34" charset="0"/>
              </a:rPr>
              <a:t>koronavírus</a:t>
            </a: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odoni 72 Book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odoni 72 Book"/>
                <a:ea typeface="Open Sans Extrabold" panose="020B0906030804020204" pitchFamily="34" charset="0"/>
                <a:cs typeface="Open Sans Extrabold" panose="020B0906030804020204" pitchFamily="34" charset="0"/>
              </a:rPr>
              <a:t>és</a:t>
            </a: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odoni 72 Book"/>
                <a:ea typeface="Open Sans Extrabold" panose="020B0906030804020204" pitchFamily="34" charset="0"/>
                <a:cs typeface="Open Sans Extrabold" panose="020B0906030804020204" pitchFamily="34" charset="0"/>
              </a:rPr>
              <a:t> a </a:t>
            </a:r>
            <a:r>
              <a:rPr lang="en-US" sz="3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odoni 72 Book"/>
                <a:ea typeface="Open Sans Extrabold" panose="020B0906030804020204" pitchFamily="34" charset="0"/>
                <a:cs typeface="Open Sans Extrabold" panose="020B0906030804020204" pitchFamily="34" charset="0"/>
              </a:rPr>
              <a:t>szakkönyvtárak</a:t>
            </a: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odoni 72 Book"/>
                <a:ea typeface="Open Sans Extrabold" panose="020B0906030804020204" pitchFamily="34" charset="0"/>
                <a:cs typeface="Open Sans Extrabold" panose="020B0906030804020204" pitchFamily="34" charset="0"/>
              </a:rPr>
              <a:t>:</a:t>
            </a:r>
            <a:endParaRPr lang="hu-HU" sz="3000" b="1" dirty="0">
              <a:solidFill>
                <a:schemeClr val="accent1">
                  <a:lumMod val="60000"/>
                  <a:lumOff val="40000"/>
                </a:schemeClr>
              </a:solidFill>
              <a:latin typeface="Bodoni 72 Book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en-US" sz="3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odoni 72 Book"/>
                <a:ea typeface="Open Sans Extrabold" panose="020B0906030804020204" pitchFamily="34" charset="0"/>
                <a:cs typeface="Open Sans Extrabold" panose="020B0906030804020204" pitchFamily="34" charset="0"/>
              </a:rPr>
              <a:t>egy</a:t>
            </a: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odoni 72 Book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odoni 72 Book"/>
                <a:ea typeface="Open Sans Extrabold" panose="020B0906030804020204" pitchFamily="34" charset="0"/>
                <a:cs typeface="Open Sans Extrabold" panose="020B0906030804020204" pitchFamily="34" charset="0"/>
              </a:rPr>
              <a:t>felmérés</a:t>
            </a: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odoni 72 Book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odoni 72 Book"/>
                <a:ea typeface="Open Sans Extrabold" panose="020B0906030804020204" pitchFamily="34" charset="0"/>
                <a:cs typeface="Open Sans Extrabold" panose="020B0906030804020204" pitchFamily="34" charset="0"/>
              </a:rPr>
              <a:t>eredményei</a:t>
            </a:r>
            <a:endParaRPr lang="en-US" sz="3000" b="1" dirty="0">
              <a:solidFill>
                <a:schemeClr val="accent1">
                  <a:lumMod val="60000"/>
                  <a:lumOff val="40000"/>
                </a:schemeClr>
              </a:solidFill>
              <a:latin typeface="Bodoni 72 Book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cxnSp>
        <p:nvCxnSpPr>
          <p:cNvPr id="20" name="Straight Connector 8">
            <a:extLst>
              <a:ext uri="{FF2B5EF4-FFF2-40B4-BE49-F238E27FC236}">
                <a16:creationId xmlns:a16="http://schemas.microsoft.com/office/drawing/2014/main" id="{85B219C8-1030-49FA-867B-C8F50ADE78A7}"/>
              </a:ext>
            </a:extLst>
          </p:cNvPr>
          <p:cNvCxnSpPr>
            <a:cxnSpLocks/>
          </p:cNvCxnSpPr>
          <p:nvPr/>
        </p:nvCxnSpPr>
        <p:spPr>
          <a:xfrm>
            <a:off x="4224022" y="2581243"/>
            <a:ext cx="0" cy="84775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7">
            <a:extLst>
              <a:ext uri="{FF2B5EF4-FFF2-40B4-BE49-F238E27FC236}">
                <a16:creationId xmlns:a16="http://schemas.microsoft.com/office/drawing/2014/main" id="{CD555854-2116-4D1F-8B31-7D6AE56A38EA}"/>
              </a:ext>
            </a:extLst>
          </p:cNvPr>
          <p:cNvSpPr txBox="1"/>
          <p:nvPr/>
        </p:nvSpPr>
        <p:spPr>
          <a:xfrm>
            <a:off x="-1219402" y="2384041"/>
            <a:ext cx="75782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b="1" dirty="0">
                <a:latin typeface="Bodoni 72 Book"/>
                <a:ea typeface="Open Sans Extrabold" panose="020B0906030804020204" pitchFamily="34" charset="0"/>
                <a:cs typeface="Open Sans Extrabold" panose="020B0906030804020204" pitchFamily="34" charset="0"/>
              </a:rPr>
              <a:t>Nagy Andor</a:t>
            </a:r>
            <a:br>
              <a:rPr lang="hu-HU" sz="3000" b="1" dirty="0">
                <a:solidFill>
                  <a:schemeClr val="accent2"/>
                </a:solidFill>
                <a:latin typeface="Bodoni 72 Book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hu-HU" sz="2000" b="1" dirty="0">
                <a:solidFill>
                  <a:schemeClr val="bg1"/>
                </a:solidFill>
                <a:latin typeface="Bodoni 72 Book"/>
                <a:ea typeface="Open Sans Extrabold" panose="020B0906030804020204" pitchFamily="34" charset="0"/>
                <a:cs typeface="Open Sans Extrabold" panose="020B0906030804020204" pitchFamily="34" charset="0"/>
              </a:rPr>
              <a:t>Könyvtári Intézet</a:t>
            </a:r>
            <a:br>
              <a:rPr lang="hu-HU" sz="2000" b="1" dirty="0">
                <a:solidFill>
                  <a:schemeClr val="bg1"/>
                </a:solidFill>
                <a:latin typeface="Bodoni 72 Book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hu-HU" sz="2000" b="1" dirty="0">
                <a:solidFill>
                  <a:schemeClr val="bg1"/>
                </a:solidFill>
                <a:latin typeface="Bodoni 72 Book"/>
                <a:ea typeface="Open Sans Extrabold" panose="020B0906030804020204" pitchFamily="34" charset="0"/>
                <a:cs typeface="Open Sans Extrabold" panose="020B0906030804020204" pitchFamily="34" charset="0"/>
              </a:rPr>
              <a:t>Kutatási és Elemző Osztály</a:t>
            </a:r>
            <a:endParaRPr lang="en-US" sz="2000" b="1" dirty="0">
              <a:solidFill>
                <a:schemeClr val="bg1"/>
              </a:solidFill>
              <a:latin typeface="Bodoni 72 Book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7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2">
            <a:extLst>
              <a:ext uri="{FF2B5EF4-FFF2-40B4-BE49-F238E27FC236}">
                <a16:creationId xmlns:a16="http://schemas.microsoft.com/office/drawing/2014/main" id="{231750D7-ACAE-4E72-8993-D50BD18A2B0A}"/>
              </a:ext>
            </a:extLst>
          </p:cNvPr>
          <p:cNvSpPr>
            <a:spLocks/>
          </p:cNvSpPr>
          <p:nvPr/>
        </p:nvSpPr>
        <p:spPr bwMode="auto">
          <a:xfrm>
            <a:off x="929803" y="493001"/>
            <a:ext cx="10332389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ts val="3000"/>
              </a:lnSpc>
            </a:pP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Távoli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 </a:t>
            </a: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ügyintézés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 (</a:t>
            </a: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beiratkozás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, </a:t>
            </a: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előjegyzés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, </a:t>
            </a: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hosszabbítás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, online </a:t>
            </a: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fizetés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CCC67DB-31C9-4186-8088-4D7BD1A28E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2193249"/>
              </p:ext>
            </p:extLst>
          </p:nvPr>
        </p:nvGraphicFramePr>
        <p:xfrm>
          <a:off x="497840" y="1804035"/>
          <a:ext cx="11094720" cy="4810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4841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2">
            <a:extLst>
              <a:ext uri="{FF2B5EF4-FFF2-40B4-BE49-F238E27FC236}">
                <a16:creationId xmlns:a16="http://schemas.microsoft.com/office/drawing/2014/main" id="{231750D7-ACAE-4E72-8993-D50BD18A2B0A}"/>
              </a:ext>
            </a:extLst>
          </p:cNvPr>
          <p:cNvSpPr>
            <a:spLocks/>
          </p:cNvSpPr>
          <p:nvPr/>
        </p:nvSpPr>
        <p:spPr bwMode="auto">
          <a:xfrm>
            <a:off x="929803" y="493001"/>
            <a:ext cx="10332389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ts val="3000"/>
              </a:lnSpc>
            </a:pPr>
            <a:r>
              <a:rPr lang="hu-HU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Könyvek házhozszállítása</a:t>
            </a:r>
            <a:endParaRPr lang="en-US" sz="2500" cap="all" spc="250" dirty="0">
              <a:solidFill>
                <a:schemeClr val="accent3"/>
              </a:solidFill>
              <a:latin typeface="spinwerad" panose="00000A03000000000000" pitchFamily="2" charset="0"/>
              <a:ea typeface="Lato Black" charset="0"/>
              <a:cs typeface="Lato Black" charset="0"/>
              <a:sym typeface="Montserrat-Bold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F73FF2D-2F2B-4BFC-9FF4-4C31D0821B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9281023"/>
              </p:ext>
            </p:extLst>
          </p:nvPr>
        </p:nvGraphicFramePr>
        <p:xfrm>
          <a:off x="736597" y="1891665"/>
          <a:ext cx="10718800" cy="4473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2163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2">
            <a:extLst>
              <a:ext uri="{FF2B5EF4-FFF2-40B4-BE49-F238E27FC236}">
                <a16:creationId xmlns:a16="http://schemas.microsoft.com/office/drawing/2014/main" id="{231750D7-ACAE-4E72-8993-D50BD18A2B0A}"/>
              </a:ext>
            </a:extLst>
          </p:cNvPr>
          <p:cNvSpPr>
            <a:spLocks/>
          </p:cNvSpPr>
          <p:nvPr/>
        </p:nvSpPr>
        <p:spPr bwMode="auto">
          <a:xfrm>
            <a:off x="929803" y="493001"/>
            <a:ext cx="10332389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ts val="3000"/>
              </a:lnSpc>
            </a:pPr>
            <a:r>
              <a:rPr lang="hu-HU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Online rendezvények</a:t>
            </a:r>
            <a:endParaRPr lang="en-US" sz="2500" cap="all" spc="250" dirty="0">
              <a:solidFill>
                <a:schemeClr val="accent3"/>
              </a:solidFill>
              <a:latin typeface="spinwerad" panose="00000A03000000000000" pitchFamily="2" charset="0"/>
              <a:ea typeface="Lato Black" charset="0"/>
              <a:cs typeface="Lato Black" charset="0"/>
              <a:sym typeface="Montserrat-Bold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0395BAE-13A5-4C8A-8137-05382A90E4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623063"/>
              </p:ext>
            </p:extLst>
          </p:nvPr>
        </p:nvGraphicFramePr>
        <p:xfrm>
          <a:off x="685797" y="1891664"/>
          <a:ext cx="10820399" cy="454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2489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2">
            <a:extLst>
              <a:ext uri="{FF2B5EF4-FFF2-40B4-BE49-F238E27FC236}">
                <a16:creationId xmlns:a16="http://schemas.microsoft.com/office/drawing/2014/main" id="{231750D7-ACAE-4E72-8993-D50BD18A2B0A}"/>
              </a:ext>
            </a:extLst>
          </p:cNvPr>
          <p:cNvSpPr>
            <a:spLocks/>
          </p:cNvSpPr>
          <p:nvPr/>
        </p:nvSpPr>
        <p:spPr bwMode="auto">
          <a:xfrm>
            <a:off x="929803" y="493001"/>
            <a:ext cx="10332389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ts val="3000"/>
              </a:lnSpc>
            </a:pPr>
            <a:r>
              <a:rPr lang="hu-HU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Távoli szakirodalmi és kutatástámogató szolgáltatások</a:t>
            </a:r>
            <a:endParaRPr lang="en-US" sz="2500" cap="all" spc="250" dirty="0">
              <a:solidFill>
                <a:schemeClr val="accent3"/>
              </a:solidFill>
              <a:latin typeface="spinwerad" panose="00000A03000000000000" pitchFamily="2" charset="0"/>
              <a:ea typeface="Lato Black" charset="0"/>
              <a:cs typeface="Lato Black" charset="0"/>
              <a:sym typeface="Montserrat-Bold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1BB1288-15EB-4E45-B1FD-AD9E824B61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7017667"/>
              </p:ext>
            </p:extLst>
          </p:nvPr>
        </p:nvGraphicFramePr>
        <p:xfrm>
          <a:off x="838197" y="1493520"/>
          <a:ext cx="10515600" cy="4871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8927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2">
            <a:extLst>
              <a:ext uri="{FF2B5EF4-FFF2-40B4-BE49-F238E27FC236}">
                <a16:creationId xmlns:a16="http://schemas.microsoft.com/office/drawing/2014/main" id="{231750D7-ACAE-4E72-8993-D50BD18A2B0A}"/>
              </a:ext>
            </a:extLst>
          </p:cNvPr>
          <p:cNvSpPr>
            <a:spLocks/>
          </p:cNvSpPr>
          <p:nvPr/>
        </p:nvSpPr>
        <p:spPr bwMode="auto">
          <a:xfrm>
            <a:off x="929803" y="493001"/>
            <a:ext cx="10332389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ts val="3000"/>
              </a:lnSpc>
            </a:pPr>
            <a:r>
              <a:rPr lang="hu-HU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Távoli reprográfiai szolgáltatás</a:t>
            </a:r>
            <a:endParaRPr lang="en-US" sz="2500" cap="all" spc="250" dirty="0">
              <a:solidFill>
                <a:schemeClr val="accent3"/>
              </a:solidFill>
              <a:latin typeface="spinwerad" panose="00000A03000000000000" pitchFamily="2" charset="0"/>
              <a:ea typeface="Lato Black" charset="0"/>
              <a:cs typeface="Lato Black" charset="0"/>
              <a:sym typeface="Montserrat-Bold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D6AE9A-E43C-4290-8733-AFF353D4DE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3153661"/>
              </p:ext>
            </p:extLst>
          </p:nvPr>
        </p:nvGraphicFramePr>
        <p:xfrm>
          <a:off x="523240" y="1798637"/>
          <a:ext cx="11145519" cy="4683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6254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F3EB9CC-1C8A-4396-8EEF-71ED0CEEF8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6" b="8466"/>
          <a:stretch>
            <a:fillRect/>
          </a:stretch>
        </p:blipFill>
        <p:spPr>
          <a:xfrm>
            <a:off x="119268" y="119267"/>
            <a:ext cx="11953464" cy="6619463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B8A92C7-14AC-43C9-9F09-5910768B41BF}"/>
              </a:ext>
            </a:extLst>
          </p:cNvPr>
          <p:cNvSpPr/>
          <p:nvPr/>
        </p:nvSpPr>
        <p:spPr>
          <a:xfrm>
            <a:off x="119268" y="119267"/>
            <a:ext cx="11953464" cy="6619463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3626A7-38A9-416E-8417-14C426B6C03D}"/>
              </a:ext>
            </a:extLst>
          </p:cNvPr>
          <p:cNvSpPr txBox="1"/>
          <p:nvPr/>
        </p:nvSpPr>
        <p:spPr>
          <a:xfrm>
            <a:off x="902481" y="834795"/>
            <a:ext cx="103870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accent2"/>
                </a:solidFill>
                <a:latin typeface="Bodoni 72 Book"/>
                <a:ea typeface="Open Sans Extrabold" panose="020B0906030804020204" pitchFamily="34" charset="0"/>
                <a:cs typeface="Open Sans Extrabold" panose="020B0906030804020204" pitchFamily="34" charset="0"/>
              </a:rPr>
              <a:t>Mit gondol, az Önök könyvtárában az alább felsorolt szolgáltatásokat érdemes lenne-e fenntartani a jelenlegi formájukban a járványhelyzet elmúltával is?			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C3768F57-0E80-4AB1-B16A-D69EEB3F9D48}"/>
              </a:ext>
            </a:extLst>
          </p:cNvPr>
          <p:cNvSpPr txBox="1"/>
          <p:nvPr/>
        </p:nvSpPr>
        <p:spPr>
          <a:xfrm>
            <a:off x="1298720" y="3858647"/>
            <a:ext cx="1038703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2500" b="1" dirty="0">
                <a:solidFill>
                  <a:schemeClr val="bg1"/>
                </a:solidFill>
                <a:latin typeface="Bodoni 72 Book"/>
                <a:ea typeface="Open Sans Extrabold" panose="020B0906030804020204" pitchFamily="34" charset="0"/>
                <a:cs typeface="Open Sans Extrabold" panose="020B0906030804020204" pitchFamily="34" charset="0"/>
              </a:rPr>
              <a:t>nincs ilyen szolgáltatásunk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2500" b="1" dirty="0">
                <a:solidFill>
                  <a:schemeClr val="bg1"/>
                </a:solidFill>
                <a:latin typeface="Bodoni 72 Book"/>
                <a:ea typeface="Open Sans Extrabold" panose="020B0906030804020204" pitchFamily="34" charset="0"/>
                <a:cs typeface="Open Sans Extrabold" panose="020B0906030804020204" pitchFamily="34" charset="0"/>
              </a:rPr>
              <a:t>nem lenne érdemes fenntartani, mert kicsi rá az igény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2500" b="1" dirty="0">
                <a:solidFill>
                  <a:schemeClr val="bg1"/>
                </a:solidFill>
                <a:latin typeface="Bodoni 72 Book"/>
                <a:ea typeface="Open Sans Extrabold" panose="020B0906030804020204" pitchFamily="34" charset="0"/>
                <a:cs typeface="Open Sans Extrabold" panose="020B0906030804020204" pitchFamily="34" charset="0"/>
              </a:rPr>
              <a:t>érdemes lenne fenntartani, mert nagy rá az igény</a:t>
            </a:r>
          </a:p>
        </p:txBody>
      </p:sp>
    </p:spTree>
    <p:extLst>
      <p:ext uri="{BB962C8B-B14F-4D97-AF65-F5344CB8AC3E}">
        <p14:creationId xmlns:p14="http://schemas.microsoft.com/office/powerpoint/2010/main" val="3968938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2">
            <a:extLst>
              <a:ext uri="{FF2B5EF4-FFF2-40B4-BE49-F238E27FC236}">
                <a16:creationId xmlns:a16="http://schemas.microsoft.com/office/drawing/2014/main" id="{231750D7-ACAE-4E72-8993-D50BD18A2B0A}"/>
              </a:ext>
            </a:extLst>
          </p:cNvPr>
          <p:cNvSpPr>
            <a:spLocks/>
          </p:cNvSpPr>
          <p:nvPr/>
        </p:nvSpPr>
        <p:spPr bwMode="auto">
          <a:xfrm>
            <a:off x="929803" y="493001"/>
            <a:ext cx="10332389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ts val="3000"/>
              </a:lnSpc>
            </a:pPr>
            <a:r>
              <a:rPr lang="hu-HU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Nem érdemes fenntartani: </a:t>
            </a:r>
            <a:r>
              <a:rPr lang="hu-HU" sz="2500" b="1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távoli ügyintézés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DE3AF28-D55C-479B-A966-E20CC33B6C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7720492"/>
              </p:ext>
            </p:extLst>
          </p:nvPr>
        </p:nvGraphicFramePr>
        <p:xfrm>
          <a:off x="644991" y="1742439"/>
          <a:ext cx="10902011" cy="4820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7985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2">
            <a:extLst>
              <a:ext uri="{FF2B5EF4-FFF2-40B4-BE49-F238E27FC236}">
                <a16:creationId xmlns:a16="http://schemas.microsoft.com/office/drawing/2014/main" id="{231750D7-ACAE-4E72-8993-D50BD18A2B0A}"/>
              </a:ext>
            </a:extLst>
          </p:cNvPr>
          <p:cNvSpPr>
            <a:spLocks/>
          </p:cNvSpPr>
          <p:nvPr/>
        </p:nvSpPr>
        <p:spPr bwMode="auto">
          <a:xfrm>
            <a:off x="929803" y="493001"/>
            <a:ext cx="10332389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ts val="3000"/>
              </a:lnSpc>
            </a:pPr>
            <a:r>
              <a:rPr lang="pt-BR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Érdemes/nem érdemes fenntartani: </a:t>
            </a:r>
            <a:r>
              <a:rPr lang="pt-BR" sz="2500" b="1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könyvátvételi pont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22CC52A-9711-469C-8E85-53172A02D3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5791412"/>
              </p:ext>
            </p:extLst>
          </p:nvPr>
        </p:nvGraphicFramePr>
        <p:xfrm>
          <a:off x="558800" y="1696720"/>
          <a:ext cx="11348720" cy="4886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6259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2">
            <a:extLst>
              <a:ext uri="{FF2B5EF4-FFF2-40B4-BE49-F238E27FC236}">
                <a16:creationId xmlns:a16="http://schemas.microsoft.com/office/drawing/2014/main" id="{231750D7-ACAE-4E72-8993-D50BD18A2B0A}"/>
              </a:ext>
            </a:extLst>
          </p:cNvPr>
          <p:cNvSpPr>
            <a:spLocks/>
          </p:cNvSpPr>
          <p:nvPr/>
        </p:nvSpPr>
        <p:spPr bwMode="auto">
          <a:xfrm>
            <a:off x="284480" y="482841"/>
            <a:ext cx="11623039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ts val="3000"/>
              </a:lnSpc>
            </a:pPr>
            <a:r>
              <a:rPr lang="pt-BR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Érdemes/nem érdemes fenntartani: </a:t>
            </a:r>
            <a:r>
              <a:rPr lang="hu-HU" sz="2500" b="1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könyvek házhozszállítása</a:t>
            </a:r>
            <a:endParaRPr lang="pt-BR" sz="2500" b="1" cap="all" spc="250" dirty="0">
              <a:solidFill>
                <a:schemeClr val="accent3"/>
              </a:solidFill>
              <a:latin typeface="spinwerad" panose="00000A03000000000000" pitchFamily="2" charset="0"/>
              <a:ea typeface="Lato Black" charset="0"/>
              <a:cs typeface="Lato Black" charset="0"/>
              <a:sym typeface="Montserrat-Bold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434604F-BBAF-46F8-B0C7-AD40660F72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9237059"/>
              </p:ext>
            </p:extLst>
          </p:nvPr>
        </p:nvGraphicFramePr>
        <p:xfrm>
          <a:off x="386080" y="1391921"/>
          <a:ext cx="11440160" cy="521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6146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2">
            <a:extLst>
              <a:ext uri="{FF2B5EF4-FFF2-40B4-BE49-F238E27FC236}">
                <a16:creationId xmlns:a16="http://schemas.microsoft.com/office/drawing/2014/main" id="{231750D7-ACAE-4E72-8993-D50BD18A2B0A}"/>
              </a:ext>
            </a:extLst>
          </p:cNvPr>
          <p:cNvSpPr>
            <a:spLocks/>
          </p:cNvSpPr>
          <p:nvPr/>
        </p:nvSpPr>
        <p:spPr bwMode="auto">
          <a:xfrm>
            <a:off x="284480" y="482841"/>
            <a:ext cx="11623039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ts val="3000"/>
              </a:lnSpc>
            </a:pPr>
            <a:r>
              <a:rPr lang="pt-BR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Érdemes/nem érdemes fenntartani:</a:t>
            </a:r>
            <a:endParaRPr lang="hu-HU" sz="2500" cap="all" spc="250" dirty="0">
              <a:solidFill>
                <a:schemeClr val="accent3"/>
              </a:solidFill>
              <a:latin typeface="spinwerad" panose="00000A03000000000000" pitchFamily="2" charset="0"/>
              <a:ea typeface="Lato Black" charset="0"/>
              <a:cs typeface="Lato Black" charset="0"/>
              <a:sym typeface="Montserrat-Bold" charset="0"/>
            </a:endParaRPr>
          </a:p>
          <a:p>
            <a:pPr algn="ctr">
              <a:lnSpc>
                <a:spcPts val="3000"/>
              </a:lnSpc>
            </a:pPr>
            <a:r>
              <a:rPr lang="hu-HU" sz="2500" b="1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Távoli elérésű kutatástámogató szolgáltatások</a:t>
            </a:r>
            <a:endParaRPr lang="pt-BR" sz="2500" b="1" cap="all" spc="250" dirty="0">
              <a:solidFill>
                <a:schemeClr val="accent3"/>
              </a:solidFill>
              <a:latin typeface="spinwerad" panose="00000A03000000000000" pitchFamily="2" charset="0"/>
              <a:ea typeface="Lato Black" charset="0"/>
              <a:cs typeface="Lato Black" charset="0"/>
              <a:sym typeface="Montserrat-Bold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CE1CCCE-9FA6-4110-9DFA-57EF08957D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1075293"/>
              </p:ext>
            </p:extLst>
          </p:nvPr>
        </p:nvGraphicFramePr>
        <p:xfrm>
          <a:off x="1127760" y="2057400"/>
          <a:ext cx="9784080" cy="4627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2078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2193D7A1-384A-435B-91C0-F5D68EB75F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4" b="6884"/>
          <a:stretch/>
        </p:blipFill>
        <p:spPr>
          <a:xfrm>
            <a:off x="5671932" y="119267"/>
            <a:ext cx="6400799" cy="6619463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CED80D-3C98-4012-B90F-6253D4308536}"/>
              </a:ext>
            </a:extLst>
          </p:cNvPr>
          <p:cNvSpPr txBox="1"/>
          <p:nvPr/>
        </p:nvSpPr>
        <p:spPr>
          <a:xfrm>
            <a:off x="459760" y="2267141"/>
            <a:ext cx="465602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b="1" kern="0" dirty="0" err="1">
                <a:solidFill>
                  <a:srgbClr val="000000">
                    <a:alpha val="70000"/>
                  </a:srgbClr>
                </a:solidFill>
                <a:latin typeface="Bodoni 72 Book" charset="0"/>
                <a:ea typeface="Bodoni 72 Book" charset="0"/>
                <a:cs typeface="Bodoni 72 Book" charset="0"/>
              </a:rPr>
              <a:t>Kérdőíves</a:t>
            </a:r>
            <a:r>
              <a:rPr lang="en-US" sz="2000" b="1" kern="0" dirty="0">
                <a:solidFill>
                  <a:srgbClr val="000000">
                    <a:alpha val="70000"/>
                  </a:srgbClr>
                </a:solidFill>
                <a:latin typeface="Bodoni 72 Book" charset="0"/>
                <a:ea typeface="Bodoni 72 Book" charset="0"/>
                <a:cs typeface="Bodoni 72 Book" charset="0"/>
              </a:rPr>
              <a:t>, </a:t>
            </a:r>
            <a:r>
              <a:rPr lang="en-US" sz="2000" b="1" kern="0" dirty="0" err="1">
                <a:solidFill>
                  <a:srgbClr val="000000">
                    <a:alpha val="70000"/>
                  </a:srgbClr>
                </a:solidFill>
                <a:latin typeface="Bodoni 72 Book" charset="0"/>
                <a:ea typeface="Bodoni 72 Book" charset="0"/>
                <a:cs typeface="Bodoni 72 Book" charset="0"/>
              </a:rPr>
              <a:t>reprezentatív</a:t>
            </a:r>
            <a:r>
              <a:rPr lang="en-US" sz="2000" b="1" kern="0" dirty="0">
                <a:solidFill>
                  <a:srgbClr val="000000">
                    <a:alpha val="70000"/>
                  </a:srgbClr>
                </a:solidFill>
                <a:latin typeface="Bodoni 72 Book" charset="0"/>
                <a:ea typeface="Bodoni 72 Book" charset="0"/>
                <a:cs typeface="Bodoni 72 Book" charset="0"/>
              </a:rPr>
              <a:t> </a:t>
            </a:r>
            <a:r>
              <a:rPr lang="en-US" sz="2000" b="1" kern="0" dirty="0" err="1">
                <a:solidFill>
                  <a:srgbClr val="000000">
                    <a:alpha val="70000"/>
                  </a:srgbClr>
                </a:solidFill>
                <a:latin typeface="Bodoni 72 Book" charset="0"/>
                <a:ea typeface="Bodoni 72 Book" charset="0"/>
                <a:cs typeface="Bodoni 72 Book" charset="0"/>
              </a:rPr>
              <a:t>felmérés</a:t>
            </a:r>
            <a:r>
              <a:rPr lang="hu-HU" sz="2000" b="1" kern="0" dirty="0">
                <a:solidFill>
                  <a:srgbClr val="000000">
                    <a:alpha val="70000"/>
                  </a:srgbClr>
                </a:solidFill>
                <a:latin typeface="Bodoni 72 Book" charset="0"/>
                <a:ea typeface="Bodoni 72 Book" charset="0"/>
                <a:cs typeface="Bodoni 72 Book" charset="0"/>
              </a:rPr>
              <a:t>: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>
                    <a:alpha val="70000"/>
                  </a:srgbClr>
                </a:solidFill>
                <a:latin typeface="Bodoni 72 Book" charset="0"/>
                <a:ea typeface="Bodoni 72 Book" charset="0"/>
                <a:cs typeface="Bodoni 72 Book" charset="0"/>
              </a:rPr>
              <a:t>2021. </a:t>
            </a:r>
            <a:r>
              <a:rPr lang="en-US" sz="2000" kern="0" dirty="0" err="1">
                <a:solidFill>
                  <a:srgbClr val="000000">
                    <a:alpha val="70000"/>
                  </a:srgbClr>
                </a:solidFill>
                <a:latin typeface="Bodoni 72 Book" charset="0"/>
                <a:ea typeface="Bodoni 72 Book" charset="0"/>
                <a:cs typeface="Bodoni 72 Book" charset="0"/>
              </a:rPr>
              <a:t>január</a:t>
            </a:r>
            <a:endParaRPr lang="en-US" sz="2000" kern="0" dirty="0">
              <a:solidFill>
                <a:srgbClr val="000000">
                  <a:alpha val="70000"/>
                </a:srgbClr>
              </a:solidFill>
              <a:latin typeface="Bodoni 72 Book" charset="0"/>
              <a:ea typeface="Bodoni 72 Book" charset="0"/>
              <a:cs typeface="Bodoni 72 Book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>
                    <a:alpha val="70000"/>
                  </a:srgbClr>
                </a:solidFill>
                <a:latin typeface="Bodoni 72 Book" charset="0"/>
                <a:ea typeface="Bodoni 72 Book" charset="0"/>
                <a:cs typeface="Bodoni 72 Book" charset="0"/>
              </a:rPr>
              <a:t>700+ </a:t>
            </a:r>
            <a:r>
              <a:rPr lang="en-US" sz="2000" kern="0" dirty="0" err="1">
                <a:solidFill>
                  <a:srgbClr val="000000">
                    <a:alpha val="70000"/>
                  </a:srgbClr>
                </a:solidFill>
                <a:latin typeface="Bodoni 72 Book" charset="0"/>
                <a:ea typeface="Bodoni 72 Book" charset="0"/>
                <a:cs typeface="Bodoni 72 Book" charset="0"/>
              </a:rPr>
              <a:t>válasz</a:t>
            </a:r>
            <a:endParaRPr lang="en-US" sz="2000" kern="0" dirty="0">
              <a:solidFill>
                <a:srgbClr val="000000">
                  <a:alpha val="70000"/>
                </a:srgbClr>
              </a:solidFill>
              <a:latin typeface="Bodoni 72 Book" charset="0"/>
              <a:ea typeface="Bodoni 72 Book" charset="0"/>
              <a:cs typeface="Bodoni 72 Book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kern="0" dirty="0" err="1">
                <a:solidFill>
                  <a:srgbClr val="000000">
                    <a:alpha val="70000"/>
                  </a:srgbClr>
                </a:solidFill>
                <a:latin typeface="Bodoni 72 Book" charset="0"/>
                <a:ea typeface="Bodoni 72 Book" charset="0"/>
                <a:cs typeface="Bodoni 72 Book" charset="0"/>
              </a:rPr>
              <a:t>Miként</a:t>
            </a:r>
            <a:r>
              <a:rPr lang="en-US" sz="2000" kern="0" dirty="0">
                <a:solidFill>
                  <a:srgbClr val="000000">
                    <a:alpha val="70000"/>
                  </a:srgbClr>
                </a:solidFill>
                <a:latin typeface="Bodoni 72 Book" charset="0"/>
                <a:ea typeface="Bodoni 72 Book" charset="0"/>
                <a:cs typeface="Bodoni 72 Book" charset="0"/>
              </a:rPr>
              <a:t> </a:t>
            </a:r>
            <a:r>
              <a:rPr lang="en-US" sz="2000" kern="0" dirty="0" err="1">
                <a:solidFill>
                  <a:srgbClr val="000000">
                    <a:alpha val="70000"/>
                  </a:srgbClr>
                </a:solidFill>
                <a:latin typeface="Bodoni 72 Book" charset="0"/>
                <a:ea typeface="Bodoni 72 Book" charset="0"/>
                <a:cs typeface="Bodoni 72 Book" charset="0"/>
              </a:rPr>
              <a:t>alkalmazkodtak</a:t>
            </a:r>
            <a:r>
              <a:rPr lang="en-US" sz="2000" kern="0" dirty="0">
                <a:solidFill>
                  <a:srgbClr val="000000">
                    <a:alpha val="70000"/>
                  </a:srgbClr>
                </a:solidFill>
                <a:latin typeface="Bodoni 72 Book" charset="0"/>
                <a:ea typeface="Bodoni 72 Book" charset="0"/>
                <a:cs typeface="Bodoni 72 Book" charset="0"/>
              </a:rPr>
              <a:t> a </a:t>
            </a:r>
            <a:r>
              <a:rPr lang="en-US" sz="2000" kern="0" dirty="0" err="1">
                <a:solidFill>
                  <a:srgbClr val="000000">
                    <a:alpha val="70000"/>
                  </a:srgbClr>
                </a:solidFill>
                <a:latin typeface="Bodoni 72 Book" charset="0"/>
                <a:ea typeface="Bodoni 72 Book" charset="0"/>
                <a:cs typeface="Bodoni 72 Book" charset="0"/>
              </a:rPr>
              <a:t>könyvtárak</a:t>
            </a:r>
            <a:r>
              <a:rPr lang="en-US" sz="2000" kern="0" dirty="0">
                <a:solidFill>
                  <a:srgbClr val="000000">
                    <a:alpha val="70000"/>
                  </a:srgbClr>
                </a:solidFill>
                <a:latin typeface="Bodoni 72 Book" charset="0"/>
                <a:ea typeface="Bodoni 72 Book" charset="0"/>
                <a:cs typeface="Bodoni 72 Book" charset="0"/>
              </a:rPr>
              <a:t> a </a:t>
            </a:r>
            <a:r>
              <a:rPr lang="en-US" sz="2000" kern="0" dirty="0" err="1">
                <a:solidFill>
                  <a:srgbClr val="000000">
                    <a:alpha val="70000"/>
                  </a:srgbClr>
                </a:solidFill>
                <a:latin typeface="Bodoni 72 Book" charset="0"/>
                <a:ea typeface="Bodoni 72 Book" charset="0"/>
                <a:cs typeface="Bodoni 72 Book" charset="0"/>
              </a:rPr>
              <a:t>járványhelyzethez</a:t>
            </a:r>
            <a:r>
              <a:rPr lang="en-US" sz="2000" kern="0" dirty="0">
                <a:solidFill>
                  <a:srgbClr val="000000">
                    <a:alpha val="70000"/>
                  </a:srgbClr>
                </a:solidFill>
                <a:latin typeface="Bodoni 72 Book" charset="0"/>
                <a:ea typeface="Bodoni 72 Book" charset="0"/>
                <a:cs typeface="Bodoni 72 Book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18264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F3EB9CC-1C8A-4396-8EEF-71ED0CEEF8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6" b="8466"/>
          <a:stretch>
            <a:fillRect/>
          </a:stretch>
        </p:blipFill>
        <p:spPr>
          <a:xfrm>
            <a:off x="119268" y="119267"/>
            <a:ext cx="11953464" cy="6619463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B8A92C7-14AC-43C9-9F09-5910768B41BF}"/>
              </a:ext>
            </a:extLst>
          </p:cNvPr>
          <p:cNvSpPr/>
          <p:nvPr/>
        </p:nvSpPr>
        <p:spPr>
          <a:xfrm>
            <a:off x="119268" y="119267"/>
            <a:ext cx="11953464" cy="6619463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3626A7-38A9-416E-8417-14C426B6C03D}"/>
              </a:ext>
            </a:extLst>
          </p:cNvPr>
          <p:cNvSpPr txBox="1"/>
          <p:nvPr/>
        </p:nvSpPr>
        <p:spPr>
          <a:xfrm>
            <a:off x="902481" y="2274836"/>
            <a:ext cx="103870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accent2"/>
                </a:solidFill>
                <a:latin typeface="Bodoni 72 Book"/>
                <a:ea typeface="Open Sans Extrabold" panose="020B0906030804020204" pitchFamily="34" charset="0"/>
                <a:cs typeface="Open Sans Extrabold" panose="020B0906030804020204" pitchFamily="34" charset="0"/>
              </a:rPr>
              <a:t>Tett az Önök könyvtára valamilyen lépést az alábbiak közül a digitális oktatás, illetve az otthoni tanulás és munkavégzés támogatása és a (digitális) tartalmak távoli elérése érdekében?</a:t>
            </a:r>
          </a:p>
        </p:txBody>
      </p:sp>
    </p:spTree>
    <p:extLst>
      <p:ext uri="{BB962C8B-B14F-4D97-AF65-F5344CB8AC3E}">
        <p14:creationId xmlns:p14="http://schemas.microsoft.com/office/powerpoint/2010/main" val="3105490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2">
            <a:extLst>
              <a:ext uri="{FF2B5EF4-FFF2-40B4-BE49-F238E27FC236}">
                <a16:creationId xmlns:a16="http://schemas.microsoft.com/office/drawing/2014/main" id="{231750D7-ACAE-4E72-8993-D50BD18A2B0A}"/>
              </a:ext>
            </a:extLst>
          </p:cNvPr>
          <p:cNvSpPr>
            <a:spLocks/>
          </p:cNvSpPr>
          <p:nvPr/>
        </p:nvSpPr>
        <p:spPr bwMode="auto">
          <a:xfrm>
            <a:off x="284480" y="249161"/>
            <a:ext cx="11623039" cy="155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ts val="3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hu-HU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</a:rPr>
              <a:t>Tettünk lépéseket az otthoni oktatás/tanulás/munkavégzés támogatásáért.</a:t>
            </a:r>
            <a:br>
              <a:rPr lang="hu-HU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</a:rPr>
            </a:br>
            <a:endParaRPr lang="hu-HU" sz="2500" cap="all" spc="250" dirty="0">
              <a:solidFill>
                <a:schemeClr val="accent3"/>
              </a:solidFill>
              <a:latin typeface="spinwerad" panose="00000A03000000000000" pitchFamily="2" charset="0"/>
              <a:ea typeface="Lato Black" charset="0"/>
              <a:cs typeface="Lato Black" charset="0"/>
            </a:endParaRPr>
          </a:p>
          <a:p>
            <a:pPr algn="ctr">
              <a:lnSpc>
                <a:spcPts val="3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hu-HU" sz="3500" b="1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</a:rPr>
              <a:t>A könyvtárak 46,3%-a tett!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2A123D2-818D-4C77-92CA-DA59D0C57C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9508901"/>
              </p:ext>
            </p:extLst>
          </p:nvPr>
        </p:nvGraphicFramePr>
        <p:xfrm>
          <a:off x="955040" y="2255520"/>
          <a:ext cx="10312400" cy="419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2380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F3EB9CC-1C8A-4396-8EEF-71ED0CEEF8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6" b="8466"/>
          <a:stretch>
            <a:fillRect/>
          </a:stretch>
        </p:blipFill>
        <p:spPr>
          <a:xfrm>
            <a:off x="119268" y="119267"/>
            <a:ext cx="11953464" cy="6619463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B8A92C7-14AC-43C9-9F09-5910768B41BF}"/>
              </a:ext>
            </a:extLst>
          </p:cNvPr>
          <p:cNvSpPr/>
          <p:nvPr/>
        </p:nvSpPr>
        <p:spPr>
          <a:xfrm>
            <a:off x="119268" y="119267"/>
            <a:ext cx="11953464" cy="6619463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3626A7-38A9-416E-8417-14C426B6C03D}"/>
              </a:ext>
            </a:extLst>
          </p:cNvPr>
          <p:cNvSpPr txBox="1"/>
          <p:nvPr/>
        </p:nvSpPr>
        <p:spPr>
          <a:xfrm>
            <a:off x="902481" y="2274836"/>
            <a:ext cx="103870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accent2"/>
                </a:solidFill>
                <a:latin typeface="Bodoni 72 Book"/>
                <a:ea typeface="Open Sans Extrabold" panose="020B0906030804020204" pitchFamily="34" charset="0"/>
                <a:cs typeface="Open Sans Extrabold" panose="020B0906030804020204" pitchFamily="34" charset="0"/>
              </a:rPr>
              <a:t>Az olvasói visszajelzések alapján az Önök könyvtárának mely korábbi szolgáltatásai hiányoznak a leginkább az olvasóknak a járványhelyzetben? </a:t>
            </a:r>
          </a:p>
        </p:txBody>
      </p:sp>
    </p:spTree>
    <p:extLst>
      <p:ext uri="{BB962C8B-B14F-4D97-AF65-F5344CB8AC3E}">
        <p14:creationId xmlns:p14="http://schemas.microsoft.com/office/powerpoint/2010/main" val="2551248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2">
            <a:extLst>
              <a:ext uri="{FF2B5EF4-FFF2-40B4-BE49-F238E27FC236}">
                <a16:creationId xmlns:a16="http://schemas.microsoft.com/office/drawing/2014/main" id="{231750D7-ACAE-4E72-8993-D50BD18A2B0A}"/>
              </a:ext>
            </a:extLst>
          </p:cNvPr>
          <p:cNvSpPr>
            <a:spLocks/>
          </p:cNvSpPr>
          <p:nvPr/>
        </p:nvSpPr>
        <p:spPr bwMode="auto">
          <a:xfrm>
            <a:off x="284480" y="482841"/>
            <a:ext cx="11623039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ts val="3000"/>
              </a:lnSpc>
            </a:pPr>
            <a:r>
              <a:rPr lang="hu-HU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Hiányoznak az olvasóknak a </a:t>
            </a:r>
            <a:r>
              <a:rPr lang="hu-HU" sz="2500" b="1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közösségi programok</a:t>
            </a:r>
            <a:r>
              <a:rPr lang="hu-HU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?</a:t>
            </a:r>
            <a:endParaRPr lang="pt-BR" sz="2500" b="1" cap="all" spc="250" dirty="0">
              <a:solidFill>
                <a:schemeClr val="accent3"/>
              </a:solidFill>
              <a:latin typeface="spinwerad" panose="00000A03000000000000" pitchFamily="2" charset="0"/>
              <a:ea typeface="Lato Black" charset="0"/>
              <a:cs typeface="Lato Black" charset="0"/>
              <a:sym typeface="Montserrat-Bold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E3C2408-06FC-48B2-AB9B-1B3BB777BE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5789229"/>
              </p:ext>
            </p:extLst>
          </p:nvPr>
        </p:nvGraphicFramePr>
        <p:xfrm>
          <a:off x="457200" y="1696720"/>
          <a:ext cx="11064240" cy="490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5996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2">
            <a:extLst>
              <a:ext uri="{FF2B5EF4-FFF2-40B4-BE49-F238E27FC236}">
                <a16:creationId xmlns:a16="http://schemas.microsoft.com/office/drawing/2014/main" id="{231750D7-ACAE-4E72-8993-D50BD18A2B0A}"/>
              </a:ext>
            </a:extLst>
          </p:cNvPr>
          <p:cNvSpPr>
            <a:spLocks/>
          </p:cNvSpPr>
          <p:nvPr/>
        </p:nvSpPr>
        <p:spPr bwMode="auto">
          <a:xfrm>
            <a:off x="284480" y="482841"/>
            <a:ext cx="11623039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ts val="3000"/>
              </a:lnSpc>
            </a:pPr>
            <a:r>
              <a:rPr lang="hu-HU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Hiányoznak az olvasóknak a </a:t>
            </a:r>
            <a:r>
              <a:rPr lang="hu-HU" sz="2500" b="1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közösségi terek</a:t>
            </a:r>
            <a:r>
              <a:rPr lang="hu-HU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?</a:t>
            </a:r>
            <a:endParaRPr lang="pt-BR" sz="2500" b="1" cap="all" spc="250" dirty="0">
              <a:solidFill>
                <a:schemeClr val="accent3"/>
              </a:solidFill>
              <a:latin typeface="spinwerad" panose="00000A03000000000000" pitchFamily="2" charset="0"/>
              <a:ea typeface="Lato Black" charset="0"/>
              <a:cs typeface="Lato Black" charset="0"/>
              <a:sym typeface="Montserrat-Bold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AF7E7E3-6EF6-4A0D-9BCC-BFB8CB152B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843312"/>
              </p:ext>
            </p:extLst>
          </p:nvPr>
        </p:nvGraphicFramePr>
        <p:xfrm>
          <a:off x="426720" y="1666240"/>
          <a:ext cx="1131824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0944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2">
            <a:extLst>
              <a:ext uri="{FF2B5EF4-FFF2-40B4-BE49-F238E27FC236}">
                <a16:creationId xmlns:a16="http://schemas.microsoft.com/office/drawing/2014/main" id="{231750D7-ACAE-4E72-8993-D50BD18A2B0A}"/>
              </a:ext>
            </a:extLst>
          </p:cNvPr>
          <p:cNvSpPr>
            <a:spLocks/>
          </p:cNvSpPr>
          <p:nvPr/>
        </p:nvSpPr>
        <p:spPr bwMode="auto">
          <a:xfrm>
            <a:off x="284480" y="482841"/>
            <a:ext cx="11623039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ts val="3000"/>
              </a:lnSpc>
            </a:pPr>
            <a:r>
              <a:rPr lang="hu-HU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Hiányoznak az olvasóknak a </a:t>
            </a:r>
            <a:r>
              <a:rPr lang="hu-HU" sz="2500" b="1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könyvtárosokkal való találkozások, beszélgetések</a:t>
            </a:r>
            <a:r>
              <a:rPr lang="hu-HU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?</a:t>
            </a:r>
            <a:endParaRPr lang="pt-BR" sz="2500" b="1" cap="all" spc="250" dirty="0">
              <a:solidFill>
                <a:schemeClr val="accent3"/>
              </a:solidFill>
              <a:latin typeface="spinwerad" panose="00000A03000000000000" pitchFamily="2" charset="0"/>
              <a:ea typeface="Lato Black" charset="0"/>
              <a:cs typeface="Lato Black" charset="0"/>
              <a:sym typeface="Montserrat-Bold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14156C9-2F37-4D2A-8054-690B2C57B9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1585919"/>
              </p:ext>
            </p:extLst>
          </p:nvPr>
        </p:nvGraphicFramePr>
        <p:xfrm>
          <a:off x="487680" y="1676401"/>
          <a:ext cx="11084560" cy="4805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1335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2">
            <a:extLst>
              <a:ext uri="{FF2B5EF4-FFF2-40B4-BE49-F238E27FC236}">
                <a16:creationId xmlns:a16="http://schemas.microsoft.com/office/drawing/2014/main" id="{231750D7-ACAE-4E72-8993-D50BD18A2B0A}"/>
              </a:ext>
            </a:extLst>
          </p:cNvPr>
          <p:cNvSpPr>
            <a:spLocks/>
          </p:cNvSpPr>
          <p:nvPr/>
        </p:nvSpPr>
        <p:spPr bwMode="auto">
          <a:xfrm>
            <a:off x="284480" y="482841"/>
            <a:ext cx="11623039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ts val="3000"/>
              </a:lnSpc>
            </a:pPr>
            <a:r>
              <a:rPr lang="hu-HU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Hiányzik az olvasóknak a </a:t>
            </a:r>
            <a:r>
              <a:rPr lang="hu-HU" sz="2500" b="1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böngészés a dokumentumok között</a:t>
            </a:r>
            <a:r>
              <a:rPr lang="hu-HU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?</a:t>
            </a:r>
            <a:endParaRPr lang="pt-BR" sz="2500" b="1" cap="all" spc="250" dirty="0">
              <a:solidFill>
                <a:schemeClr val="accent3"/>
              </a:solidFill>
              <a:latin typeface="spinwerad" panose="00000A03000000000000" pitchFamily="2" charset="0"/>
              <a:ea typeface="Lato Black" charset="0"/>
              <a:cs typeface="Lato Black" charset="0"/>
              <a:sym typeface="Montserrat-Bold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661A191-D9EF-4A62-9D1D-D30B6DD57E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4125386"/>
              </p:ext>
            </p:extLst>
          </p:nvPr>
        </p:nvGraphicFramePr>
        <p:xfrm>
          <a:off x="589280" y="1666241"/>
          <a:ext cx="11013440" cy="4708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5611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2">
            <a:extLst>
              <a:ext uri="{FF2B5EF4-FFF2-40B4-BE49-F238E27FC236}">
                <a16:creationId xmlns:a16="http://schemas.microsoft.com/office/drawing/2014/main" id="{231750D7-ACAE-4E72-8993-D50BD18A2B0A}"/>
              </a:ext>
            </a:extLst>
          </p:cNvPr>
          <p:cNvSpPr>
            <a:spLocks/>
          </p:cNvSpPr>
          <p:nvPr/>
        </p:nvSpPr>
        <p:spPr bwMode="auto">
          <a:xfrm>
            <a:off x="284480" y="482841"/>
            <a:ext cx="11623039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ts val="3000"/>
              </a:lnSpc>
            </a:pPr>
            <a:r>
              <a:rPr lang="hu-HU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Hiányzik az olvasóknak a </a:t>
            </a:r>
            <a:r>
              <a:rPr lang="hu-HU" sz="2500" b="1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helyben tanulás, olvasás</a:t>
            </a:r>
            <a:r>
              <a:rPr lang="hu-HU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?</a:t>
            </a:r>
            <a:endParaRPr lang="pt-BR" sz="2500" b="1" cap="all" spc="250" dirty="0">
              <a:solidFill>
                <a:schemeClr val="accent3"/>
              </a:solidFill>
              <a:latin typeface="spinwerad" panose="00000A03000000000000" pitchFamily="2" charset="0"/>
              <a:ea typeface="Lato Black" charset="0"/>
              <a:cs typeface="Lato Black" charset="0"/>
              <a:sym typeface="Montserrat-Bold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65FC804-E6F0-4498-A645-75F3327581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8455984"/>
              </p:ext>
            </p:extLst>
          </p:nvPr>
        </p:nvGraphicFramePr>
        <p:xfrm>
          <a:off x="538480" y="1645921"/>
          <a:ext cx="11115040" cy="4840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4307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F3EB9CC-1C8A-4396-8EEF-71ED0CEEF8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6" b="8466"/>
          <a:stretch>
            <a:fillRect/>
          </a:stretch>
        </p:blipFill>
        <p:spPr>
          <a:xfrm>
            <a:off x="119268" y="119267"/>
            <a:ext cx="11953464" cy="6619463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B8A92C7-14AC-43C9-9F09-5910768B41BF}"/>
              </a:ext>
            </a:extLst>
          </p:cNvPr>
          <p:cNvSpPr/>
          <p:nvPr/>
        </p:nvSpPr>
        <p:spPr>
          <a:xfrm>
            <a:off x="119268" y="119267"/>
            <a:ext cx="11953464" cy="6619463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3626A7-38A9-416E-8417-14C426B6C03D}"/>
              </a:ext>
            </a:extLst>
          </p:cNvPr>
          <p:cNvSpPr txBox="1"/>
          <p:nvPr/>
        </p:nvSpPr>
        <p:spPr>
          <a:xfrm>
            <a:off x="902481" y="2274836"/>
            <a:ext cx="103870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accent2"/>
                </a:solidFill>
                <a:latin typeface="Bodoni 72 Book"/>
                <a:ea typeface="Open Sans Extrabold" panose="020B0906030804020204" pitchFamily="34" charset="0"/>
                <a:cs typeface="Open Sans Extrabold" panose="020B0906030804020204" pitchFamily="34" charset="0"/>
              </a:rPr>
              <a:t>A bezárások idején hogyan változott az egyes háttérmunkákra szánt munkaidő, illetve humánerőforrás-ráfordítás?</a:t>
            </a:r>
          </a:p>
        </p:txBody>
      </p:sp>
    </p:spTree>
    <p:extLst>
      <p:ext uri="{BB962C8B-B14F-4D97-AF65-F5344CB8AC3E}">
        <p14:creationId xmlns:p14="http://schemas.microsoft.com/office/powerpoint/2010/main" val="806758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2">
            <a:extLst>
              <a:ext uri="{FF2B5EF4-FFF2-40B4-BE49-F238E27FC236}">
                <a16:creationId xmlns:a16="http://schemas.microsoft.com/office/drawing/2014/main" id="{231750D7-ACAE-4E72-8993-D50BD18A2B0A}"/>
              </a:ext>
            </a:extLst>
          </p:cNvPr>
          <p:cNvSpPr>
            <a:spLocks/>
          </p:cNvSpPr>
          <p:nvPr/>
        </p:nvSpPr>
        <p:spPr bwMode="auto">
          <a:xfrm>
            <a:off x="284480" y="482841"/>
            <a:ext cx="11623039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ts val="3000"/>
              </a:lnSpc>
            </a:pPr>
            <a:r>
              <a:rPr lang="hu-HU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Digitalizálásra szánt munkaidő, humánerőforrás-ráfordítás</a:t>
            </a:r>
            <a:endParaRPr lang="pt-BR" sz="2500" b="1" cap="all" spc="250" dirty="0">
              <a:solidFill>
                <a:schemeClr val="accent3"/>
              </a:solidFill>
              <a:latin typeface="spinwerad" panose="00000A03000000000000" pitchFamily="2" charset="0"/>
              <a:ea typeface="Lato Black" charset="0"/>
              <a:cs typeface="Lato Black" charset="0"/>
              <a:sym typeface="Montserrat-Bold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58AF12E-E1A6-4BC9-9D3C-108F6C3F0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8201512"/>
              </p:ext>
            </p:extLst>
          </p:nvPr>
        </p:nvGraphicFramePr>
        <p:xfrm>
          <a:off x="518160" y="1554480"/>
          <a:ext cx="11135360" cy="5019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2891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képen beltéri látható&#10;&#10;Automatikusan generált leírás">
            <a:extLst>
              <a:ext uri="{FF2B5EF4-FFF2-40B4-BE49-F238E27FC236}">
                <a16:creationId xmlns:a16="http://schemas.microsoft.com/office/drawing/2014/main" id="{4EE185F6-5B2E-42FD-BC04-1617DF8F7DD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5" r="3867" b="-4"/>
          <a:stretch/>
        </p:blipFill>
        <p:spPr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pic>
        <p:nvPicPr>
          <p:cNvPr id="11" name="Picture Placeholder 10" descr="A képen szöveg, könyvtár, jelenet, szoba látható&#10;&#10;Automatikusan generált leírás">
            <a:extLst>
              <a:ext uri="{FF2B5EF4-FFF2-40B4-BE49-F238E27FC236}">
                <a16:creationId xmlns:a16="http://schemas.microsoft.com/office/drawing/2014/main" id="{F1B2096A-8217-4A24-B308-CDEF8765ACE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7"/>
          <a:stretch/>
        </p:blipFill>
        <p:spPr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Picture Placeholder 12" descr="A képen beltéri, modellt állás, köteg, vonalas látható&#10;&#10;Automatikusan generált leírás">
            <a:extLst>
              <a:ext uri="{FF2B5EF4-FFF2-40B4-BE49-F238E27FC236}">
                <a16:creationId xmlns:a16="http://schemas.microsoft.com/office/drawing/2014/main" id="{7BB360F0-CAFB-459B-B316-4776850D6D0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6777"/>
          <a:stretch/>
        </p:blipFill>
        <p:spPr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7AD8022B-B355-49A8-A645-D689F52F5CD5}"/>
              </a:ext>
            </a:extLst>
          </p:cNvPr>
          <p:cNvSpPr txBox="1"/>
          <p:nvPr/>
        </p:nvSpPr>
        <p:spPr>
          <a:xfrm>
            <a:off x="497840" y="4221562"/>
            <a:ext cx="717296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000" b="1" i="1" dirty="0">
                <a:solidFill>
                  <a:schemeClr val="bg1"/>
                </a:solidFill>
                <a:effectLst/>
                <a:highlight>
                  <a:srgbClr val="FCAF17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információs társadalom és a demokratikus jogállam működésének alapfeltétele a könyvtári rendszer, és alapvető feladata az információk szabad hozzáférhetőségének biztosítása.</a:t>
            </a:r>
            <a:endParaRPr lang="hu-HU" sz="3000" b="1" i="1" dirty="0">
              <a:solidFill>
                <a:schemeClr val="bg1"/>
              </a:solidFill>
              <a:highlight>
                <a:srgbClr val="FCAF17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31878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2">
            <a:extLst>
              <a:ext uri="{FF2B5EF4-FFF2-40B4-BE49-F238E27FC236}">
                <a16:creationId xmlns:a16="http://schemas.microsoft.com/office/drawing/2014/main" id="{231750D7-ACAE-4E72-8993-D50BD18A2B0A}"/>
              </a:ext>
            </a:extLst>
          </p:cNvPr>
          <p:cNvSpPr>
            <a:spLocks/>
          </p:cNvSpPr>
          <p:nvPr/>
        </p:nvSpPr>
        <p:spPr bwMode="auto">
          <a:xfrm>
            <a:off x="284480" y="482841"/>
            <a:ext cx="11623039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ts val="3000"/>
              </a:lnSpc>
            </a:pPr>
            <a:r>
              <a:rPr lang="hu-HU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Bibliográfia készítésre szánt munkaidő, humánerőforrás-ráfordítás</a:t>
            </a:r>
            <a:endParaRPr lang="pt-BR" sz="2500" b="1" cap="all" spc="250" dirty="0">
              <a:solidFill>
                <a:schemeClr val="accent3"/>
              </a:solidFill>
              <a:latin typeface="spinwerad" panose="00000A03000000000000" pitchFamily="2" charset="0"/>
              <a:ea typeface="Lato Black" charset="0"/>
              <a:cs typeface="Lato Black" charset="0"/>
              <a:sym typeface="Montserrat-Bold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3DCD333-A263-486B-978E-A9880990C7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5610428"/>
              </p:ext>
            </p:extLst>
          </p:nvPr>
        </p:nvGraphicFramePr>
        <p:xfrm>
          <a:off x="538480" y="1554480"/>
          <a:ext cx="11115040" cy="4988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37552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D1697C17-632C-4D5E-82B3-D7127D527EE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7" b="8467"/>
          <a:stretch/>
        </p:blipFill>
        <p:spPr>
          <a:xfrm>
            <a:off x="119268" y="119267"/>
            <a:ext cx="11953464" cy="6619463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E501DB-E08B-4082-8378-01F60FC4A5F3}"/>
              </a:ext>
            </a:extLst>
          </p:cNvPr>
          <p:cNvSpPr/>
          <p:nvPr/>
        </p:nvSpPr>
        <p:spPr>
          <a:xfrm>
            <a:off x="119268" y="119266"/>
            <a:ext cx="11953464" cy="6619463"/>
          </a:xfrm>
          <a:prstGeom prst="rect">
            <a:avLst/>
          </a:prstGeom>
          <a:solidFill>
            <a:schemeClr val="tx1">
              <a:lumMod val="85000"/>
              <a:lumOff val="1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98090E-84A6-43D0-B666-BC20688D6763}"/>
              </a:ext>
            </a:extLst>
          </p:cNvPr>
          <p:cNvSpPr txBox="1"/>
          <p:nvPr/>
        </p:nvSpPr>
        <p:spPr>
          <a:xfrm>
            <a:off x="4239577" y="2690335"/>
            <a:ext cx="37128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000" b="1" dirty="0">
                <a:solidFill>
                  <a:schemeClr val="accent2"/>
                </a:solidFill>
                <a:latin typeface="Bodoni 72 Book"/>
                <a:ea typeface="Open Sans Extrabold" panose="020B0906030804020204" pitchFamily="34" charset="0"/>
                <a:cs typeface="Open Sans Extrabold" panose="020B0906030804020204" pitchFamily="34" charset="0"/>
              </a:rPr>
              <a:t>VÉGE. (?)</a:t>
            </a:r>
            <a:endParaRPr lang="en-US" sz="7000" b="1" dirty="0">
              <a:solidFill>
                <a:schemeClr val="bg1"/>
              </a:solidFill>
              <a:latin typeface="Bodoni 72 Book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3D0D52-C230-460C-938D-9FD39D1E49A8}"/>
              </a:ext>
            </a:extLst>
          </p:cNvPr>
          <p:cNvSpPr/>
          <p:nvPr/>
        </p:nvSpPr>
        <p:spPr>
          <a:xfrm>
            <a:off x="5825729" y="3859886"/>
            <a:ext cx="540543" cy="2998113"/>
          </a:xfrm>
          <a:prstGeom prst="rect">
            <a:avLst/>
          </a:prstGeom>
          <a:solidFill>
            <a:schemeClr val="bg1">
              <a:lumMod val="8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92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2">
            <a:extLst>
              <a:ext uri="{FF2B5EF4-FFF2-40B4-BE49-F238E27FC236}">
                <a16:creationId xmlns:a16="http://schemas.microsoft.com/office/drawing/2014/main" id="{231750D7-ACAE-4E72-8993-D50BD18A2B0A}"/>
              </a:ext>
            </a:extLst>
          </p:cNvPr>
          <p:cNvSpPr>
            <a:spLocks/>
          </p:cNvSpPr>
          <p:nvPr/>
        </p:nvSpPr>
        <p:spPr bwMode="auto">
          <a:xfrm>
            <a:off x="1290651" y="493001"/>
            <a:ext cx="961069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ts val="3000"/>
              </a:lnSpc>
            </a:pP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Tett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- </a:t>
            </a: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az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 </a:t>
            </a: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Önök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 </a:t>
            </a: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könyvtára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 a </a:t>
            </a: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felhasználók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 </a:t>
            </a: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elérésének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, </a:t>
            </a: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megtartásának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 </a:t>
            </a: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érdekében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 </a:t>
            </a: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valamilyen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 </a:t>
            </a: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lépést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 a </a:t>
            </a: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járványhelyzet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 </a:t>
            </a: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alatt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 2020 </a:t>
            </a: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márciusa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 </a:t>
            </a: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óta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?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027F9EB-8B8B-46A3-B7CA-EAD79C3304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3430743"/>
              </p:ext>
            </p:extLst>
          </p:nvPr>
        </p:nvGraphicFramePr>
        <p:xfrm>
          <a:off x="1733924" y="2125643"/>
          <a:ext cx="8724151" cy="4096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1172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2">
            <a:extLst>
              <a:ext uri="{FF2B5EF4-FFF2-40B4-BE49-F238E27FC236}">
                <a16:creationId xmlns:a16="http://schemas.microsoft.com/office/drawing/2014/main" id="{231750D7-ACAE-4E72-8993-D50BD18A2B0A}"/>
              </a:ext>
            </a:extLst>
          </p:cNvPr>
          <p:cNvSpPr>
            <a:spLocks/>
          </p:cNvSpPr>
          <p:nvPr/>
        </p:nvSpPr>
        <p:spPr bwMode="auto">
          <a:xfrm>
            <a:off x="1290651" y="493001"/>
            <a:ext cx="961069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ts val="3000"/>
              </a:lnSpc>
            </a:pP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A </a:t>
            </a: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meglévő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 </a:t>
            </a: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kommunikációs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 </a:t>
            </a: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csatornáinkon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 </a:t>
            </a: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fokoztuk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 </a:t>
            </a: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jelenlétünket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B70CA3F-7821-4BC3-B952-B5229D8BC7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6634910"/>
              </p:ext>
            </p:extLst>
          </p:nvPr>
        </p:nvGraphicFramePr>
        <p:xfrm>
          <a:off x="947418" y="1747521"/>
          <a:ext cx="10297160" cy="475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2894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2">
            <a:extLst>
              <a:ext uri="{FF2B5EF4-FFF2-40B4-BE49-F238E27FC236}">
                <a16:creationId xmlns:a16="http://schemas.microsoft.com/office/drawing/2014/main" id="{231750D7-ACAE-4E72-8993-D50BD18A2B0A}"/>
              </a:ext>
            </a:extLst>
          </p:cNvPr>
          <p:cNvSpPr>
            <a:spLocks/>
          </p:cNvSpPr>
          <p:nvPr/>
        </p:nvSpPr>
        <p:spPr bwMode="auto">
          <a:xfrm>
            <a:off x="1290651" y="493001"/>
            <a:ext cx="961069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ts val="3000"/>
              </a:lnSpc>
            </a:pP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Olvasóinkat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 </a:t>
            </a: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célzó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 </a:t>
            </a: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kommunikációnkat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 </a:t>
            </a: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eddig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 </a:t>
            </a: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nem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 </a:t>
            </a: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használt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 </a:t>
            </a: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csatornákra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 is </a:t>
            </a: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kiterjesztettük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837027D-5201-418E-B589-CBB038910A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3723612"/>
              </p:ext>
            </p:extLst>
          </p:nvPr>
        </p:nvGraphicFramePr>
        <p:xfrm>
          <a:off x="1356358" y="1674177"/>
          <a:ext cx="9479280" cy="4939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48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2">
            <a:extLst>
              <a:ext uri="{FF2B5EF4-FFF2-40B4-BE49-F238E27FC236}">
                <a16:creationId xmlns:a16="http://schemas.microsoft.com/office/drawing/2014/main" id="{231750D7-ACAE-4E72-8993-D50BD18A2B0A}"/>
              </a:ext>
            </a:extLst>
          </p:cNvPr>
          <p:cNvSpPr>
            <a:spLocks/>
          </p:cNvSpPr>
          <p:nvPr/>
        </p:nvSpPr>
        <p:spPr bwMode="auto">
          <a:xfrm>
            <a:off x="929803" y="493001"/>
            <a:ext cx="10332389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ts val="3000"/>
              </a:lnSpc>
            </a:pP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Meglévő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 </a:t>
            </a: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szolgáltatásainkat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 </a:t>
            </a: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fokozott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 </a:t>
            </a: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digitalizációval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 </a:t>
            </a: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próbáltuk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 </a:t>
            </a: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szélesebb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 </a:t>
            </a: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körben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 </a:t>
            </a: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hozzáférhetőbbé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 </a:t>
            </a: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tenni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BD6447E-CD17-46E0-88D0-9682180462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5198390"/>
              </p:ext>
            </p:extLst>
          </p:nvPr>
        </p:nvGraphicFramePr>
        <p:xfrm>
          <a:off x="746760" y="1989137"/>
          <a:ext cx="10698480" cy="456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0572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2">
            <a:extLst>
              <a:ext uri="{FF2B5EF4-FFF2-40B4-BE49-F238E27FC236}">
                <a16:creationId xmlns:a16="http://schemas.microsoft.com/office/drawing/2014/main" id="{231750D7-ACAE-4E72-8993-D50BD18A2B0A}"/>
              </a:ext>
            </a:extLst>
          </p:cNvPr>
          <p:cNvSpPr>
            <a:spLocks/>
          </p:cNvSpPr>
          <p:nvPr/>
        </p:nvSpPr>
        <p:spPr bwMode="auto">
          <a:xfrm>
            <a:off x="929803" y="493001"/>
            <a:ext cx="10332389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ts val="3000"/>
              </a:lnSpc>
            </a:pP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Néhány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 </a:t>
            </a: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szolgáltatásunkat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 </a:t>
            </a: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megpróbáltunk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 </a:t>
            </a: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épületfüggetlenné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 </a:t>
            </a:r>
            <a:r>
              <a:rPr lang="en-US" sz="2500" cap="all" spc="250" dirty="0" err="1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tenni</a:t>
            </a:r>
            <a:r>
              <a:rPr lang="en-US" sz="2500" cap="all" spc="250" dirty="0">
                <a:solidFill>
                  <a:schemeClr val="accent3"/>
                </a:solidFill>
                <a:latin typeface="spinwerad" panose="00000A03000000000000" pitchFamily="2" charset="0"/>
                <a:ea typeface="Lato Black" charset="0"/>
                <a:cs typeface="Lato Black" charset="0"/>
                <a:sym typeface="Montserrat-Bold" charset="0"/>
              </a:rPr>
              <a:t>.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E0BEEFB-9C91-470B-A7FF-DF72E0767E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2918398"/>
              </p:ext>
            </p:extLst>
          </p:nvPr>
        </p:nvGraphicFramePr>
        <p:xfrm>
          <a:off x="533400" y="1757680"/>
          <a:ext cx="11125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9457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F3EB9CC-1C8A-4396-8EEF-71ED0CEEF8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6" b="8466"/>
          <a:stretch>
            <a:fillRect/>
          </a:stretch>
        </p:blipFill>
        <p:spPr>
          <a:xfrm>
            <a:off x="119268" y="119267"/>
            <a:ext cx="11953464" cy="6619463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B8A92C7-14AC-43C9-9F09-5910768B41BF}"/>
              </a:ext>
            </a:extLst>
          </p:cNvPr>
          <p:cNvSpPr/>
          <p:nvPr/>
        </p:nvSpPr>
        <p:spPr>
          <a:xfrm>
            <a:off x="119268" y="119267"/>
            <a:ext cx="11953464" cy="6619463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3626A7-38A9-416E-8417-14C426B6C03D}"/>
              </a:ext>
            </a:extLst>
          </p:cNvPr>
          <p:cNvSpPr txBox="1"/>
          <p:nvPr/>
        </p:nvSpPr>
        <p:spPr>
          <a:xfrm>
            <a:off x="545123" y="2551835"/>
            <a:ext cx="113332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accent2"/>
                </a:solidFill>
                <a:latin typeface="Bodoni 72 Book"/>
                <a:ea typeface="Open Sans Extrabold" panose="020B0906030804020204" pitchFamily="34" charset="0"/>
                <a:cs typeface="Open Sans Extrabold" panose="020B0906030804020204" pitchFamily="34" charset="0"/>
              </a:rPr>
              <a:t>Történt valamilyen változás az Önök könyvtárában az alább felsorolt szolgáltatások működtetését tekintve a járványhelyzet miatt 2020 márciusa óta?</a:t>
            </a:r>
            <a:endParaRPr lang="en-US" sz="3600" b="1" dirty="0">
              <a:solidFill>
                <a:schemeClr val="accent2"/>
              </a:solidFill>
              <a:latin typeface="Bodoni 72 Book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485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FCAF17"/>
      </a:accent1>
      <a:accent2>
        <a:srgbClr val="FFD400"/>
      </a:accent2>
      <a:accent3>
        <a:srgbClr val="F03C37"/>
      </a:accent3>
      <a:accent4>
        <a:srgbClr val="96C832"/>
      </a:accent4>
      <a:accent5>
        <a:srgbClr val="00A0E1"/>
      </a:accent5>
      <a:accent6>
        <a:srgbClr val="AA4DC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9137</TotalTime>
  <Words>408</Words>
  <Application>Microsoft Office PowerPoint</Application>
  <PresentationFormat>Szélesvásznú</PresentationFormat>
  <Paragraphs>80</Paragraphs>
  <Slides>31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8" baseType="lpstr">
      <vt:lpstr>Arial</vt:lpstr>
      <vt:lpstr>Bodoni 72 Book</vt:lpstr>
      <vt:lpstr>Calibri</vt:lpstr>
      <vt:lpstr>Montserrat Light</vt:lpstr>
      <vt:lpstr>Open Sans</vt:lpstr>
      <vt:lpstr>spinwerad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Nagy Andor</dc:creator>
  <cp:lastModifiedBy>Nagy Andor</cp:lastModifiedBy>
  <cp:revision>1788</cp:revision>
  <dcterms:created xsi:type="dcterms:W3CDTF">2017-09-28T05:04:55Z</dcterms:created>
  <dcterms:modified xsi:type="dcterms:W3CDTF">2021-03-31T06:54:41Z</dcterms:modified>
</cp:coreProperties>
</file>