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2"/>
  </p:notesMasterIdLst>
  <p:sldIdLst>
    <p:sldId id="256" r:id="rId4"/>
    <p:sldId id="257" r:id="rId5"/>
    <p:sldId id="258" r:id="rId6"/>
    <p:sldId id="274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2" r:id="rId16"/>
    <p:sldId id="273" r:id="rId17"/>
    <p:sldId id="267" r:id="rId18"/>
    <p:sldId id="268" r:id="rId19"/>
    <p:sldId id="269" r:id="rId20"/>
    <p:sldId id="271" r:id="rId21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</p:showPr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50" y="-3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Img"/>
          </p:nvPr>
        </p:nvSpPr>
        <p:spPr bwMode="auto">
          <a:xfrm>
            <a:off x="1393825" y="862013"/>
            <a:ext cx="4292600" cy="327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4108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676275" y="4479925"/>
            <a:ext cx="5729288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smtClean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62288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endParaRPr lang="hu-HU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/>
          </p:nvPr>
        </p:nvSpPr>
        <p:spPr bwMode="auto">
          <a:xfrm>
            <a:off x="4017963" y="0"/>
            <a:ext cx="3062287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endParaRPr lang="hu-HU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/>
          </p:nvPr>
        </p:nvSpPr>
        <p:spPr bwMode="auto">
          <a:xfrm>
            <a:off x="0" y="9723438"/>
            <a:ext cx="3062288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endParaRPr lang="hu-H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4017963" y="9723438"/>
            <a:ext cx="3062287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fld id="{0EB84C70-23AE-4488-917B-BC402E077F19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D389D2-358D-40C7-AFBD-98A7B92F3CC7}" type="slidenum">
              <a:rPr lang="hu-HU"/>
              <a:pPr/>
              <a:t>1</a:t>
            </a:fld>
            <a:endParaRPr lang="hu-HU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89676F-7FDD-4A4B-B05C-E777845C03F9}" type="slidenum">
              <a:rPr lang="hu-HU"/>
              <a:pPr/>
              <a:t>10</a:t>
            </a:fld>
            <a:endParaRPr lang="hu-HU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E6F8E3-4274-4A3E-AD80-3B350513EBF6}" type="slidenum">
              <a:rPr lang="hu-HU"/>
              <a:pPr/>
              <a:t>11</a:t>
            </a:fld>
            <a:endParaRPr lang="hu-HU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E835FA-02FB-4E7C-9A1E-306FB840F5CA}" type="slidenum">
              <a:rPr lang="hu-HU"/>
              <a:pPr/>
              <a:t>12</a:t>
            </a:fld>
            <a:endParaRPr lang="hu-HU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786310-4756-47EB-9704-5740FDC4DDCD}" type="slidenum">
              <a:rPr lang="hu-HU"/>
              <a:pPr/>
              <a:t>13</a:t>
            </a:fld>
            <a:endParaRPr lang="hu-HU"/>
          </a:p>
        </p:txBody>
      </p:sp>
      <p:sp>
        <p:nvSpPr>
          <p:cNvPr id="38914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82AD58-F346-4913-A98B-E4DCDA19A6D5}" type="slidenum">
              <a:rPr lang="hu-HU"/>
              <a:pPr/>
              <a:t>14</a:t>
            </a:fld>
            <a:endParaRPr lang="hu-HU"/>
          </a:p>
        </p:txBody>
      </p:sp>
      <p:sp>
        <p:nvSpPr>
          <p:cNvPr id="40962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C20033-96AD-4742-9F80-A5CCA4D0E166}" type="slidenum">
              <a:rPr lang="hu-HU"/>
              <a:pPr/>
              <a:t>15</a:t>
            </a:fld>
            <a:endParaRPr lang="hu-HU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4C9A33-458B-46C2-8547-B9035B9AA63B}" type="slidenum">
              <a:rPr lang="hu-HU"/>
              <a:pPr/>
              <a:t>16</a:t>
            </a:fld>
            <a:endParaRPr lang="hu-HU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4C5620-14BE-4023-94DA-E99D2F080CBF}" type="slidenum">
              <a:rPr lang="hu-HU"/>
              <a:pPr/>
              <a:t>17</a:t>
            </a:fld>
            <a:endParaRPr lang="hu-HU"/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0E25BF-25DC-4AD8-89CE-740964CF06B1}" type="slidenum">
              <a:rPr lang="hu-HU"/>
              <a:pPr/>
              <a:t>18</a:t>
            </a:fld>
            <a:endParaRPr lang="hu-HU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E3AD26-1703-45EB-916A-C3D3B1281CFC}" type="slidenum">
              <a:rPr lang="hu-HU"/>
              <a:pPr/>
              <a:t>2</a:t>
            </a:fld>
            <a:endParaRPr lang="hu-HU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5BE16A-F7F5-4E7D-8CAA-81A1D2A824FE}" type="slidenum">
              <a:rPr lang="hu-HU"/>
              <a:pPr/>
              <a:t>3</a:t>
            </a:fld>
            <a:endParaRPr lang="hu-HU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E029C3-DC9E-4880-9712-57D0061B26AC}" type="slidenum">
              <a:rPr lang="hu-HU"/>
              <a:pPr/>
              <a:t>4</a:t>
            </a:fld>
            <a:endParaRPr lang="hu-HU"/>
          </a:p>
        </p:txBody>
      </p:sp>
      <p:sp>
        <p:nvSpPr>
          <p:cNvPr id="4301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46202C-DF86-4E09-BA55-409D25D96E2D}" type="slidenum">
              <a:rPr lang="hu-HU"/>
              <a:pPr/>
              <a:t>5</a:t>
            </a:fld>
            <a:endParaRPr lang="hu-HU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BC7439-B4BD-415A-9598-3F08C83C98C0}" type="slidenum">
              <a:rPr lang="hu-HU"/>
              <a:pPr/>
              <a:t>6</a:t>
            </a:fld>
            <a:endParaRPr lang="hu-HU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34F32D-D4F5-4A01-B37C-A0D0052B9809}" type="slidenum">
              <a:rPr lang="hu-HU"/>
              <a:pPr/>
              <a:t>7</a:t>
            </a:fld>
            <a:endParaRPr lang="hu-HU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27629F-88DA-4395-91E9-0756494B5C50}" type="slidenum">
              <a:rPr lang="hu-HU"/>
              <a:pPr/>
              <a:t>8</a:t>
            </a:fld>
            <a:endParaRPr lang="hu-HU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F79FF8-DDA9-48FD-B636-4FD0F0763F0E}" type="slidenum">
              <a:rPr lang="hu-HU"/>
              <a:pPr/>
              <a:t>9</a:t>
            </a:fld>
            <a:endParaRPr lang="hu-HU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B7529B-B9F7-41BD-9F4E-C7581B72D6C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CD1701-C4B8-4E2B-A845-9C86440DB17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10350" y="107950"/>
            <a:ext cx="2049463" cy="59912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07950"/>
            <a:ext cx="6000750" cy="59912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2BE826-5FE8-4A86-8CE9-1A96657671F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a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BAB959-7F1A-4895-B727-5EDA89BBB3E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a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E2CEA9-6476-4889-B5EF-93101087DB1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a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D057BF-3F86-4CC0-AC56-EB1ADCF27C1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a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8CF238-11C7-4383-ADD5-660488AD3D9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a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1EE0E-5A3E-43E2-9813-A4D7537796E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7EE2F3-5DFA-4F85-AF95-84FA5ED41E7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a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B9881A-BDAC-4F41-A813-C85F52F17A2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a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1564C3-AD00-48B9-85E5-145F2780E48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64C086-FC3E-4E6B-A120-EA0B631872F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a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FADE0B-781A-41EB-96A2-C9534965CCE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a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AB3388-4947-4A4D-B84B-D715B0C8740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a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D811-AA82-4C6C-B23F-535E6F22EDD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7F5400-B2F5-4EAE-AE91-B7F79124320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FA722E-3FBF-4B25-BE13-7FE6F136372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7F21B3-5082-4D6C-B3CE-297652FFF29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31950"/>
            <a:ext cx="402907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38675" y="1631950"/>
            <a:ext cx="4030663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806152-4D5D-4CA8-88C1-5A7DC5EB566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195BCD-EFD6-43A0-B1C3-F21006A0D14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5E91BA-3369-4BA1-AA41-1044E54CD5F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8AC6BF-ACF2-4797-A138-1D18BA793AF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234844-ADD6-417C-8162-910A0725E4B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782C72-6457-4671-9E96-0AC0DCD67D7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EE1099-92F1-41E3-9626-6179D357118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4E8943-48D9-4E19-9C11-7EC49BB17DC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16700" y="522288"/>
            <a:ext cx="2052638" cy="506888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22288"/>
            <a:ext cx="6007100" cy="506888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4B50CFE-2C35-484E-B4A1-36526453779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22288"/>
            <a:ext cx="6513513" cy="63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31950"/>
            <a:ext cx="4029075" cy="39592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38675" y="1631950"/>
            <a:ext cx="4030663" cy="3959225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12963" cy="455612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81313" cy="455612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12963" cy="455612"/>
          </a:xfrm>
        </p:spPr>
        <p:txBody>
          <a:bodyPr/>
          <a:lstStyle>
            <a:lvl1pPr>
              <a:defRPr/>
            </a:lvl1pPr>
          </a:lstStyle>
          <a:p>
            <a:fld id="{A8E7F68E-6D91-449D-9814-80D9C0A3D28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22288"/>
            <a:ext cx="6513513" cy="63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457200" y="1631950"/>
            <a:ext cx="4029075" cy="3959225"/>
          </a:xfrm>
        </p:spPr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38675" y="1631950"/>
            <a:ext cx="4030663" cy="39592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12963" cy="455612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81313" cy="455612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12963" cy="455612"/>
          </a:xfrm>
        </p:spPr>
        <p:txBody>
          <a:bodyPr/>
          <a:lstStyle>
            <a:lvl1pPr>
              <a:defRPr/>
            </a:lvl1pPr>
          </a:lstStyle>
          <a:p>
            <a:fld id="{3742EE3C-3807-4700-9039-CFA18D2466B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59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C63C61-BF9D-48F4-ABA3-75B16647419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367398-46EE-4811-8907-630672F842A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B63B3A-C1E6-4BFA-B5AB-820E5439EAC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B39CE1-8637-43BD-BB52-A53CD87ACAC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EF0B54-69CB-49B7-909C-D977FA77556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2D6E33-A154-411A-95FD-6A18B35A8E3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7950"/>
            <a:ext cx="8202613" cy="1116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2613" cy="449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0661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6861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661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13CEAB3C-8271-48E0-A782-89C0630451C2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341438"/>
            <a:ext cx="9144000" cy="1587"/>
          </a:xfrm>
          <a:prstGeom prst="line">
            <a:avLst/>
          </a:prstGeom>
          <a:noFill/>
          <a:ln w="76320" cap="sq">
            <a:solidFill>
              <a:srgbClr val="AB696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341438"/>
            <a:ext cx="9144000" cy="1587"/>
          </a:xfrm>
          <a:prstGeom prst="line">
            <a:avLst/>
          </a:prstGeom>
          <a:noFill/>
          <a:ln w="76320" cap="sq">
            <a:solidFill>
              <a:srgbClr val="AB696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1341438"/>
            <a:ext cx="9144000" cy="1587"/>
          </a:xfrm>
          <a:prstGeom prst="line">
            <a:avLst/>
          </a:prstGeom>
          <a:noFill/>
          <a:ln w="76320" cap="sq">
            <a:solidFill>
              <a:srgbClr val="AB696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Microsoft YaHei" pitchFamily="34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Microsoft YaHei" pitchFamily="34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Microsoft YaHei" pitchFamily="34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Microsoft YaHei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Microsoft YaHei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Microsoft YaHei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Microsoft YaHei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Microsoft YaHei" pitchFamily="34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1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10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45413" cy="1443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/>
        </p:nvSpPr>
        <p:spPr bwMode="auto">
          <a:xfrm>
            <a:off x="1371600" y="3886200"/>
            <a:ext cx="6373813" cy="172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</a:pPr>
            <a:r>
              <a:rPr lang="en-GB" sz="3200">
                <a:solidFill>
                  <a:srgbClr val="000000"/>
                </a:solidFill>
              </a:rPr>
              <a:t>Szöveg beírásához kattintson ide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0661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90500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r>
              <a:rPr lang="hu-HU"/>
              <a:t>a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6861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90500" algn="ct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endParaRPr lang="hu-H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661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90500"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fld id="{616C1A03-1536-444B-8F94-0165C144F858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Microsoft YaHei" pitchFamily="34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Microsoft YaHei" pitchFamily="34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Microsoft YaHei" pitchFamily="34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Microsoft YaHei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Microsoft YaHei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Microsoft YaHei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Microsoft YaHei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Microsoft YaHei" pitchFamily="34" charset="-122"/>
        </a:defRPr>
      </a:lvl9pPr>
    </p:titleStyle>
    <p:bodyStyle>
      <a:lvl1pPr marL="342900" indent="-342900" algn="ctr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49263" rtl="0" fontAlgn="base">
        <a:spcBef>
          <a:spcPts val="1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ctr" defTabSz="449263" rtl="0" fontAlgn="base">
        <a:spcBef>
          <a:spcPts val="10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ctr" defTabSz="449263" rtl="0" fontAlgn="base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ctr" defTabSz="449263" rtl="0" fontAlgn="base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ctr" defTabSz="449263" rtl="0" fontAlgn="base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ctr" defTabSz="449263" rtl="0" fontAlgn="base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ctr" defTabSz="449263" rtl="0" fontAlgn="base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ctr" defTabSz="449263" rtl="0" fontAlgn="base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22288"/>
            <a:ext cx="6513513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1950"/>
            <a:ext cx="8212138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1296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endParaRPr lang="hu-H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813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endParaRPr lang="hu-H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1296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fld id="{1AD646AA-B5AB-419D-A0CF-E95B672FBFD5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Microsoft YaHei" pitchFamily="34" charset="-122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Microsoft YaHei" pitchFamily="34" charset="-122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Microsoft YaHei" pitchFamily="34" charset="-122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Microsoft YaHei" pitchFamily="34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Microsoft YaHei" pitchFamily="34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Microsoft YaHei" pitchFamily="34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Microsoft YaHei" pitchFamily="34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Microsoft YaHei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9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7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38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18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18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18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18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18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/>
          </p:nvPr>
        </p:nvSpPr>
        <p:spPr>
          <a:xfrm>
            <a:off x="144463" y="1511300"/>
            <a:ext cx="8856662" cy="5256213"/>
          </a:xfrm>
          <a:ln/>
        </p:spPr>
        <p:txBody>
          <a:bodyPr lIns="90000" tIns="46800" rIns="90000" bIns="46800" anchor="t"/>
          <a:lstStyle/>
          <a:p>
            <a:pPr marL="342900" indent="-322263" algn="ctr">
              <a:spcAft>
                <a:spcPts val="95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3600" b="1">
              <a:solidFill>
                <a:srgbClr val="A50021"/>
              </a:solidFill>
              <a:latin typeface="Consolas" pitchFamily="49" charset="0"/>
            </a:endParaRPr>
          </a:p>
          <a:p>
            <a:pPr marL="342900" indent="-322263" algn="ctr">
              <a:spcAft>
                <a:spcPts val="95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600">
                <a:solidFill>
                  <a:srgbClr val="A50021"/>
                </a:solidFill>
                <a:latin typeface="Consolas" pitchFamily="49" charset="0"/>
              </a:rPr>
              <a:t>A Magyar Nemzeti Levéltár könyvtárai - </a:t>
            </a:r>
          </a:p>
          <a:p>
            <a:pPr marL="342900" indent="-322263" algn="ctr">
              <a:spcAft>
                <a:spcPts val="95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600">
                <a:solidFill>
                  <a:srgbClr val="A50021"/>
                </a:solidFill>
                <a:latin typeface="Consolas" pitchFamily="49" charset="0"/>
              </a:rPr>
              <a:t>MNL OL Levéltártudományi Szakkönyvtár</a:t>
            </a:r>
          </a:p>
          <a:p>
            <a:pPr marL="342900" indent="-322263" algn="ctr">
              <a:spcAft>
                <a:spcPts val="95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>
                <a:solidFill>
                  <a:srgbClr val="A50021"/>
                </a:solidFill>
                <a:latin typeface="Consolas" pitchFamily="49" charset="0"/>
              </a:rPr>
              <a:t>Könyvtárszakmai feladatok - működés - együttműködés</a:t>
            </a:r>
          </a:p>
          <a:p>
            <a:pPr marL="342900" indent="-322263" algn="ctr">
              <a:spcAft>
                <a:spcPts val="95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>
              <a:solidFill>
                <a:srgbClr val="A50021"/>
              </a:solidFill>
              <a:latin typeface="Consolas" pitchFamily="49" charset="0"/>
            </a:endParaRPr>
          </a:p>
          <a:p>
            <a:pPr marL="342900" indent="-322263" algn="ctr">
              <a:spcAft>
                <a:spcPts val="95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>
                <a:solidFill>
                  <a:srgbClr val="A50021"/>
                </a:solidFill>
                <a:latin typeface="Consolas" pitchFamily="49" charset="0"/>
              </a:rPr>
              <a:t>Ekler Péter</a:t>
            </a:r>
          </a:p>
          <a:p>
            <a:pPr marL="342900" indent="-322263" algn="ctr">
              <a:spcAft>
                <a:spcPts val="95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>
                <a:solidFill>
                  <a:srgbClr val="A50021"/>
                </a:solidFill>
                <a:latin typeface="Consolas" pitchFamily="49" charset="0"/>
              </a:rPr>
              <a:t>MNL OL Levéltártudományi Szakkönyvtár</a:t>
            </a:r>
          </a:p>
          <a:p>
            <a:pPr marL="342900" indent="-322263" algn="ctr">
              <a:spcAft>
                <a:spcPts val="95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>
              <a:solidFill>
                <a:srgbClr val="A50021"/>
              </a:solidFill>
              <a:latin typeface="Consolas" pitchFamily="49" charset="0"/>
            </a:endParaRPr>
          </a:p>
          <a:p>
            <a:pPr marL="342900" indent="-322263" algn="ctr">
              <a:spcAft>
                <a:spcPts val="95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>
                <a:solidFill>
                  <a:srgbClr val="A50021"/>
                </a:solidFill>
                <a:latin typeface="Consolas" pitchFamily="49" charset="0"/>
              </a:rPr>
              <a:t>Központi Statisztikai Hivatal Könyvtár</a:t>
            </a:r>
          </a:p>
          <a:p>
            <a:pPr marL="342900" indent="-322263" algn="ctr">
              <a:spcAft>
                <a:spcPts val="95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>
                <a:solidFill>
                  <a:srgbClr val="A50021"/>
                </a:solidFill>
                <a:latin typeface="Consolas" pitchFamily="49" charset="0"/>
              </a:rPr>
              <a:t>2020. március 10.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762000"/>
            <a:ext cx="3689350" cy="132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12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07950"/>
            <a:ext cx="8229600" cy="11430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b="1">
                <a:solidFill>
                  <a:srgbClr val="800000"/>
                </a:solidFill>
                <a:latin typeface="Consolas" pitchFamily="49" charset="0"/>
              </a:rPr>
              <a:t>[9] MNL: közös katalógus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463" y="1511300"/>
            <a:ext cx="8856662" cy="5256213"/>
          </a:xfrm>
          <a:ln/>
        </p:spPr>
        <p:txBody>
          <a:bodyPr/>
          <a:lstStyle/>
          <a:p>
            <a:endParaRPr lang="hu-H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1871663"/>
            <a:ext cx="8737600" cy="362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6375" y="431800"/>
            <a:ext cx="2805113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12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07950"/>
            <a:ext cx="8229600" cy="11430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b="1">
                <a:solidFill>
                  <a:srgbClr val="800000"/>
                </a:solidFill>
                <a:latin typeface="Consolas" pitchFamily="49" charset="0"/>
              </a:rPr>
              <a:t>[10] MNL OL: katalógus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424862" cy="1079500"/>
          </a:xfrm>
          <a:ln/>
        </p:spPr>
        <p:txBody>
          <a:bodyPr/>
          <a:lstStyle/>
          <a:p>
            <a:endParaRPr lang="hu-H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2303463"/>
            <a:ext cx="8753475" cy="369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3325" y="360363"/>
            <a:ext cx="3168650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12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07950"/>
            <a:ext cx="8229600" cy="11430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200" b="1">
                <a:solidFill>
                  <a:srgbClr val="800000"/>
                </a:solidFill>
                <a:latin typeface="Consolas" pitchFamily="49" charset="0"/>
              </a:rPr>
              <a:t>[11] Gyarapodás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557338"/>
            <a:ext cx="7958138" cy="4922837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200">
                <a:solidFill>
                  <a:srgbClr val="800000"/>
                </a:solidFill>
                <a:latin typeface="Consolas" pitchFamily="49" charset="0"/>
              </a:rPr>
              <a:t>1. Ajándék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200">
                <a:solidFill>
                  <a:srgbClr val="800000"/>
                </a:solidFill>
                <a:latin typeface="Consolas" pitchFamily="49" charset="0"/>
              </a:rPr>
              <a:t>	(2. Közlési díj fejében)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200">
                <a:solidFill>
                  <a:srgbClr val="800000"/>
                </a:solidFill>
                <a:latin typeface="Consolas" pitchFamily="49" charset="0"/>
              </a:rPr>
              <a:t>3. Csere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200">
                <a:solidFill>
                  <a:srgbClr val="800000"/>
                </a:solidFill>
                <a:latin typeface="Consolas" pitchFamily="49" charset="0"/>
              </a:rPr>
              <a:t>4. Vásárlás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200">
              <a:solidFill>
                <a:srgbClr val="800000"/>
              </a:solidFill>
              <a:latin typeface="Consolas" pitchFamily="49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25" y="5659438"/>
            <a:ext cx="1884363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8192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7950"/>
            <a:ext cx="8229600" cy="11430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200" b="1">
                <a:solidFill>
                  <a:srgbClr val="800000"/>
                </a:solidFill>
                <a:latin typeface="Consolas" pitchFamily="49" charset="0"/>
              </a:rPr>
              <a:t>[12] „Csere”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25" y="1557338"/>
            <a:ext cx="7958138" cy="4922837"/>
          </a:xfrm>
          <a:noFill/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200">
              <a:solidFill>
                <a:srgbClr val="800000"/>
              </a:solidFill>
              <a:latin typeface="Consolas" pitchFamily="49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25" y="5659438"/>
            <a:ext cx="1884363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7894" name="Picture 6" descr="! KSH_cse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2565400"/>
            <a:ext cx="7129463" cy="27924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192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7950"/>
            <a:ext cx="8229600" cy="11430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200" b="1">
                <a:solidFill>
                  <a:srgbClr val="800000"/>
                </a:solidFill>
                <a:latin typeface="Consolas" pitchFamily="49" charset="0"/>
              </a:rPr>
              <a:t>[13] „Fölös”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25" y="1557338"/>
            <a:ext cx="7958138" cy="4922837"/>
          </a:xfrm>
          <a:noFill/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200">
              <a:solidFill>
                <a:srgbClr val="800000"/>
              </a:solidFill>
              <a:latin typeface="Consolas" pitchFamily="49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25" y="5659438"/>
            <a:ext cx="1884363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9941" name="Picture 5" descr="! KSH_fölö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1341438"/>
            <a:ext cx="5759450" cy="49244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192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07950"/>
            <a:ext cx="8229600" cy="11430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200" b="1">
                <a:solidFill>
                  <a:srgbClr val="800000"/>
                </a:solidFill>
                <a:latin typeface="Consolas" pitchFamily="49" charset="0"/>
              </a:rPr>
              <a:t>[14] Könyvtárellátó Nonprofit Kft.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557338"/>
            <a:ext cx="7958138" cy="4922837"/>
          </a:xfrm>
          <a:ln/>
        </p:spPr>
        <p:txBody>
          <a:bodyPr/>
          <a:lstStyle/>
          <a:p>
            <a:endParaRPr lang="hu-H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1511300"/>
            <a:ext cx="8674100" cy="404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25" y="5659438"/>
            <a:ext cx="1884363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8192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07950"/>
            <a:ext cx="8229600" cy="11430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200" b="1">
                <a:solidFill>
                  <a:srgbClr val="800000"/>
                </a:solidFill>
                <a:latin typeface="Consolas" pitchFamily="49" charset="0"/>
              </a:rPr>
              <a:t>[15] Közbeszerzési és Ellátási Főigazgatóság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557338"/>
            <a:ext cx="8316912" cy="5211762"/>
          </a:xfrm>
          <a:ln/>
        </p:spPr>
        <p:txBody>
          <a:bodyPr/>
          <a:lstStyle/>
          <a:p>
            <a:endParaRPr lang="hu-H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501775"/>
            <a:ext cx="8512175" cy="412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" y="5832475"/>
            <a:ext cx="1966913" cy="706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8192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07950"/>
            <a:ext cx="8229600" cy="11430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200" b="1">
                <a:solidFill>
                  <a:srgbClr val="800000"/>
                </a:solidFill>
                <a:latin typeface="Consolas" pitchFamily="49" charset="0"/>
              </a:rPr>
              <a:t>[16] EISZ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6725" y="1584325"/>
            <a:ext cx="8461375" cy="5138738"/>
          </a:xfrm>
          <a:ln/>
        </p:spPr>
        <p:txBody>
          <a:bodyPr/>
          <a:lstStyle/>
          <a:p>
            <a:endParaRPr lang="hu-H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973138"/>
            <a:ext cx="5508625" cy="521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025" y="5222875"/>
            <a:ext cx="2697163" cy="96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8192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18487" cy="630237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800" b="1">
                <a:solidFill>
                  <a:srgbClr val="800000"/>
                </a:solidFill>
                <a:latin typeface="Consolas" pitchFamily="49" charset="0"/>
              </a:rPr>
              <a:t>MNL OL Levéltártudományi Szakkönyvtár</a:t>
            </a:r>
            <a:br>
              <a:rPr lang="hu-HU" sz="1800" b="1">
                <a:solidFill>
                  <a:srgbClr val="800000"/>
                </a:solidFill>
                <a:latin typeface="Consolas" pitchFamily="49" charset="0"/>
              </a:rPr>
            </a:br>
            <a:endParaRPr lang="hu-HU" sz="1800" b="1">
              <a:solidFill>
                <a:srgbClr val="800000"/>
              </a:solidFill>
              <a:latin typeface="Consolas" pitchFamily="49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557338"/>
            <a:ext cx="8066087" cy="4922837"/>
          </a:xfrm>
          <a:ln/>
        </p:spPr>
        <p:txBody>
          <a:bodyPr/>
          <a:lstStyle/>
          <a:p>
            <a:pPr indent="-3317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>
                <a:solidFill>
                  <a:srgbClr val="800000"/>
                </a:solidFill>
                <a:latin typeface="Consolas" pitchFamily="49" charset="0"/>
              </a:rPr>
              <a:t>Köszönet Konrád Aranka könyvtárvezető asszonynak!</a:t>
            </a:r>
          </a:p>
          <a:p>
            <a:pPr indent="-3317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000">
              <a:solidFill>
                <a:srgbClr val="800000"/>
              </a:solidFill>
              <a:latin typeface="Consolas" pitchFamily="49" charset="0"/>
            </a:endParaRPr>
          </a:p>
          <a:p>
            <a:pPr indent="-3317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>
                <a:solidFill>
                  <a:srgbClr val="800000"/>
                </a:solidFill>
                <a:latin typeface="Consolas" pitchFamily="49" charset="0"/>
              </a:rPr>
              <a:t>Köszönöm figyelmüket!</a:t>
            </a:r>
          </a:p>
          <a:p>
            <a:pPr indent="-3317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>
                <a:solidFill>
                  <a:srgbClr val="800000"/>
                </a:solidFill>
                <a:latin typeface="Consolas" pitchFamily="49" charset="0"/>
              </a:rPr>
              <a:t>ekler.peter@mnl.gov.hu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3163" y="3600450"/>
            <a:ext cx="6977062" cy="250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8192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916238" y="620713"/>
            <a:ext cx="5086350" cy="530225"/>
          </a:xfrm>
          <a:ln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200" b="1">
                <a:solidFill>
                  <a:srgbClr val="800000"/>
                </a:solidFill>
                <a:latin typeface="Consolas" pitchFamily="49" charset="0"/>
              </a:rPr>
              <a:t>[1] Magyar Nemzeti Levéltár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338" y="1700213"/>
            <a:ext cx="8461375" cy="4779962"/>
          </a:xfrm>
          <a:ln/>
        </p:spPr>
        <p:txBody>
          <a:bodyPr lIns="90000" tIns="46800" rIns="90000" bIns="46800"/>
          <a:lstStyle/>
          <a:p>
            <a:pPr indent="-3190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800000"/>
                </a:solidFill>
                <a:latin typeface="Consolas" pitchFamily="49" charset="0"/>
              </a:rPr>
              <a:t>A családok és az újkori központi intézmények iratanyagának őrzésére 1756-ban hozták létre a Magyar Országos Levéltárat (Archivum Regni).</a:t>
            </a:r>
          </a:p>
          <a:p>
            <a:pPr indent="-3190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800000"/>
                </a:solidFill>
                <a:latin typeface="Consolas" pitchFamily="49" charset="0"/>
              </a:rPr>
              <a:t>1875-ben feladatkörének jelentős kibővítésével újjászervezték.</a:t>
            </a:r>
          </a:p>
          <a:p>
            <a:pPr indent="-3190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800000"/>
                </a:solidFill>
                <a:latin typeface="Consolas" pitchFamily="49" charset="0"/>
              </a:rPr>
              <a:t>A Levéltár a Budai Várban emelt új épületben 1923-ban foglalta el helyét (Regnum Archivi).</a:t>
            </a:r>
          </a:p>
          <a:p>
            <a:pPr indent="-3190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800000"/>
                </a:solidFill>
                <a:latin typeface="Consolas" pitchFamily="49" charset="0"/>
              </a:rPr>
              <a:t>A Magyar Országos Levéltár könyvtára az intézmény újjászervezésével egy időben, 1875-ben jött létre.</a:t>
            </a:r>
          </a:p>
          <a:p>
            <a:pPr indent="-3190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800000"/>
                </a:solidFill>
                <a:latin typeface="Consolas" pitchFamily="49" charset="0"/>
              </a:rPr>
              <a:t>A könyvtár 1924/1925-ben költözött jelenlegi helyére.</a:t>
            </a:r>
          </a:p>
          <a:p>
            <a:pPr indent="-3190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800000"/>
                </a:solidFill>
                <a:latin typeface="Consolas" pitchFamily="49" charset="0"/>
              </a:rPr>
              <a:t>Az első 75 évben egy-egy levéltári tisztviselő kapott megbízást - egyéb feladatai mellett - könyvtári feladatok ellátására.</a:t>
            </a:r>
          </a:p>
          <a:p>
            <a:pPr indent="-3190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800000"/>
                </a:solidFill>
                <a:latin typeface="Consolas" pitchFamily="49" charset="0"/>
              </a:rPr>
              <a:t>Az intézmény 1951 nyarán létesített először önálló könyvtárosi állást.</a:t>
            </a:r>
          </a:p>
          <a:p>
            <a:pPr indent="-3190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800000"/>
                </a:solidFill>
                <a:latin typeface="Consolas" pitchFamily="49" charset="0"/>
              </a:rPr>
              <a:t>1956-ban könyvtári hálózat jött létre, a könyvtár a levéltári könyvtári hálózat központjává vált. Illetékességi körébe került a levéltári könyvtárak szakmai felügyelete.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913" y="403225"/>
            <a:ext cx="2687637" cy="96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12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708400" y="50800"/>
            <a:ext cx="4535488" cy="1476375"/>
          </a:xfrm>
          <a:ln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200" b="1">
                <a:solidFill>
                  <a:srgbClr val="800000"/>
                </a:solidFill>
                <a:latin typeface="Consolas" pitchFamily="49" charset="0"/>
              </a:rPr>
              <a:t>[2] Magyar Nemzeti Levéltár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338" y="1700213"/>
            <a:ext cx="8461375" cy="4779962"/>
          </a:xfrm>
          <a:ln/>
        </p:spPr>
        <p:txBody>
          <a:bodyPr lIns="90000" tIns="46800" rIns="90000" bIns="46800"/>
          <a:lstStyle/>
          <a:p>
            <a:pPr indent="-3190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A50021"/>
                </a:solidFill>
                <a:latin typeface="Consolas" pitchFamily="49" charset="0"/>
              </a:rPr>
              <a:t>1992-ben egyesült az Országos Levéltár és az Új Magyar Központi Levéltár, ennek következményeként fiókkönyvtárral bővült a MOL könyvtára.</a:t>
            </a:r>
          </a:p>
          <a:p>
            <a:pPr indent="-3190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A50021"/>
                </a:solidFill>
                <a:latin typeface="Consolas" pitchFamily="49" charset="0"/>
              </a:rPr>
              <a:t>A Könyvtár a kilencvenes években a Levéltári Osztálytól átvette a külföldi kiadványcsere intézését.</a:t>
            </a:r>
          </a:p>
          <a:p>
            <a:pPr indent="-31908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A50021"/>
                </a:solidFill>
                <a:latin typeface="Consolas" pitchFamily="49" charset="0"/>
              </a:rPr>
              <a:t>2001 szeptemberétől 2012 szeptemberéig tartott a teljes állomány elektronikus feldolgozása.</a:t>
            </a:r>
          </a:p>
          <a:p>
            <a:pPr indent="-31908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A50021"/>
                </a:solidFill>
                <a:latin typeface="Consolas" pitchFamily="49" charset="0"/>
              </a:rPr>
              <a:t>2008. január: beszerzési modul; új szerzemények vonalkódozása</a:t>
            </a:r>
          </a:p>
          <a:p>
            <a:pPr indent="-31908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A50021"/>
                </a:solidFill>
                <a:latin typeface="Consolas" pitchFamily="49" charset="0"/>
              </a:rPr>
              <a:t>2009. február: elektronikus kölcsönzés</a:t>
            </a:r>
          </a:p>
          <a:p>
            <a:pPr indent="-31908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A50021"/>
                </a:solidFill>
                <a:latin typeface="Consolas" pitchFamily="49" charset="0"/>
              </a:rPr>
              <a:t>2010. január: a nyilvántartás is a Corvina adatbázisból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403225"/>
            <a:ext cx="3095625" cy="111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12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0" y="50800"/>
            <a:ext cx="4535488" cy="1476375"/>
          </a:xfrm>
          <a:ln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200" b="1">
                <a:solidFill>
                  <a:srgbClr val="800000"/>
                </a:solidFill>
                <a:latin typeface="Consolas" pitchFamily="49" charset="0"/>
              </a:rPr>
              <a:t>[3] Magyar Nemzeti Levéltár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700213"/>
            <a:ext cx="8461375" cy="4779962"/>
          </a:xfrm>
          <a:ln/>
        </p:spPr>
        <p:txBody>
          <a:bodyPr lIns="90000" tIns="46800" rIns="90000" bIns="46800"/>
          <a:lstStyle/>
          <a:p>
            <a:pPr indent="-3190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A50021"/>
                </a:solidFill>
                <a:latin typeface="Consolas" pitchFamily="49" charset="0"/>
              </a:rPr>
              <a:t>2012. október 1-jén a Magyar Nemzeti Levéltár létrehozásakor a 9 fővel működő 11. főosztály (Könyvtár) megszűnt a új szervezeti felépítésben. Ugyanakkor könyvtárszakmai többletfeladatokat kapott, ami a megyei levéltári könyvtárak munkájának koordinálását és segítését jelenti.</a:t>
            </a:r>
          </a:p>
          <a:p>
            <a:pPr indent="-3190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A50021"/>
                </a:solidFill>
                <a:latin typeface="Consolas" pitchFamily="49" charset="0"/>
              </a:rPr>
              <a:t>2013-ban elkezdődött a muzeális dokumentumok állapotának felmérése és a leltárkönyvének elkészítése (kb. 13 ezer kötet).</a:t>
            </a:r>
          </a:p>
          <a:p>
            <a:pPr indent="-3190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A50021"/>
                </a:solidFill>
                <a:latin typeface="Consolas" pitchFamily="49" charset="0"/>
              </a:rPr>
              <a:t>2015-ben az MNL szinten közös könyvtári adatbázis és könyvtári rendszer létrehozása a program megvásárlásának engedélyezésével elindult. 16 megyei levéltár rendelkezett ekkor könyvtári adatbázissal nyolcféle elektronikus rendszerben. Az adatbázisok konverzióval, ellenőrzés után kerültek a közös Corvina rendszerű adatbázisba (2016 végére összesen 324 ezer rekord).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403225"/>
            <a:ext cx="3095625" cy="111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12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067175" y="107950"/>
            <a:ext cx="4176713" cy="1260475"/>
          </a:xfrm>
          <a:ln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b="1">
                <a:solidFill>
                  <a:srgbClr val="800000"/>
                </a:solidFill>
                <a:latin typeface="Consolas" pitchFamily="49" charset="0"/>
              </a:rPr>
              <a:t>[4] Magyar Nemzeti Levéltár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338" y="1700213"/>
            <a:ext cx="8461375" cy="4779962"/>
          </a:xfrm>
          <a:ln/>
        </p:spPr>
        <p:txBody>
          <a:bodyPr/>
          <a:lstStyle/>
          <a:p>
            <a:endParaRPr lang="hu-H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00213"/>
            <a:ext cx="8132762" cy="394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725" y="374650"/>
            <a:ext cx="3168650" cy="1138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12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779838" y="107950"/>
            <a:ext cx="4464050" cy="1260475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200" b="1">
                <a:solidFill>
                  <a:srgbClr val="800000"/>
                </a:solidFill>
                <a:latin typeface="Consolas" pitchFamily="49" charset="0"/>
              </a:rPr>
              <a:t>[5] MNL Országos Levéltára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338" y="1700213"/>
            <a:ext cx="8461375" cy="4779962"/>
          </a:xfrm>
          <a:ln/>
        </p:spPr>
        <p:txBody>
          <a:bodyPr/>
          <a:lstStyle/>
          <a:p>
            <a:endParaRPr lang="hu-H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57338"/>
            <a:ext cx="8640762" cy="4697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138" y="330200"/>
            <a:ext cx="3278187" cy="117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12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6263"/>
            <a:ext cx="2711450" cy="576262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200" b="1">
                <a:solidFill>
                  <a:srgbClr val="800000"/>
                </a:solidFill>
                <a:latin typeface="Consolas" pitchFamily="49" charset="0"/>
              </a:rPr>
              <a:t>[6] MNL: megyei levéltárak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681788" y="1817688"/>
            <a:ext cx="19510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1484313" lvl="1" indent="-549275">
              <a:spcBef>
                <a:spcPts val="1225"/>
              </a:spcBef>
              <a:buClrTx/>
              <a:buFontTx/>
              <a:buNone/>
              <a:tabLst>
                <a:tab pos="1484313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  <a:tab pos="9569450" algn="l"/>
                <a:tab pos="10018713" algn="l"/>
                <a:tab pos="10467975" algn="l"/>
              </a:tabLst>
            </a:pPr>
            <a:r>
              <a:rPr lang="hu-HU" sz="2800">
                <a:solidFill>
                  <a:srgbClr val="000000"/>
                </a:solidFill>
              </a:rPr>
              <a:t/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3913" y="792163"/>
            <a:ext cx="5276850" cy="559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675" y="4967288"/>
            <a:ext cx="30067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12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22288"/>
            <a:ext cx="6526213" cy="6477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 b="1">
                <a:solidFill>
                  <a:srgbClr val="800000"/>
                </a:solidFill>
                <a:latin typeface="Consolas" pitchFamily="49" charset="0"/>
              </a:rPr>
              <a:t>[7] MNL OL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681788" y="1817688"/>
            <a:ext cx="19510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1484313" lvl="1" indent="-549275">
              <a:spcBef>
                <a:spcPts val="1225"/>
              </a:spcBef>
              <a:buClrTx/>
              <a:buFontTx/>
              <a:buNone/>
              <a:tabLst>
                <a:tab pos="1484313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  <a:tab pos="9569450" algn="l"/>
                <a:tab pos="10018713" algn="l"/>
                <a:tab pos="10467975" algn="l"/>
              </a:tabLst>
            </a:pPr>
            <a:r>
              <a:rPr lang="hu-HU" sz="2800">
                <a:solidFill>
                  <a:srgbClr val="000000"/>
                </a:solidFill>
              </a:rPr>
              <a:t/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2013" y="503238"/>
            <a:ext cx="30067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4325" y="1684338"/>
            <a:ext cx="70104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12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07950"/>
            <a:ext cx="8229600" cy="1143000"/>
          </a:xfrm>
          <a:ln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600" b="1">
                <a:solidFill>
                  <a:srgbClr val="800000"/>
                </a:solidFill>
                <a:latin typeface="Consolas" pitchFamily="49" charset="0"/>
              </a:rPr>
              <a:t>[8] MNL OL, Könyvtár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773238"/>
            <a:ext cx="8459787" cy="4922837"/>
          </a:xfrm>
          <a:ln/>
        </p:spPr>
        <p:txBody>
          <a:bodyPr/>
          <a:lstStyle/>
          <a:p>
            <a:endParaRPr lang="hu-H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1675" y="360363"/>
            <a:ext cx="4224338" cy="619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388" y="4824413"/>
            <a:ext cx="3570287" cy="1282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12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4" charset="-122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4" charset="-122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4" charset="-122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5810</TotalTime>
  <Words>459</Words>
  <PresentationFormat>Diavetítés a képernyőre (4:3 oldalarány)</PresentationFormat>
  <Paragraphs>72</Paragraphs>
  <Slides>18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18</vt:i4>
      </vt:variant>
    </vt:vector>
  </HeadingPairs>
  <TitlesOfParts>
    <vt:vector size="27" baseType="lpstr">
      <vt:lpstr>Arial</vt:lpstr>
      <vt:lpstr>Microsoft YaHei</vt:lpstr>
      <vt:lpstr>Times New Roman</vt:lpstr>
      <vt:lpstr>Segoe UI</vt:lpstr>
      <vt:lpstr>Consolas</vt:lpstr>
      <vt:lpstr>Book Antiqua</vt:lpstr>
      <vt:lpstr>Alapértelmezett terv</vt:lpstr>
      <vt:lpstr>Alapértelmezett terv</vt:lpstr>
      <vt:lpstr>Alapértelmezett terv</vt:lpstr>
      <vt:lpstr>1. dia</vt:lpstr>
      <vt:lpstr>[1] Magyar Nemzeti Levéltár</vt:lpstr>
      <vt:lpstr>[2] Magyar Nemzeti Levéltár</vt:lpstr>
      <vt:lpstr>[3] Magyar Nemzeti Levéltár</vt:lpstr>
      <vt:lpstr>[4] Magyar Nemzeti Levéltár</vt:lpstr>
      <vt:lpstr>[5] MNL Országos Levéltára</vt:lpstr>
      <vt:lpstr>[6] MNL: megyei levéltárak</vt:lpstr>
      <vt:lpstr>[7] MNL OL</vt:lpstr>
      <vt:lpstr>[8] MNL OL, Könyvtár</vt:lpstr>
      <vt:lpstr>[9] MNL: közös katalógus</vt:lpstr>
      <vt:lpstr>[10] MNL OL: katalógus</vt:lpstr>
      <vt:lpstr>[11] Gyarapodás</vt:lpstr>
      <vt:lpstr>[12] „Csere”</vt:lpstr>
      <vt:lpstr>[13] „Fölös”</vt:lpstr>
      <vt:lpstr>[14] Könyvtárellátó Nonprofit Kft.</vt:lpstr>
      <vt:lpstr>[15] Közbeszerzési és Ellátási Főigazgatóság</vt:lpstr>
      <vt:lpstr>[16] EISZ</vt:lpstr>
      <vt:lpstr>MNL OL Levéltártudományi Szakkönyvtár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MOL Könyvtár története</dc:title>
  <dc:creator>Védett (Anya)</dc:creator>
  <cp:lastModifiedBy>rkovacs</cp:lastModifiedBy>
  <cp:revision>481</cp:revision>
  <cp:lastPrinted>1601-01-01T00:00:00Z</cp:lastPrinted>
  <dcterms:created xsi:type="dcterms:W3CDTF">2008-07-23T20:07:04Z</dcterms:created>
  <dcterms:modified xsi:type="dcterms:W3CDTF">2020-03-10T06:25:00Z</dcterms:modified>
</cp:coreProperties>
</file>