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5" r:id="rId5"/>
    <p:sldId id="266" r:id="rId6"/>
    <p:sldId id="267" r:id="rId7"/>
    <p:sldId id="268" r:id="rId8"/>
    <p:sldId id="259" r:id="rId9"/>
    <p:sldId id="269" r:id="rId10"/>
    <p:sldId id="270" r:id="rId11"/>
    <p:sldId id="273" r:id="rId12"/>
    <p:sldId id="271" r:id="rId13"/>
    <p:sldId id="272" r:id="rId14"/>
    <p:sldId id="274" r:id="rId15"/>
    <p:sldId id="275" r:id="rId16"/>
    <p:sldId id="276" r:id="rId17"/>
    <p:sldId id="277" r:id="rId18"/>
    <p:sldId id="278" r:id="rId19"/>
    <p:sldId id="27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3/9/2020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3/9/2020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3/9/2020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3/9/2020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3/9/2020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3/9/2020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3/9/2020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3/9/2020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3/9/2020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962401" y="1601547"/>
            <a:ext cx="10572000" cy="2971051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dirty="0" smtClean="0">
                <a:solidFill>
                  <a:srgbClr val="002060"/>
                </a:solidFill>
              </a:rPr>
              <a:t>Identitásteremtő hagyományok és változások</a:t>
            </a:r>
            <a:endParaRPr lang="hu-HU" dirty="0">
              <a:solidFill>
                <a:srgbClr val="002060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335" y="410189"/>
            <a:ext cx="2688341" cy="966218"/>
          </a:xfrm>
          <a:prstGeom prst="rect">
            <a:avLst/>
          </a:prstGeom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962401" y="5367345"/>
            <a:ext cx="10572000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smtClean="0"/>
              <a:t>ma a Tiszántúli Református Egyházkerület Nagykönyvtárában</a:t>
            </a:r>
            <a:endParaRPr lang="hu-HU" dirty="0"/>
          </a:p>
        </p:txBody>
      </p:sp>
      <p:sp>
        <p:nvSpPr>
          <p:cNvPr id="7" name="Alcím 2"/>
          <p:cNvSpPr txBox="1">
            <a:spLocks/>
          </p:cNvSpPr>
          <p:nvPr/>
        </p:nvSpPr>
        <p:spPr>
          <a:xfrm>
            <a:off x="805879" y="5886337"/>
            <a:ext cx="10572000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dirty="0" smtClean="0">
                <a:solidFill>
                  <a:srgbClr val="92D050"/>
                </a:solidFill>
              </a:rPr>
              <a:t>Bálint Ágnes</a:t>
            </a:r>
            <a:endParaRPr lang="hu-HU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276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10000" y="611948"/>
            <a:ext cx="10571998" cy="970450"/>
          </a:xfrm>
        </p:spPr>
        <p:txBody>
          <a:bodyPr/>
          <a:lstStyle/>
          <a:p>
            <a:r>
              <a:rPr lang="hu-HU" dirty="0" smtClean="0"/>
              <a:t>Tiszántúli Református Egyházkerületi Gyűjtemények kiadványai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55" y="2304877"/>
            <a:ext cx="3047583" cy="4334819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606" y="2304877"/>
            <a:ext cx="7679799" cy="4334819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064" y="1201021"/>
            <a:ext cx="2688341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95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2060"/>
                </a:solidFill>
              </a:rPr>
              <a:t>Tevékenységek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3" name="Szalagív 2"/>
          <p:cNvSpPr/>
          <p:nvPr/>
        </p:nvSpPr>
        <p:spPr>
          <a:xfrm rot="5400000">
            <a:off x="7564727" y="2262255"/>
            <a:ext cx="4272269" cy="4235488"/>
          </a:xfrm>
          <a:prstGeom prst="blockArc">
            <a:avLst/>
          </a:prstGeom>
          <a:solidFill>
            <a:srgbClr val="23361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568" y="237194"/>
            <a:ext cx="2688341" cy="96621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70959" y="2318002"/>
            <a:ext cx="63664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Kutatóhely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/>
              <a:t>Tudományos munkatársak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/>
              <a:t>Monográfiáink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Konferenciák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rgbClr val="FF0000"/>
                </a:solidFill>
              </a:rPr>
              <a:t>Kiállítóhely</a:t>
            </a:r>
            <a:endParaRPr lang="hu-HU" sz="2400" dirty="0">
              <a:solidFill>
                <a:srgbClr val="FF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rgbClr val="FF0000"/>
                </a:solidFill>
              </a:rPr>
              <a:t>Időszaki és kamara kiállítások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Szolgáltatások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fókuszcsoport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felhasználóképzés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err="1" smtClean="0"/>
              <a:t>könyvtárpedagógia</a:t>
            </a:r>
            <a:endParaRPr lang="hu-HU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/>
              <a:t>o</a:t>
            </a:r>
            <a:r>
              <a:rPr lang="hu-HU" sz="2400" dirty="0" smtClean="0"/>
              <a:t>lvasótoborzás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Takarékosság az idővel </a:t>
            </a:r>
          </a:p>
        </p:txBody>
      </p:sp>
    </p:spTree>
    <p:extLst>
      <p:ext uri="{BB962C8B-B14F-4D97-AF65-F5344CB8AC3E}">
        <p14:creationId xmlns:p14="http://schemas.microsoft.com/office/powerpoint/2010/main" val="1373563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Kiállítások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463" y="31879"/>
            <a:ext cx="3839580" cy="6826121"/>
          </a:xfrm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67265" y="2594000"/>
            <a:ext cx="5585253" cy="3638764"/>
          </a:xfrm>
        </p:spPr>
        <p:txBody>
          <a:bodyPr/>
          <a:lstStyle/>
          <a:p>
            <a:pPr marL="0" indent="0">
              <a:lnSpc>
                <a:spcPct val="130000"/>
              </a:lnSpc>
              <a:buNone/>
            </a:pPr>
            <a:r>
              <a:rPr lang="hu-HU" dirty="0" smtClean="0"/>
              <a:t>„</a:t>
            </a:r>
            <a:r>
              <a:rPr lang="hu-HU" b="1" i="1" dirty="0" smtClean="0"/>
              <a:t>A </a:t>
            </a:r>
            <a:r>
              <a:rPr lang="hu-HU" b="1" i="1" dirty="0"/>
              <a:t>Nagykönyvtár válogatott kincsei fél évezredes időutazásra hívják a látogatót. Utunk a könyvnyomtatás feltalálásától a modern ipari termék kialakulásáig vezet. A bőrtől a pergamenig, az aranytól a papíron át a műanyagig különböző anyagokkal találkozhatunk. Megismerhetjük a debreceni mesterek történetét, akik több jellemző kötéstípust is kialakítottak</a:t>
            </a:r>
            <a:r>
              <a:rPr lang="hu-HU" b="1" i="1" dirty="0" smtClean="0"/>
              <a:t>.</a:t>
            </a:r>
            <a:r>
              <a:rPr lang="hu-HU" dirty="0" smtClean="0"/>
              <a:t>”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65654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Kiállítások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67265" y="2594000"/>
            <a:ext cx="5585253" cy="3638764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dirty="0" smtClean="0"/>
              <a:t>„</a:t>
            </a:r>
            <a:r>
              <a:rPr lang="hu-HU" b="1" i="1" dirty="0" smtClean="0"/>
              <a:t>Az </a:t>
            </a:r>
            <a:r>
              <a:rPr lang="hu-HU" b="1" i="1" dirty="0"/>
              <a:t>első magyar utazók útleírásai a 19. század közepén jelentek meg, amelyek nagyban befolyásolták, hogy mit gondoltak itthon Amerikáról. </a:t>
            </a:r>
            <a:r>
              <a:rPr lang="hu-HU" b="1" i="1" dirty="0" err="1" smtClean="0"/>
              <a:t>Bölöni</a:t>
            </a:r>
            <a:r>
              <a:rPr lang="hu-HU" b="1" i="1" dirty="0" smtClean="0"/>
              <a:t> </a:t>
            </a:r>
            <a:r>
              <a:rPr lang="hu-HU" b="1" i="1" dirty="0"/>
              <a:t>Farkas Sándor és </a:t>
            </a:r>
            <a:r>
              <a:rPr lang="hu-HU" b="1" i="1" dirty="0" err="1"/>
              <a:t>Haraszthy</a:t>
            </a:r>
            <a:r>
              <a:rPr lang="hu-HU" b="1" i="1" dirty="0"/>
              <a:t> Ágoston tollából születtek az első beszámolók az Egyesült Államokról. </a:t>
            </a:r>
            <a:r>
              <a:rPr lang="hu-HU" b="1" i="1" dirty="0" err="1"/>
              <a:t>Bölöni</a:t>
            </a:r>
            <a:r>
              <a:rPr lang="hu-HU" b="1" i="1" dirty="0"/>
              <a:t> könyve közölte a Függetlenségi Nyilatkozat szövegét és az USA Alkotmányának egyes részeit az egyenlőségről, a szólásszabadságról, a vallásszabadságról, ezért a cenzorok betiltották</a:t>
            </a:r>
            <a:r>
              <a:rPr lang="hu-HU" dirty="0" smtClean="0"/>
              <a:t>.”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852" y="33362"/>
            <a:ext cx="3811056" cy="677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6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2060"/>
                </a:solidFill>
              </a:rPr>
              <a:t>Tevékenységek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3" name="Szalagív 2"/>
          <p:cNvSpPr/>
          <p:nvPr/>
        </p:nvSpPr>
        <p:spPr>
          <a:xfrm rot="5400000">
            <a:off x="7564727" y="2262255"/>
            <a:ext cx="4272269" cy="4235488"/>
          </a:xfrm>
          <a:prstGeom prst="blockArc">
            <a:avLst/>
          </a:prstGeom>
          <a:solidFill>
            <a:srgbClr val="23361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568" y="237194"/>
            <a:ext cx="2688341" cy="96621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70959" y="2318002"/>
            <a:ext cx="63664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Kutatóhely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/>
              <a:t>Tudományos munkatársak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/>
              <a:t>Monográfiáink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Konferenciák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Kiállítóhely</a:t>
            </a:r>
            <a:endParaRPr lang="hu-HU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dirty="0" smtClean="0"/>
              <a:t>Időszaki és </a:t>
            </a:r>
            <a:r>
              <a:rPr lang="hu-HU" sz="2400" dirty="0" err="1" smtClean="0"/>
              <a:t>kamarakiállítások</a:t>
            </a:r>
            <a:endParaRPr lang="hu-H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rgbClr val="FF0000"/>
                </a:solidFill>
              </a:rPr>
              <a:t>Szolgáltatások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rgbClr val="FF0000"/>
                </a:solidFill>
              </a:rPr>
              <a:t>fókuszcsoport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rgbClr val="FF0000"/>
                </a:solidFill>
              </a:rPr>
              <a:t>felhasználóképzés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err="1" smtClean="0">
                <a:solidFill>
                  <a:srgbClr val="FF0000"/>
                </a:solidFill>
              </a:rPr>
              <a:t>Könyvtárpedagógia</a:t>
            </a:r>
            <a:r>
              <a:rPr lang="hu-HU" sz="2400" dirty="0" smtClean="0">
                <a:solidFill>
                  <a:srgbClr val="FF0000"/>
                </a:solidFill>
              </a:rPr>
              <a:t>, rendhagyó óra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FF0000"/>
                </a:solidFill>
              </a:rPr>
              <a:t>o</a:t>
            </a:r>
            <a:r>
              <a:rPr lang="hu-HU" sz="2400" dirty="0" smtClean="0">
                <a:solidFill>
                  <a:srgbClr val="FF0000"/>
                </a:solidFill>
              </a:rPr>
              <a:t>lvasótoborzás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Takarékosság az idővel </a:t>
            </a:r>
          </a:p>
        </p:txBody>
      </p:sp>
    </p:spTree>
    <p:extLst>
      <p:ext uri="{BB962C8B-B14F-4D97-AF65-F5344CB8AC3E}">
        <p14:creationId xmlns:p14="http://schemas.microsoft.com/office/powerpoint/2010/main" val="448198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Felhasználóképzés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1865"/>
            <a:ext cx="12192000" cy="5740075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568" y="237194"/>
            <a:ext cx="2688341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32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568" y="237194"/>
            <a:ext cx="2688341" cy="96621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Könyvtárpedagógia</a:t>
            </a:r>
            <a:r>
              <a:rPr lang="hu-HU" dirty="0" smtClean="0"/>
              <a:t>, rendhagyó óra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89" y="1577546"/>
            <a:ext cx="3571005" cy="506470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243" y="1577546"/>
            <a:ext cx="3583725" cy="508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09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Olvasótoborzás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1" y="2333748"/>
            <a:ext cx="11834094" cy="414119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568" y="237194"/>
            <a:ext cx="2688341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35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1540476" y="1157416"/>
            <a:ext cx="5321643" cy="4926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568" y="237194"/>
            <a:ext cx="2688341" cy="966218"/>
          </a:xfrm>
          <a:prstGeom prst="rect">
            <a:avLst/>
          </a:prstGeom>
        </p:spPr>
      </p:pic>
      <p:cxnSp>
        <p:nvCxnSpPr>
          <p:cNvPr id="5" name="Egyenes összekötő 4"/>
          <p:cNvCxnSpPr>
            <a:endCxn id="2" idx="7"/>
          </p:cNvCxnSpPr>
          <p:nvPr/>
        </p:nvCxnSpPr>
        <p:spPr>
          <a:xfrm flipV="1">
            <a:off x="4164227" y="1878845"/>
            <a:ext cx="1918555" cy="16799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>
            <a:endCxn id="2" idx="4"/>
          </p:cNvCxnSpPr>
          <p:nvPr/>
        </p:nvCxnSpPr>
        <p:spPr>
          <a:xfrm>
            <a:off x="4164227" y="3558746"/>
            <a:ext cx="37071" cy="25248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>
            <a:endCxn id="2" idx="1"/>
          </p:cNvCxnSpPr>
          <p:nvPr/>
        </p:nvCxnSpPr>
        <p:spPr>
          <a:xfrm flipH="1" flipV="1">
            <a:off x="2319813" y="1878845"/>
            <a:ext cx="1844414" cy="16799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zövegdoboz 2"/>
          <p:cNvSpPr txBox="1">
            <a:spLocks noChangeArrowheads="1"/>
          </p:cNvSpPr>
          <p:nvPr/>
        </p:nvSpPr>
        <p:spPr bwMode="auto">
          <a:xfrm>
            <a:off x="2856894" y="1651687"/>
            <a:ext cx="2682507" cy="664965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16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Cselekvésre ösztönző indítékok</a:t>
            </a:r>
            <a:endParaRPr lang="hu-HU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Szövegdoboz 2"/>
          <p:cNvSpPr txBox="1">
            <a:spLocks noChangeArrowheads="1"/>
          </p:cNvSpPr>
          <p:nvPr/>
        </p:nvSpPr>
        <p:spPr bwMode="auto">
          <a:xfrm>
            <a:off x="1743933" y="3558746"/>
            <a:ext cx="2277762" cy="617838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16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Eszmények, hitek, aspirációk</a:t>
            </a:r>
            <a:endParaRPr lang="hu-HU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Szövegdoboz 2"/>
          <p:cNvSpPr txBox="1">
            <a:spLocks noChangeArrowheads="1"/>
          </p:cNvSpPr>
          <p:nvPr/>
        </p:nvSpPr>
        <p:spPr bwMode="auto">
          <a:xfrm>
            <a:off x="4344606" y="3566984"/>
            <a:ext cx="2277762" cy="617838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16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Mély, belső (tudatos vagy tudattalan) értékek</a:t>
            </a:r>
            <a:endParaRPr lang="hu-HU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216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Köszönöm a figyelmet!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6"/>
          </p:nvPr>
        </p:nvSpPr>
        <p:spPr>
          <a:xfrm>
            <a:off x="6812692" y="2435957"/>
            <a:ext cx="4223608" cy="2295525"/>
          </a:xfrm>
        </p:spPr>
        <p:txBody>
          <a:bodyPr>
            <a:normAutofit/>
          </a:bodyPr>
          <a:lstStyle/>
          <a:p>
            <a:endParaRPr lang="hu-HU" dirty="0" smtClean="0"/>
          </a:p>
          <a:p>
            <a:endParaRPr lang="hu-HU" dirty="0"/>
          </a:p>
          <a:p>
            <a:r>
              <a:rPr lang="hu-HU" dirty="0" err="1" smtClean="0"/>
              <a:t>balint.agnes</a:t>
            </a:r>
            <a:r>
              <a:rPr lang="hu-HU" dirty="0" smtClean="0"/>
              <a:t>@</a:t>
            </a:r>
            <a:r>
              <a:rPr lang="hu-HU" dirty="0" err="1" smtClean="0"/>
              <a:t>silver.drk.hu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594" y="2822102"/>
            <a:ext cx="1241948" cy="1223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21236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400" b="1" dirty="0" smtClean="0"/>
              <a:t>Identitáselemek</a:t>
            </a:r>
            <a:endParaRPr lang="hu-HU" sz="2400" b="1" dirty="0"/>
          </a:p>
        </p:txBody>
      </p:sp>
      <p:cxnSp>
        <p:nvCxnSpPr>
          <p:cNvPr id="11" name="Egyenes összekötő 10"/>
          <p:cNvCxnSpPr/>
          <p:nvPr/>
        </p:nvCxnSpPr>
        <p:spPr>
          <a:xfrm>
            <a:off x="4308356" y="2458290"/>
            <a:ext cx="1318730" cy="48958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Kép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665" y="217352"/>
            <a:ext cx="2688341" cy="966218"/>
          </a:xfrm>
          <a:prstGeom prst="rect">
            <a:avLst/>
          </a:prstGeom>
        </p:spPr>
      </p:pic>
      <p:grpSp>
        <p:nvGrpSpPr>
          <p:cNvPr id="23" name="Csoportba foglalás 22"/>
          <p:cNvGrpSpPr/>
          <p:nvPr/>
        </p:nvGrpSpPr>
        <p:grpSpPr>
          <a:xfrm>
            <a:off x="2864562" y="843431"/>
            <a:ext cx="5522796" cy="5422698"/>
            <a:chOff x="2864562" y="843431"/>
            <a:chExt cx="5522796" cy="5422698"/>
          </a:xfrm>
        </p:grpSpPr>
        <p:grpSp>
          <p:nvGrpSpPr>
            <p:cNvPr id="22" name="Csoportba foglalás 21"/>
            <p:cNvGrpSpPr/>
            <p:nvPr/>
          </p:nvGrpSpPr>
          <p:grpSpPr>
            <a:xfrm>
              <a:off x="2864562" y="843431"/>
              <a:ext cx="5522796" cy="5422698"/>
              <a:chOff x="2864562" y="217353"/>
              <a:chExt cx="5522796" cy="5422698"/>
            </a:xfrm>
          </p:grpSpPr>
          <p:sp>
            <p:nvSpPr>
              <p:cNvPr id="5" name="Szövegdoboz 2"/>
              <p:cNvSpPr txBox="1">
                <a:spLocks noChangeArrowheads="1"/>
              </p:cNvSpPr>
              <p:nvPr/>
            </p:nvSpPr>
            <p:spPr bwMode="auto">
              <a:xfrm>
                <a:off x="4308355" y="2011203"/>
                <a:ext cx="2682507" cy="395498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hu-HU" sz="1600" b="1" dirty="0" err="1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you</a:t>
                </a:r>
                <a:r>
                  <a:rPr lang="hu-HU" sz="1600" b="1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hu-HU" sz="1600" b="1" dirty="0" err="1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care</a:t>
                </a:r>
                <a:endParaRPr lang="hu-HU" sz="1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Szövegdoboz 2"/>
              <p:cNvSpPr txBox="1">
                <a:spLocks noChangeArrowheads="1"/>
              </p:cNvSpPr>
              <p:nvPr/>
            </p:nvSpPr>
            <p:spPr bwMode="auto">
              <a:xfrm>
                <a:off x="4230590" y="3111040"/>
                <a:ext cx="1317605" cy="338310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hu-HU" sz="1600" b="1" dirty="0" err="1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you</a:t>
                </a:r>
                <a:r>
                  <a:rPr lang="hu-HU" sz="1600" b="1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hu-HU" sz="1600" b="1" dirty="0" err="1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believe</a:t>
                </a:r>
                <a:endParaRPr lang="hu-HU" sz="1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Szalagív 3"/>
              <p:cNvSpPr/>
              <p:nvPr/>
            </p:nvSpPr>
            <p:spPr>
              <a:xfrm rot="16200000">
                <a:off x="2918730" y="171423"/>
                <a:ext cx="5414460" cy="5522796"/>
              </a:xfrm>
              <a:prstGeom prst="blockArc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Szövegdoboz 5"/>
              <p:cNvSpPr txBox="1">
                <a:spLocks noChangeArrowheads="1"/>
              </p:cNvSpPr>
              <p:nvPr/>
            </p:nvSpPr>
            <p:spPr bwMode="auto">
              <a:xfrm>
                <a:off x="5627086" y="3449350"/>
                <a:ext cx="1363776" cy="356531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hu-HU" sz="1600" b="1" dirty="0" err="1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you</a:t>
                </a:r>
                <a:r>
                  <a:rPr lang="hu-HU" sz="1600" b="1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hu-HU" sz="1600" b="1" dirty="0" err="1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value</a:t>
                </a:r>
                <a:r>
                  <a:rPr lang="hu-HU" sz="1100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8" name="Szalagív 7"/>
              <p:cNvSpPr/>
              <p:nvPr/>
            </p:nvSpPr>
            <p:spPr>
              <a:xfrm rot="5400000">
                <a:off x="2918730" y="163185"/>
                <a:ext cx="5414460" cy="5522796"/>
              </a:xfrm>
              <a:prstGeom prst="blockArc">
                <a:avLst/>
              </a:prstGeom>
              <a:solidFill>
                <a:srgbClr val="233616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Szövegdoboz 2"/>
              <p:cNvSpPr txBox="1">
                <a:spLocks noChangeArrowheads="1"/>
              </p:cNvSpPr>
              <p:nvPr/>
            </p:nvSpPr>
            <p:spPr bwMode="auto">
              <a:xfrm>
                <a:off x="6242677" y="4511711"/>
                <a:ext cx="989329" cy="331895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hu-HU" sz="1600" b="1" dirty="0" err="1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you</a:t>
                </a:r>
                <a:r>
                  <a:rPr lang="hu-HU" sz="1600" b="1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hu-HU" sz="1600" b="1" dirty="0" err="1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</a:t>
                </a:r>
                <a:endParaRPr lang="hu-HU" sz="1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4" name="Egyenes összekötő 13"/>
              <p:cNvCxnSpPr/>
              <p:nvPr/>
            </p:nvCxnSpPr>
            <p:spPr>
              <a:xfrm flipV="1">
                <a:off x="5625959" y="2406701"/>
                <a:ext cx="1285587" cy="54117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Egyenes összekötő 14"/>
              <p:cNvCxnSpPr/>
              <p:nvPr/>
            </p:nvCxnSpPr>
            <p:spPr>
              <a:xfrm>
                <a:off x="5625958" y="2959968"/>
                <a:ext cx="1" cy="13154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Egyenes összekötő 18"/>
              <p:cNvCxnSpPr/>
              <p:nvPr/>
            </p:nvCxnSpPr>
            <p:spPr>
              <a:xfrm flipH="1" flipV="1">
                <a:off x="4308355" y="2406621"/>
                <a:ext cx="1316476" cy="55334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Szövegdoboz 2"/>
            <p:cNvSpPr txBox="1">
              <a:spLocks noChangeArrowheads="1"/>
            </p:cNvSpPr>
            <p:nvPr/>
          </p:nvSpPr>
          <p:spPr bwMode="auto">
            <a:xfrm>
              <a:off x="3813690" y="1783152"/>
              <a:ext cx="989329" cy="37151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hu-HU" sz="1600" b="1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you</a:t>
              </a:r>
              <a:r>
                <a:rPr lang="hu-HU" sz="1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hu-HU" sz="1600" b="1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are</a:t>
              </a:r>
              <a:endParaRPr lang="hu-HU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3502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2060"/>
                </a:solidFill>
              </a:rPr>
              <a:t>Tények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3" name="Szalagív 2"/>
          <p:cNvSpPr/>
          <p:nvPr/>
        </p:nvSpPr>
        <p:spPr>
          <a:xfrm rot="16200000">
            <a:off x="348197" y="2571172"/>
            <a:ext cx="3843901" cy="3617650"/>
          </a:xfrm>
          <a:prstGeom prst="blockArc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805" y="261908"/>
            <a:ext cx="2688341" cy="96621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004991" y="2252099"/>
            <a:ext cx="68703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Fenntartó – változás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/>
              <a:t>Oktatási hagyomány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Helyszín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„a város szívében”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Épület adottságai - változás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Státusz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130 év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Állomány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Létszám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Olvasótípusok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Férőhelyek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079617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548" y="0"/>
            <a:ext cx="2914577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57" y="939113"/>
            <a:ext cx="5392403" cy="51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66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2060"/>
                </a:solidFill>
              </a:rPr>
              <a:t>Tények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3" name="Szalagív 2"/>
          <p:cNvSpPr/>
          <p:nvPr/>
        </p:nvSpPr>
        <p:spPr>
          <a:xfrm rot="16200000">
            <a:off x="348197" y="2571172"/>
            <a:ext cx="3843901" cy="3617650"/>
          </a:xfrm>
          <a:prstGeom prst="blockArc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805" y="261908"/>
            <a:ext cx="2688341" cy="96621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004991" y="2252099"/>
            <a:ext cx="68703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Fenntartó – változás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/>
              <a:t>Oktatási hagyomány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Helyszín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„a város szívében”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Épület adottságai - változás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Státusz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130 év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Állomány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Létszám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Olvasótípusok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Férőhelyek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711619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78" y="626075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93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2060"/>
                </a:solidFill>
              </a:rPr>
              <a:t>Tények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3" name="Szalagív 2"/>
          <p:cNvSpPr/>
          <p:nvPr/>
        </p:nvSpPr>
        <p:spPr>
          <a:xfrm rot="16200000">
            <a:off x="348197" y="2571172"/>
            <a:ext cx="3843901" cy="3617650"/>
          </a:xfrm>
          <a:prstGeom prst="blockArc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805" y="261908"/>
            <a:ext cx="2688341" cy="96621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004991" y="2252099"/>
            <a:ext cx="68703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Fenntartó – változás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/>
              <a:t>Oktatási hagyomány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Helyszín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„a város szívében”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Épület adottságai - változás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Státusz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130 év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Állomány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Létszám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Olvasótípusok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Férőhelyek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296624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2060"/>
                </a:solidFill>
              </a:rPr>
              <a:t>Tevékenységek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3" name="Szalagív 2"/>
          <p:cNvSpPr/>
          <p:nvPr/>
        </p:nvSpPr>
        <p:spPr>
          <a:xfrm rot="5400000">
            <a:off x="7564727" y="2262255"/>
            <a:ext cx="4272269" cy="4235488"/>
          </a:xfrm>
          <a:prstGeom prst="blockArc">
            <a:avLst/>
          </a:prstGeom>
          <a:solidFill>
            <a:srgbClr val="23361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568" y="237194"/>
            <a:ext cx="2688341" cy="96621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70959" y="2318002"/>
            <a:ext cx="63664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rgbClr val="FF0000"/>
                </a:solidFill>
              </a:rPr>
              <a:t>Kutatóhely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FF0000"/>
                </a:solidFill>
              </a:rPr>
              <a:t>Tudományos munkatársak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FF0000"/>
                </a:solidFill>
              </a:rPr>
              <a:t>Monográfiáink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rgbClr val="FF0000"/>
                </a:solidFill>
              </a:rPr>
              <a:t>Konferenciák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Kiállítóhely</a:t>
            </a:r>
            <a:endParaRPr lang="hu-HU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dirty="0" smtClean="0"/>
              <a:t>Időszaki és kamara kiállítások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Szolgáltatások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fókuszcsoport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felhasználóképzés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err="1" smtClean="0"/>
              <a:t>könyvtárpedagógia</a:t>
            </a:r>
            <a:endParaRPr lang="hu-HU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/>
              <a:t>o</a:t>
            </a:r>
            <a:r>
              <a:rPr lang="hu-HU" sz="2400" dirty="0" smtClean="0"/>
              <a:t>lvasótoborzás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Takarékosság az idővel </a:t>
            </a:r>
          </a:p>
        </p:txBody>
      </p:sp>
    </p:spTree>
    <p:extLst>
      <p:ext uri="{BB962C8B-B14F-4D97-AF65-F5344CB8AC3E}">
        <p14:creationId xmlns:p14="http://schemas.microsoft.com/office/powerpoint/2010/main" val="2162000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66139" cy="6858000"/>
          </a:xfrm>
          <a:prstGeom prst="rect">
            <a:avLst/>
          </a:prstGeom>
        </p:spPr>
      </p:pic>
      <p:sp>
        <p:nvSpPr>
          <p:cNvPr id="3" name="Szalagív 2"/>
          <p:cNvSpPr/>
          <p:nvPr/>
        </p:nvSpPr>
        <p:spPr>
          <a:xfrm rot="5400000">
            <a:off x="7564727" y="2262255"/>
            <a:ext cx="4272269" cy="4235488"/>
          </a:xfrm>
          <a:prstGeom prst="blockArc">
            <a:avLst/>
          </a:prstGeom>
          <a:solidFill>
            <a:srgbClr val="23361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568" y="237194"/>
            <a:ext cx="2688341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558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egyezhető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TM03457503[[fn=Jegyezhető]]</Template>
  <TotalTime>230</TotalTime>
  <Words>304</Words>
  <Application>Microsoft Office PowerPoint</Application>
  <PresentationFormat>Szélesvásznú</PresentationFormat>
  <Paragraphs>99</Paragraphs>
  <Slides>19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5" baseType="lpstr">
      <vt:lpstr>Arial</vt:lpstr>
      <vt:lpstr>Calibri</vt:lpstr>
      <vt:lpstr>Century Gothic</vt:lpstr>
      <vt:lpstr>Times New Roman</vt:lpstr>
      <vt:lpstr>Wingdings 2</vt:lpstr>
      <vt:lpstr>Jegyezhető</vt:lpstr>
      <vt:lpstr>PowerPoint bemutató</vt:lpstr>
      <vt:lpstr>PowerPoint bemutató</vt:lpstr>
      <vt:lpstr>Tények</vt:lpstr>
      <vt:lpstr>PowerPoint bemutató</vt:lpstr>
      <vt:lpstr>Tények</vt:lpstr>
      <vt:lpstr>PowerPoint bemutató</vt:lpstr>
      <vt:lpstr>Tények</vt:lpstr>
      <vt:lpstr>Tevékenységek</vt:lpstr>
      <vt:lpstr>PowerPoint bemutató</vt:lpstr>
      <vt:lpstr>Tiszántúli Református Egyházkerületi Gyűjtemények kiadványai</vt:lpstr>
      <vt:lpstr>Tevékenységek</vt:lpstr>
      <vt:lpstr>Kiállítások</vt:lpstr>
      <vt:lpstr>Kiállítások</vt:lpstr>
      <vt:lpstr>Tevékenységek</vt:lpstr>
      <vt:lpstr>Felhasználóképzés</vt:lpstr>
      <vt:lpstr>Könyvtárpedagógia, rendhagyó óra</vt:lpstr>
      <vt:lpstr>Olvasótoborzás</vt:lpstr>
      <vt:lpstr>PowerPoint bemutató</vt:lpstr>
      <vt:lpstr>Köszönöm a figyelmet!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Bálint Ágnes</dc:creator>
  <cp:lastModifiedBy>Bálint Ágnes</cp:lastModifiedBy>
  <cp:revision>18</cp:revision>
  <dcterms:created xsi:type="dcterms:W3CDTF">2020-03-09T14:53:23Z</dcterms:created>
  <dcterms:modified xsi:type="dcterms:W3CDTF">2020-03-09T18:43:28Z</dcterms:modified>
</cp:coreProperties>
</file>