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  <p:sldMasterId id="2147483731" r:id="rId2"/>
  </p:sldMasterIdLst>
  <p:sldIdLst>
    <p:sldId id="285" r:id="rId3"/>
    <p:sldId id="286" r:id="rId4"/>
    <p:sldId id="287" r:id="rId5"/>
    <p:sldId id="275" r:id="rId6"/>
    <p:sldId id="289" r:id="rId7"/>
    <p:sldId id="291" r:id="rId8"/>
    <p:sldId id="279" r:id="rId9"/>
    <p:sldId id="301" r:id="rId10"/>
    <p:sldId id="294" r:id="rId11"/>
    <p:sldId id="258" r:id="rId12"/>
    <p:sldId id="299" r:id="rId13"/>
    <p:sldId id="282" r:id="rId14"/>
    <p:sldId id="307" r:id="rId15"/>
    <p:sldId id="303" r:id="rId16"/>
    <p:sldId id="296" r:id="rId17"/>
    <p:sldId id="308" r:id="rId18"/>
    <p:sldId id="306" r:id="rId19"/>
    <p:sldId id="304" r:id="rId20"/>
    <p:sldId id="262" r:id="rId21"/>
    <p:sldId id="297" r:id="rId22"/>
    <p:sldId id="283" r:id="rId23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200AC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503" autoAdjust="0"/>
    <p:restoredTop sz="94702" autoAdjust="0"/>
  </p:normalViewPr>
  <p:slideViewPr>
    <p:cSldViewPr>
      <p:cViewPr varScale="1">
        <p:scale>
          <a:sx n="110" d="100"/>
          <a:sy n="110" d="100"/>
        </p:scale>
        <p:origin x="-165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xmlns="" id="{6FAE1D64-A076-41BE-8328-C200B6C9F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3" y="2103438"/>
            <a:ext cx="347662" cy="34766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hu-HU" altLang="hu-HU" sz="2400">
              <a:latin typeface="Times New Roman" panose="02020603050405020304" pitchFamily="18" charset="0"/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xmlns="" id="{4516D83C-E6B1-4D51-AC5D-E858B134D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2105025"/>
            <a:ext cx="349250" cy="34766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hu-HU" altLang="hu-HU" sz="2400">
              <a:latin typeface="Times New Roman" panose="02020603050405020304" pitchFamily="18" charset="0"/>
            </a:endParaRP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xmlns="" id="{8E31E5A8-7340-4A34-89E9-4E1ABF19C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625" y="2105025"/>
            <a:ext cx="347663" cy="34766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hu-HU" altLang="hu-HU" sz="2400">
              <a:latin typeface="Times New Roman" panose="02020603050405020304" pitchFamily="18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hu-HU" altLang="hu-HU" noProof="0"/>
              <a:t>Mintacím szerkesztése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hu-HU" altLang="hu-HU" noProof="0"/>
              <a:t>Alcím mintájának szerkesztése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B32EA9F7-7EA6-46EF-90BE-D2305BF0D4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6248400"/>
            <a:ext cx="1524000" cy="457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xmlns="" id="{B86E4679-27F8-4A25-830B-9B75892DC9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810000" y="6248400"/>
            <a:ext cx="2895600" cy="457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569E6797-1E50-4057-95C9-B16900FBEC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248400"/>
            <a:ext cx="1219200" cy="457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F40EAAB8-17E1-4AF6-9E0E-99D8672F4F87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347186E-C268-4DA4-A29E-BC7A24E2E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DB9F33C-F9D5-4DD7-BD09-FCDAF4F414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DB73E88-F2B8-4E07-A5CE-40C6458463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23A8A2-7CEB-4DA4-8057-6D057561A157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781800" y="190500"/>
            <a:ext cx="1752600" cy="58293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524000" y="190500"/>
            <a:ext cx="5105400" cy="58293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347186E-C268-4DA4-A29E-BC7A24E2E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DB9F33C-F9D5-4DD7-BD09-FCDAF4F414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DB73E88-F2B8-4E07-A5CE-40C6458463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33A9E5-A50C-4D84-924E-0F986AB9ADDA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zis 7">
            <a:extLst>
              <a:ext uri="{FF2B5EF4-FFF2-40B4-BE49-F238E27FC236}">
                <a16:creationId xmlns:a16="http://schemas.microsoft.com/office/drawing/2014/main" xmlns="" id="{5B46BAA1-030F-48F0-BF0C-AC7730801B22}"/>
              </a:ext>
            </a:extLst>
          </p:cNvPr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Ellipszis 8">
            <a:extLst>
              <a:ext uri="{FF2B5EF4-FFF2-40B4-BE49-F238E27FC236}">
                <a16:creationId xmlns:a16="http://schemas.microsoft.com/office/drawing/2014/main" xmlns="" id="{795D38AC-D10B-4914-ADEB-593B39C95F18}"/>
              </a:ext>
            </a:extLst>
          </p:cNvPr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Cím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22" name="Alcím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hu-HU"/>
              <a:t>Alcím mintájának szerkesztése</a:t>
            </a:r>
            <a:endParaRPr lang="en-US"/>
          </a:p>
        </p:txBody>
      </p:sp>
      <p:sp>
        <p:nvSpPr>
          <p:cNvPr id="6" name="Dátum helye 6">
            <a:extLst>
              <a:ext uri="{FF2B5EF4-FFF2-40B4-BE49-F238E27FC236}">
                <a16:creationId xmlns:a16="http://schemas.microsoft.com/office/drawing/2014/main" xmlns="" id="{FA8F48E1-DB93-4DB3-A822-E50E54E95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F72A44E-20BF-4E6D-850B-56558F619F53}" type="datetimeFigureOut">
              <a:rPr lang="hu-HU"/>
              <a:pPr>
                <a:defRPr/>
              </a:pPr>
              <a:t>2020.03.10.</a:t>
            </a:fld>
            <a:endParaRPr lang="hu-HU"/>
          </a:p>
        </p:txBody>
      </p:sp>
      <p:sp>
        <p:nvSpPr>
          <p:cNvPr id="7" name="Élőláb helye 19">
            <a:extLst>
              <a:ext uri="{FF2B5EF4-FFF2-40B4-BE49-F238E27FC236}">
                <a16:creationId xmlns:a16="http://schemas.microsoft.com/office/drawing/2014/main" xmlns="" id="{8FFD1911-6941-49B9-BD93-15CC8EEAF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8" name="Dia számának helye 9">
            <a:extLst>
              <a:ext uri="{FF2B5EF4-FFF2-40B4-BE49-F238E27FC236}">
                <a16:creationId xmlns:a16="http://schemas.microsoft.com/office/drawing/2014/main" xmlns="" id="{26609E56-287F-450C-ACD6-C6A80F79B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937655-761C-427B-8C0A-340397192FDB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23">
            <a:extLst>
              <a:ext uri="{FF2B5EF4-FFF2-40B4-BE49-F238E27FC236}">
                <a16:creationId xmlns:a16="http://schemas.microsoft.com/office/drawing/2014/main" xmlns="" id="{D20929C8-4636-4C61-9120-FDD3ACB65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8AFEF-F8B4-4110-815F-771F1BDBE8C6}" type="datetimeFigureOut">
              <a:rPr lang="hu-HU"/>
              <a:pPr>
                <a:defRPr/>
              </a:pPr>
              <a:t>2020.03.10.</a:t>
            </a:fld>
            <a:endParaRPr lang="hu-HU"/>
          </a:p>
        </p:txBody>
      </p:sp>
      <p:sp>
        <p:nvSpPr>
          <p:cNvPr id="5" name="Élőláb helye 9">
            <a:extLst>
              <a:ext uri="{FF2B5EF4-FFF2-40B4-BE49-F238E27FC236}">
                <a16:creationId xmlns:a16="http://schemas.microsoft.com/office/drawing/2014/main" xmlns="" id="{99E04DC3-E00E-4FFF-A3C6-C153A6F39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21">
            <a:extLst>
              <a:ext uri="{FF2B5EF4-FFF2-40B4-BE49-F238E27FC236}">
                <a16:creationId xmlns:a16="http://schemas.microsoft.com/office/drawing/2014/main" xmlns="" id="{4970A80E-0AFA-4B4B-95FE-2D520DF98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C36FF-3587-4112-9811-9797AC4BA0E7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6">
            <a:extLst>
              <a:ext uri="{FF2B5EF4-FFF2-40B4-BE49-F238E27FC236}">
                <a16:creationId xmlns:a16="http://schemas.microsoft.com/office/drawing/2014/main" xmlns="" id="{A630E646-75E3-4158-9F46-11D720ED6E7A}"/>
              </a:ext>
            </a:extLst>
          </p:cNvPr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églalap 9">
            <a:extLst>
              <a:ext uri="{FF2B5EF4-FFF2-40B4-BE49-F238E27FC236}">
                <a16:creationId xmlns:a16="http://schemas.microsoft.com/office/drawing/2014/main" xmlns="" id="{FBA1C1BF-7A30-41B8-B4DC-F21B051226B5}"/>
              </a:ext>
            </a:extLst>
          </p:cNvPr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Ellipszis 7">
            <a:extLst>
              <a:ext uri="{FF2B5EF4-FFF2-40B4-BE49-F238E27FC236}">
                <a16:creationId xmlns:a16="http://schemas.microsoft.com/office/drawing/2014/main" xmlns="" id="{7BC3B791-DC7B-4160-A3BD-25D80F682FE4}"/>
              </a:ext>
            </a:extLst>
          </p:cNvPr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Ellipszis 8">
            <a:extLst>
              <a:ext uri="{FF2B5EF4-FFF2-40B4-BE49-F238E27FC236}">
                <a16:creationId xmlns:a16="http://schemas.microsoft.com/office/drawing/2014/main" xmlns="" id="{ED909585-79D4-487D-969F-807D2B677237}"/>
              </a:ext>
            </a:extLst>
          </p:cNvPr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átum helye 3">
            <a:extLst>
              <a:ext uri="{FF2B5EF4-FFF2-40B4-BE49-F238E27FC236}">
                <a16:creationId xmlns:a16="http://schemas.microsoft.com/office/drawing/2014/main" xmlns="" id="{ED864731-573B-40FB-A8E3-E057E5B73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B7C7761-8396-4C12-8D6D-13FD921FFEFD}" type="datetimeFigureOut">
              <a:rPr lang="hu-HU"/>
              <a:pPr>
                <a:defRPr/>
              </a:pPr>
              <a:t>2020.03.10.</a:t>
            </a:fld>
            <a:endParaRPr lang="hu-HU"/>
          </a:p>
        </p:txBody>
      </p:sp>
      <p:sp>
        <p:nvSpPr>
          <p:cNvPr id="9" name="Élőláb helye 4">
            <a:extLst>
              <a:ext uri="{FF2B5EF4-FFF2-40B4-BE49-F238E27FC236}">
                <a16:creationId xmlns:a16="http://schemas.microsoft.com/office/drawing/2014/main" xmlns="" id="{637CFC48-F065-44CD-8A24-46EDE21AF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10" name="Dia számának helye 5">
            <a:extLst>
              <a:ext uri="{FF2B5EF4-FFF2-40B4-BE49-F238E27FC236}">
                <a16:creationId xmlns:a16="http://schemas.microsoft.com/office/drawing/2014/main" xmlns="" id="{A526D877-C898-4DDF-BDBC-065767E24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EE06A-4911-4F82-8D02-7FA2059DBE97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23">
            <a:extLst>
              <a:ext uri="{FF2B5EF4-FFF2-40B4-BE49-F238E27FC236}">
                <a16:creationId xmlns:a16="http://schemas.microsoft.com/office/drawing/2014/main" xmlns="" id="{D20929C8-4636-4C61-9120-FDD3ACB65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349A3-72F5-4E85-91C4-B4047A21B8CC}" type="datetimeFigureOut">
              <a:rPr lang="hu-HU"/>
              <a:pPr>
                <a:defRPr/>
              </a:pPr>
              <a:t>2020.03.10.</a:t>
            </a:fld>
            <a:endParaRPr lang="hu-HU"/>
          </a:p>
        </p:txBody>
      </p:sp>
      <p:sp>
        <p:nvSpPr>
          <p:cNvPr id="6" name="Élőláb helye 9">
            <a:extLst>
              <a:ext uri="{FF2B5EF4-FFF2-40B4-BE49-F238E27FC236}">
                <a16:creationId xmlns:a16="http://schemas.microsoft.com/office/drawing/2014/main" xmlns="" id="{99E04DC3-E00E-4FFF-A3C6-C153A6F39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21">
            <a:extLst>
              <a:ext uri="{FF2B5EF4-FFF2-40B4-BE49-F238E27FC236}">
                <a16:creationId xmlns:a16="http://schemas.microsoft.com/office/drawing/2014/main" xmlns="" id="{4970A80E-0AFA-4B4B-95FE-2D520DF98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A87980-0270-4B05-B94A-15BDC8E2CFF8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23">
            <a:extLst>
              <a:ext uri="{FF2B5EF4-FFF2-40B4-BE49-F238E27FC236}">
                <a16:creationId xmlns:a16="http://schemas.microsoft.com/office/drawing/2014/main" xmlns="" id="{D20929C8-4636-4C61-9120-FDD3ACB65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7E5AF-D3A3-47E2-B654-2B05A44E4C32}" type="datetimeFigureOut">
              <a:rPr lang="hu-HU"/>
              <a:pPr>
                <a:defRPr/>
              </a:pPr>
              <a:t>2020.03.10.</a:t>
            </a:fld>
            <a:endParaRPr lang="hu-HU"/>
          </a:p>
        </p:txBody>
      </p:sp>
      <p:sp>
        <p:nvSpPr>
          <p:cNvPr id="8" name="Élőláb helye 9">
            <a:extLst>
              <a:ext uri="{FF2B5EF4-FFF2-40B4-BE49-F238E27FC236}">
                <a16:creationId xmlns:a16="http://schemas.microsoft.com/office/drawing/2014/main" xmlns="" id="{99E04DC3-E00E-4FFF-A3C6-C153A6F39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21">
            <a:extLst>
              <a:ext uri="{FF2B5EF4-FFF2-40B4-BE49-F238E27FC236}">
                <a16:creationId xmlns:a16="http://schemas.microsoft.com/office/drawing/2014/main" xmlns="" id="{4970A80E-0AFA-4B4B-95FE-2D520DF98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C1594A-FA64-49D4-978B-3D030BE299D9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3">
            <a:extLst>
              <a:ext uri="{FF2B5EF4-FFF2-40B4-BE49-F238E27FC236}">
                <a16:creationId xmlns:a16="http://schemas.microsoft.com/office/drawing/2014/main" xmlns="" id="{D20929C8-4636-4C61-9120-FDD3ACB65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56FCA-C5DE-454D-9C1D-24E548F286D5}" type="datetimeFigureOut">
              <a:rPr lang="hu-HU"/>
              <a:pPr>
                <a:defRPr/>
              </a:pPr>
              <a:t>2020.03.10.</a:t>
            </a:fld>
            <a:endParaRPr lang="hu-HU"/>
          </a:p>
        </p:txBody>
      </p:sp>
      <p:sp>
        <p:nvSpPr>
          <p:cNvPr id="4" name="Élőláb helye 9">
            <a:extLst>
              <a:ext uri="{FF2B5EF4-FFF2-40B4-BE49-F238E27FC236}">
                <a16:creationId xmlns:a16="http://schemas.microsoft.com/office/drawing/2014/main" xmlns="" id="{99E04DC3-E00E-4FFF-A3C6-C153A6F39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21">
            <a:extLst>
              <a:ext uri="{FF2B5EF4-FFF2-40B4-BE49-F238E27FC236}">
                <a16:creationId xmlns:a16="http://schemas.microsoft.com/office/drawing/2014/main" xmlns="" id="{4970A80E-0AFA-4B4B-95FE-2D520DF98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268402-32C0-4706-B7DE-7E6AF379FA27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4">
            <a:extLst>
              <a:ext uri="{FF2B5EF4-FFF2-40B4-BE49-F238E27FC236}">
                <a16:creationId xmlns:a16="http://schemas.microsoft.com/office/drawing/2014/main" xmlns="" id="{F7A14E11-9F7A-4EE0-A57B-7A540809FF00}"/>
              </a:ext>
            </a:extLst>
          </p:cNvPr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églalap 5">
            <a:extLst>
              <a:ext uri="{FF2B5EF4-FFF2-40B4-BE49-F238E27FC236}">
                <a16:creationId xmlns:a16="http://schemas.microsoft.com/office/drawing/2014/main" xmlns="" id="{06CB78BF-F4D8-4C7C-AF1D-45E8E2378B46}"/>
              </a:ext>
            </a:extLst>
          </p:cNvPr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átum helye 1">
            <a:extLst>
              <a:ext uri="{FF2B5EF4-FFF2-40B4-BE49-F238E27FC236}">
                <a16:creationId xmlns:a16="http://schemas.microsoft.com/office/drawing/2014/main" xmlns="" id="{3BF04281-BC8E-41A6-B001-F8ABC4D25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7658514-FD93-46A9-BD42-91F97C238AAA}" type="datetimeFigureOut">
              <a:rPr lang="hu-HU"/>
              <a:pPr>
                <a:defRPr/>
              </a:pPr>
              <a:t>2020.03.10.</a:t>
            </a:fld>
            <a:endParaRPr lang="hu-HU"/>
          </a:p>
        </p:txBody>
      </p:sp>
      <p:sp>
        <p:nvSpPr>
          <p:cNvPr id="5" name="Élőláb helye 2">
            <a:extLst>
              <a:ext uri="{FF2B5EF4-FFF2-40B4-BE49-F238E27FC236}">
                <a16:creationId xmlns:a16="http://schemas.microsoft.com/office/drawing/2014/main" xmlns="" id="{A9531562-0951-4530-A484-1CF5B8751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3">
            <a:extLst>
              <a:ext uri="{FF2B5EF4-FFF2-40B4-BE49-F238E27FC236}">
                <a16:creationId xmlns:a16="http://schemas.microsoft.com/office/drawing/2014/main" xmlns="" id="{8B6E3B74-2DA6-475B-906A-B75AD0CEF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A24D51-A34D-4E99-8538-017D147340F8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23">
            <a:extLst>
              <a:ext uri="{FF2B5EF4-FFF2-40B4-BE49-F238E27FC236}">
                <a16:creationId xmlns:a16="http://schemas.microsoft.com/office/drawing/2014/main" xmlns="" id="{D20929C8-4636-4C61-9120-FDD3ACB65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AD415-A7B0-477D-809B-0512BEE223B2}" type="datetimeFigureOut">
              <a:rPr lang="hu-HU"/>
              <a:pPr>
                <a:defRPr/>
              </a:pPr>
              <a:t>2020.03.10.</a:t>
            </a:fld>
            <a:endParaRPr lang="hu-HU"/>
          </a:p>
        </p:txBody>
      </p:sp>
      <p:sp>
        <p:nvSpPr>
          <p:cNvPr id="6" name="Élőláb helye 9">
            <a:extLst>
              <a:ext uri="{FF2B5EF4-FFF2-40B4-BE49-F238E27FC236}">
                <a16:creationId xmlns:a16="http://schemas.microsoft.com/office/drawing/2014/main" xmlns="" id="{99E04DC3-E00E-4FFF-A3C6-C153A6F39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21">
            <a:extLst>
              <a:ext uri="{FF2B5EF4-FFF2-40B4-BE49-F238E27FC236}">
                <a16:creationId xmlns:a16="http://schemas.microsoft.com/office/drawing/2014/main" xmlns="" id="{4970A80E-0AFA-4B4B-95FE-2D520DF98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545945-2261-4953-B2F8-F77AD2D86843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347186E-C268-4DA4-A29E-BC7A24E2E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DB9F33C-F9D5-4DD7-BD09-FCDAF4F414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DB73E88-F2B8-4E07-A5CE-40C6458463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12E7BB-3D5F-4588-B0D4-7D76955827B8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7">
            <a:extLst>
              <a:ext uri="{FF2B5EF4-FFF2-40B4-BE49-F238E27FC236}">
                <a16:creationId xmlns:a16="http://schemas.microsoft.com/office/drawing/2014/main" xmlns="" id="{407FA87E-9124-4E73-BF5F-9552D97EFDE1}"/>
              </a:ext>
            </a:extLst>
          </p:cNvPr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Folyamatábra: Feldolgozás 8">
            <a:extLst>
              <a:ext uri="{FF2B5EF4-FFF2-40B4-BE49-F238E27FC236}">
                <a16:creationId xmlns:a16="http://schemas.microsoft.com/office/drawing/2014/main" xmlns="" id="{6083089B-2B33-4FB4-8BBC-A656FD5DB0CC}"/>
              </a:ext>
            </a:extLst>
          </p:cNvPr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olyamatábra: Feldolgozás 9">
            <a:extLst>
              <a:ext uri="{FF2B5EF4-FFF2-40B4-BE49-F238E27FC236}">
                <a16:creationId xmlns:a16="http://schemas.microsoft.com/office/drawing/2014/main" xmlns="" id="{7F9CE832-F3F7-4823-A5BF-020F4899843B}"/>
              </a:ext>
            </a:extLst>
          </p:cNvPr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átum helye 4">
            <a:extLst>
              <a:ext uri="{FF2B5EF4-FFF2-40B4-BE49-F238E27FC236}">
                <a16:creationId xmlns:a16="http://schemas.microsoft.com/office/drawing/2014/main" xmlns="" id="{E9C7D1A0-1532-44B4-8174-EC534A66D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16592BF-F6FE-4388-A958-A3D10D1776F6}" type="datetimeFigureOut">
              <a:rPr lang="hu-HU"/>
              <a:pPr>
                <a:defRPr/>
              </a:pPr>
              <a:t>2020.03.10.</a:t>
            </a:fld>
            <a:endParaRPr lang="hu-HU"/>
          </a:p>
        </p:txBody>
      </p:sp>
      <p:sp>
        <p:nvSpPr>
          <p:cNvPr id="9" name="Élőláb helye 5">
            <a:extLst>
              <a:ext uri="{FF2B5EF4-FFF2-40B4-BE49-F238E27FC236}">
                <a16:creationId xmlns:a16="http://schemas.microsoft.com/office/drawing/2014/main" xmlns="" id="{C23D4152-1534-4C39-8D8B-381E7DCB0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10" name="Dia számának helye 6">
            <a:extLst>
              <a:ext uri="{FF2B5EF4-FFF2-40B4-BE49-F238E27FC236}">
                <a16:creationId xmlns:a16="http://schemas.microsoft.com/office/drawing/2014/main" xmlns="" id="{ACA46854-11D9-4715-939D-5CC9A28D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E8BF26-0EFF-4F36-84EF-A861C02AFD2F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23">
            <a:extLst>
              <a:ext uri="{FF2B5EF4-FFF2-40B4-BE49-F238E27FC236}">
                <a16:creationId xmlns:a16="http://schemas.microsoft.com/office/drawing/2014/main" xmlns="" id="{D20929C8-4636-4C61-9120-FDD3ACB65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686C8-6680-45CC-A7C1-3D08DCAA3A97}" type="datetimeFigureOut">
              <a:rPr lang="hu-HU"/>
              <a:pPr>
                <a:defRPr/>
              </a:pPr>
              <a:t>2020.03.10.</a:t>
            </a:fld>
            <a:endParaRPr lang="hu-HU"/>
          </a:p>
        </p:txBody>
      </p:sp>
      <p:sp>
        <p:nvSpPr>
          <p:cNvPr id="5" name="Élőláb helye 9">
            <a:extLst>
              <a:ext uri="{FF2B5EF4-FFF2-40B4-BE49-F238E27FC236}">
                <a16:creationId xmlns:a16="http://schemas.microsoft.com/office/drawing/2014/main" xmlns="" id="{99E04DC3-E00E-4FFF-A3C6-C153A6F39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21">
            <a:extLst>
              <a:ext uri="{FF2B5EF4-FFF2-40B4-BE49-F238E27FC236}">
                <a16:creationId xmlns:a16="http://schemas.microsoft.com/office/drawing/2014/main" xmlns="" id="{4970A80E-0AFA-4B4B-95FE-2D520DF98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85ACA-1AA1-458E-8263-132F53CB305A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23">
            <a:extLst>
              <a:ext uri="{FF2B5EF4-FFF2-40B4-BE49-F238E27FC236}">
                <a16:creationId xmlns:a16="http://schemas.microsoft.com/office/drawing/2014/main" xmlns="" id="{D20929C8-4636-4C61-9120-FDD3ACB65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2CC9C-168E-4C15-9AE2-B4D1477285A8}" type="datetimeFigureOut">
              <a:rPr lang="hu-HU"/>
              <a:pPr>
                <a:defRPr/>
              </a:pPr>
              <a:t>2020.03.10.</a:t>
            </a:fld>
            <a:endParaRPr lang="hu-HU"/>
          </a:p>
        </p:txBody>
      </p:sp>
      <p:sp>
        <p:nvSpPr>
          <p:cNvPr id="5" name="Élőláb helye 9">
            <a:extLst>
              <a:ext uri="{FF2B5EF4-FFF2-40B4-BE49-F238E27FC236}">
                <a16:creationId xmlns:a16="http://schemas.microsoft.com/office/drawing/2014/main" xmlns="" id="{99E04DC3-E00E-4FFF-A3C6-C153A6F39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21">
            <a:extLst>
              <a:ext uri="{FF2B5EF4-FFF2-40B4-BE49-F238E27FC236}">
                <a16:creationId xmlns:a16="http://schemas.microsoft.com/office/drawing/2014/main" xmlns="" id="{4970A80E-0AFA-4B4B-95FE-2D520DF98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53ACE5-DD28-4F97-A316-003CE377F8AB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347186E-C268-4DA4-A29E-BC7A24E2E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DB9F33C-F9D5-4DD7-BD09-FCDAF4F414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DB73E88-F2B8-4E07-A5CE-40C6458463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C52999-A2D1-4978-822E-AB852A74B4F8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347186E-C268-4DA4-A29E-BC7A24E2E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DB9F33C-F9D5-4DD7-BD09-FCDAF4F414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DB73E88-F2B8-4E07-A5CE-40C6458463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9A531E-017D-487A-977F-B1643A181A60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9347186E-C268-4DA4-A29E-BC7A24E2E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ADB9F33C-F9D5-4DD7-BD09-FCDAF4F414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DB73E88-F2B8-4E07-A5CE-40C6458463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B9D8FD-D939-431D-B928-E97D79662344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9347186E-C268-4DA4-A29E-BC7A24E2E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ADB9F33C-F9D5-4DD7-BD09-FCDAF4F414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0DB73E88-F2B8-4E07-A5CE-40C6458463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B66F31-E2BE-4100-816F-070C7E0F0624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9347186E-C268-4DA4-A29E-BC7A24E2E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ADB9F33C-F9D5-4DD7-BD09-FCDAF4F414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0DB73E88-F2B8-4E07-A5CE-40C6458463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3143D4-AB90-414B-9F3C-D3E92B9F4467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347186E-C268-4DA4-A29E-BC7A24E2E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DB9F33C-F9D5-4DD7-BD09-FCDAF4F414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DB73E88-F2B8-4E07-A5CE-40C6458463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DE6290-D7C3-4638-82BF-96AD5F6605CB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347186E-C268-4DA4-A29E-BC7A24E2E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DB9F33C-F9D5-4DD7-BD09-FCDAF4F414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DB73E88-F2B8-4E07-A5CE-40C6458463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395EF0-206D-4042-A81B-1D4E77D9F627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0500"/>
            <a:ext cx="70104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905000"/>
            <a:ext cx="701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xmlns="" id="{9347186E-C268-4DA4-A29E-BC7A24E2EF0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xmlns="" id="{ADB9F33C-F9D5-4DD7-BD09-FCDAF4F414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xmlns="" id="{0DB73E88-F2B8-4E07-A5CE-40C64584630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5B8494F8-EC00-4E5F-B728-5D077F7C0489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032" name="Oval 8">
            <a:extLst>
              <a:ext uri="{FF2B5EF4-FFF2-40B4-BE49-F238E27FC236}">
                <a16:creationId xmlns:a16="http://schemas.microsoft.com/office/drawing/2014/main" xmlns="" id="{7C9705CA-87B4-42B2-9014-7F7A1C983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hu-HU" altLang="hu-HU" sz="2400">
              <a:latin typeface="Times New Roman" panose="02020603050405020304" pitchFamily="18" charset="0"/>
            </a:endParaRPr>
          </a:p>
        </p:txBody>
      </p:sp>
      <p:sp>
        <p:nvSpPr>
          <p:cNvPr id="1033" name="Oval 9">
            <a:extLst>
              <a:ext uri="{FF2B5EF4-FFF2-40B4-BE49-F238E27FC236}">
                <a16:creationId xmlns:a16="http://schemas.microsoft.com/office/drawing/2014/main" xmlns="" id="{74B3B7B3-10EC-4A75-9D00-305E1D6F3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hu-HU" altLang="hu-HU" sz="2400">
              <a:latin typeface="Times New Roman" panose="02020603050405020304" pitchFamily="18" charset="0"/>
            </a:endParaRPr>
          </a:p>
        </p:txBody>
      </p:sp>
      <p:sp>
        <p:nvSpPr>
          <p:cNvPr id="1034" name="Oval 10">
            <a:extLst>
              <a:ext uri="{FF2B5EF4-FFF2-40B4-BE49-F238E27FC236}">
                <a16:creationId xmlns:a16="http://schemas.microsoft.com/office/drawing/2014/main" xmlns="" id="{CBEDC8DD-9CAC-4EBD-974C-3D154D912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hu-HU" altLang="hu-HU" sz="2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ör 6">
            <a:extLst>
              <a:ext uri="{FF2B5EF4-FFF2-40B4-BE49-F238E27FC236}">
                <a16:creationId xmlns:a16="http://schemas.microsoft.com/office/drawing/2014/main" xmlns="" id="{00B35359-1F85-4E62-B737-C91E56CFC77D}"/>
              </a:ext>
            </a:extLst>
          </p:cNvPr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xmlns="" id="{37B921F7-CD3E-4E5D-840A-FAF357684D29}"/>
              </a:ext>
            </a:extLst>
          </p:cNvPr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Fánk 10">
            <a:extLst>
              <a:ext uri="{FF2B5EF4-FFF2-40B4-BE49-F238E27FC236}">
                <a16:creationId xmlns:a16="http://schemas.microsoft.com/office/drawing/2014/main" xmlns="" id="{B0F8A1B2-E155-4FF5-A5AE-A263AE241B4B}"/>
              </a:ext>
            </a:extLst>
          </p:cNvPr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xmlns="" id="{DC549938-29B2-48D3-BDEA-0AF062F1C708}"/>
              </a:ext>
            </a:extLst>
          </p:cNvPr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Cím helye 4">
            <a:extLst>
              <a:ext uri="{FF2B5EF4-FFF2-40B4-BE49-F238E27FC236}">
                <a16:creationId xmlns:a16="http://schemas.microsoft.com/office/drawing/2014/main" xmlns="" id="{D13BA06F-71C0-4F9F-B974-44E8124A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2057" name="Szöveg hely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24" name="Dátum helye 23">
            <a:extLst>
              <a:ext uri="{FF2B5EF4-FFF2-40B4-BE49-F238E27FC236}">
                <a16:creationId xmlns:a16="http://schemas.microsoft.com/office/drawing/2014/main" xmlns="" id="{D20929C8-4636-4C61-9120-FDD3ACB65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2C9F29A-3BA9-49E8-AE2C-F5CB687848E5}" type="datetimeFigureOut">
              <a:rPr lang="hu-HU"/>
              <a:pPr>
                <a:defRPr/>
              </a:pPr>
              <a:t>2020.03.10.</a:t>
            </a:fld>
            <a:endParaRPr lang="hu-HU"/>
          </a:p>
        </p:txBody>
      </p:sp>
      <p:sp>
        <p:nvSpPr>
          <p:cNvPr id="10" name="Élőláb helye 9">
            <a:extLst>
              <a:ext uri="{FF2B5EF4-FFF2-40B4-BE49-F238E27FC236}">
                <a16:creationId xmlns:a16="http://schemas.microsoft.com/office/drawing/2014/main" xmlns="" id="{99E04DC3-E00E-4FFF-A3C6-C153A6F398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22" name="Dia számának helye 21">
            <a:extLst>
              <a:ext uri="{FF2B5EF4-FFF2-40B4-BE49-F238E27FC236}">
                <a16:creationId xmlns:a16="http://schemas.microsoft.com/office/drawing/2014/main" xmlns="" id="{4970A80E-0AFA-4B4B-95FE-2D520DF98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B4B1A0"/>
                </a:solidFill>
                <a:latin typeface="Gill Sans MT" pitchFamily="34" charset="-18"/>
              </a:defRPr>
            </a:lvl1pPr>
          </a:lstStyle>
          <a:p>
            <a:fld id="{4D6527F1-7C8D-47B8-9FFE-49999D796C2D}" type="slidenum">
              <a:rPr lang="hu-HU"/>
              <a:pPr/>
              <a:t>‹#›</a:t>
            </a:fld>
            <a:endParaRPr lang="hu-HU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xmlns="" id="{44C2FC1D-CE6C-4EF1-945D-90F63C163ED4}"/>
              </a:ext>
            </a:extLst>
          </p:cNvPr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28" r:id="rId2"/>
    <p:sldLayoutId id="2147484037" r:id="rId3"/>
    <p:sldLayoutId id="2147484029" r:id="rId4"/>
    <p:sldLayoutId id="2147484030" r:id="rId5"/>
    <p:sldLayoutId id="2147484031" r:id="rId6"/>
    <p:sldLayoutId id="2147484038" r:id="rId7"/>
    <p:sldLayoutId id="2147484032" r:id="rId8"/>
    <p:sldLayoutId id="2147484039" r:id="rId9"/>
    <p:sldLayoutId id="2147484033" r:id="rId10"/>
    <p:sldLayoutId id="214748403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11488B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11488B"/>
          </a:solidFill>
          <a:latin typeface="Gill Sans MT" pitchFamily="34" charset="-1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11488B"/>
          </a:solidFill>
          <a:latin typeface="Gill Sans MT" pitchFamily="34" charset="-1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11488B"/>
          </a:solidFill>
          <a:latin typeface="Gill Sans MT" pitchFamily="34" charset="-1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11488B"/>
          </a:solidFill>
          <a:latin typeface="Gill Sans MT" pitchFamily="34" charset="-1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11488B"/>
          </a:solidFill>
          <a:latin typeface="Gill Sans MT" pitchFamily="34" charset="-18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11488B"/>
          </a:solidFill>
          <a:latin typeface="Gill Sans MT" pitchFamily="34" charset="-18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11488B"/>
          </a:solidFill>
          <a:latin typeface="Gill Sans MT" pitchFamily="34" charset="-18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11488B"/>
          </a:solidFill>
          <a:latin typeface="Gill Sans MT" pitchFamily="34" charset="-18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konyvtar.or-zse.h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diagram1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9A3CE58-DD21-4FF5-A244-BAE1C923C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450" y="404813"/>
            <a:ext cx="7848600" cy="2232025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hu-HU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hu-HU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sz="24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FACD01E1-7ADB-4610-869D-8BDC8326F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9250" y="1125538"/>
            <a:ext cx="6985000" cy="4464050"/>
          </a:xfrm>
        </p:spPr>
        <p:txBody>
          <a:bodyPr>
            <a:noAutofit/>
          </a:bodyPr>
          <a:lstStyle/>
          <a:p>
            <a:pPr algn="ctr">
              <a:defRPr/>
            </a:pPr>
            <a:endParaRPr lang="hu-HU" sz="1800" dirty="0"/>
          </a:p>
          <a:p>
            <a:pPr algn="ctr" eaLnBrk="1" hangingPunct="1">
              <a:defRPr/>
            </a:pPr>
            <a:r>
              <a:rPr lang="hu-HU" altLang="hu-HU" sz="3600" dirty="0" smtClean="0"/>
              <a:t>Múlt és jövő kihívásai: megújuló szolgáltatások az OR-ZSE Könyvtárában</a:t>
            </a:r>
          </a:p>
          <a:p>
            <a:pPr algn="ctr" eaLnBrk="1" hangingPunct="1">
              <a:defRPr/>
            </a:pPr>
            <a:endParaRPr lang="hu-HU" altLang="hu-HU" sz="3600" dirty="0" smtClean="0"/>
          </a:p>
          <a:p>
            <a:pPr algn="ctr" eaLnBrk="1" hangingPunct="1">
              <a:defRPr/>
            </a:pPr>
            <a:r>
              <a:rPr lang="hu-HU" altLang="hu-HU" sz="3600" dirty="0" smtClean="0"/>
              <a:t>Tamási Balázs</a:t>
            </a:r>
          </a:p>
          <a:p>
            <a:pPr algn="ctr" eaLnBrk="1" hangingPunct="1">
              <a:defRPr/>
            </a:pPr>
            <a:endParaRPr lang="en-US" altLang="hu-HU" sz="3600" dirty="0"/>
          </a:p>
          <a:p>
            <a:pPr algn="ctr" eaLnBrk="1" hangingPunct="1">
              <a:defRPr/>
            </a:pPr>
            <a:r>
              <a:rPr lang="hu-HU" altLang="hu-HU" dirty="0" smtClean="0"/>
              <a:t>Szakkönyvtári seregszemle</a:t>
            </a:r>
            <a:r>
              <a:rPr lang="en-US" altLang="hu-HU" dirty="0" smtClean="0"/>
              <a:t>, </a:t>
            </a:r>
            <a:r>
              <a:rPr lang="hu-HU" altLang="hu-HU" dirty="0" smtClean="0"/>
              <a:t>KSH, 2020. március 10. </a:t>
            </a:r>
            <a:endParaRPr lang="hu-H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525" y="5672138"/>
            <a:ext cx="2687638" cy="966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4913" y="5672138"/>
            <a:ext cx="3579812" cy="981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ím 1"/>
          <p:cNvSpPr>
            <a:spLocks noGrp="1" noChangeArrowheads="1"/>
          </p:cNvSpPr>
          <p:nvPr>
            <p:ph type="title"/>
          </p:nvPr>
        </p:nvSpPr>
        <p:spPr>
          <a:xfrm>
            <a:off x="1547813" y="115888"/>
            <a:ext cx="3960812" cy="1438275"/>
          </a:xfrm>
        </p:spPr>
        <p:txBody>
          <a:bodyPr/>
          <a:lstStyle/>
          <a:p>
            <a:pPr eaLnBrk="1" hangingPunct="1"/>
            <a:r>
              <a:rPr lang="hu-HU" altLang="hu-HU" sz="3200" smtClean="0">
                <a:solidFill>
                  <a:srgbClr val="0070C0"/>
                </a:solidFill>
              </a:rPr>
              <a:t>2. Mi a küldetésünk, feladatunk? </a:t>
            </a:r>
            <a:endParaRPr lang="en-US" altLang="hu-HU" sz="3200" smtClean="0">
              <a:solidFill>
                <a:srgbClr val="0070C0"/>
              </a:solidFill>
            </a:endParaRPr>
          </a:p>
        </p:txBody>
      </p:sp>
      <p:sp>
        <p:nvSpPr>
          <p:cNvPr id="7171" name="Tartalom helye 2">
            <a:extLst>
              <a:ext uri="{FF2B5EF4-FFF2-40B4-BE49-F238E27FC236}">
                <a16:creationId xmlns:a16="http://schemas.microsoft.com/office/drawing/2014/main" xmlns="" id="{4372A864-8AC3-434B-BEB3-7346885FE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628775"/>
            <a:ext cx="7848600" cy="5040313"/>
          </a:xfrm>
        </p:spPr>
        <p:txBody>
          <a:bodyPr/>
          <a:lstStyle/>
          <a:p>
            <a:pPr marL="457200" indent="-457200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hu-HU" sz="2400" dirty="0" smtClean="0">
                <a:solidFill>
                  <a:schemeClr val="accent1">
                    <a:lumMod val="75000"/>
                  </a:schemeClr>
                </a:solidFill>
              </a:rPr>
              <a:t>elsőoktatási, egyetemi, nyilvános szakkönyvtárként</a:t>
            </a:r>
          </a:p>
          <a:p>
            <a:pPr marL="457200" indent="-457200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magyarországi </a:t>
            </a:r>
            <a:r>
              <a:rPr lang="hu-HU" sz="2400" dirty="0" smtClean="0">
                <a:solidFill>
                  <a:schemeClr val="accent1">
                    <a:lumMod val="75000"/>
                  </a:schemeClr>
                </a:solidFill>
              </a:rPr>
              <a:t>zsidóság muzeális gyűjteményeként</a:t>
            </a:r>
          </a:p>
          <a:p>
            <a:pPr marL="457200" indent="-457200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hu-HU" sz="2400" dirty="0" smtClean="0">
                <a:solidFill>
                  <a:schemeClr val="accent1">
                    <a:lumMod val="75000"/>
                  </a:schemeClr>
                </a:solidFill>
              </a:rPr>
              <a:t>zsidó közösség könyvtáraként (közkönyvtári jelleg?)</a:t>
            </a:r>
          </a:p>
          <a:p>
            <a:pPr eaLnBrk="1" hangingPunct="1">
              <a:lnSpc>
                <a:spcPct val="150000"/>
              </a:lnSpc>
              <a:buFontTx/>
              <a:buChar char="-"/>
              <a:defRPr/>
            </a:pPr>
            <a:r>
              <a:rPr lang="hu-HU" sz="2400" dirty="0" smtClean="0"/>
              <a:t>gyűjteni, megőrizni, feltárni, hozzáférhetővé tenni!</a:t>
            </a:r>
          </a:p>
          <a:p>
            <a:pPr eaLnBrk="1" hangingPunct="1">
              <a:lnSpc>
                <a:spcPct val="150000"/>
              </a:lnSpc>
              <a:buFontTx/>
              <a:buChar char="-"/>
              <a:defRPr/>
            </a:pPr>
            <a:r>
              <a:rPr lang="hu-HU" sz="2400" dirty="0" smtClean="0"/>
              <a:t>Keretek: múltbeli meghatározottság, törvényi kritériumok, fenntartói elvárások (SZMSZ-</a:t>
            </a:r>
            <a:r>
              <a:rPr lang="hu-HU" sz="2400" dirty="0" err="1" smtClean="0"/>
              <a:t>ek</a:t>
            </a:r>
            <a:r>
              <a:rPr lang="hu-HU" sz="2400" dirty="0" smtClean="0"/>
              <a:t>)</a:t>
            </a:r>
          </a:p>
          <a:p>
            <a:pPr eaLnBrk="1" hangingPunct="1">
              <a:lnSpc>
                <a:spcPct val="150000"/>
              </a:lnSpc>
              <a:buFontTx/>
              <a:buChar char="-"/>
              <a:defRPr/>
            </a:pPr>
            <a:r>
              <a:rPr lang="hu-HU" sz="2400" dirty="0" smtClean="0"/>
              <a:t> </a:t>
            </a:r>
            <a:r>
              <a:rPr lang="hu-HU" sz="2400" dirty="0" smtClean="0">
                <a:solidFill>
                  <a:srgbClr val="0070C0"/>
                </a:solidFill>
              </a:rPr>
              <a:t>2017-2019-ben megvalósított fejlesztések: </a:t>
            </a:r>
          </a:p>
          <a:p>
            <a:pPr eaLnBrk="1" hangingPunct="1">
              <a:lnSpc>
                <a:spcPct val="150000"/>
              </a:lnSpc>
              <a:buFontTx/>
              <a:buChar char="-"/>
              <a:defRPr/>
            </a:pPr>
            <a:r>
              <a:rPr lang="hu-HU" sz="2400" dirty="0">
                <a:solidFill>
                  <a:srgbClr val="0070C0"/>
                </a:solidFill>
              </a:rPr>
              <a:t>megújuló </a:t>
            </a:r>
            <a:r>
              <a:rPr lang="hu-HU" sz="2400" dirty="0" smtClean="0">
                <a:solidFill>
                  <a:srgbClr val="0070C0"/>
                </a:solidFill>
              </a:rPr>
              <a:t>szolgáltatások, könyvtári projektek </a:t>
            </a:r>
            <a:endParaRPr lang="hu-HU" sz="2400" dirty="0">
              <a:solidFill>
                <a:srgbClr val="0070C0"/>
              </a:solidFill>
            </a:endParaRPr>
          </a:p>
        </p:txBody>
      </p:sp>
      <p:pic>
        <p:nvPicPr>
          <p:cNvPr id="17412" name="Kép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-100013"/>
            <a:ext cx="3279775" cy="15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0417D7D2-4031-4CCE-8BF9-76E7F3B12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4505325" cy="9223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sz="3200" dirty="0" smtClean="0">
                <a:solidFill>
                  <a:schemeClr val="tx2"/>
                </a:solidFill>
              </a:rPr>
              <a:t>Megújuló szolgáltatásaink (2017-2019)</a:t>
            </a:r>
            <a:endParaRPr lang="hu-HU" sz="3200" dirty="0">
              <a:solidFill>
                <a:schemeClr val="tx2"/>
              </a:solidFill>
            </a:endParaRPr>
          </a:p>
        </p:txBody>
      </p:sp>
      <p:sp>
        <p:nvSpPr>
          <p:cNvPr id="18435" name="Tartalom helye 2"/>
          <p:cNvSpPr>
            <a:spLocks noGrp="1" noChangeArrowheads="1"/>
          </p:cNvSpPr>
          <p:nvPr>
            <p:ph idx="1"/>
          </p:nvPr>
        </p:nvSpPr>
        <p:spPr>
          <a:xfrm>
            <a:off x="1435100" y="1196975"/>
            <a:ext cx="7499350" cy="5545138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hu-HU" altLang="hu-HU" sz="2800" smtClean="0"/>
              <a:t>1. új könyvtári honlap (2018, NKA pályázat)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altLang="hu-HU" sz="2800" smtClean="0"/>
              <a:t>2. Aleph-katalógusunk online elérhető (2018)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altLang="hu-HU" sz="2800" smtClean="0"/>
              <a:t>3. EISZ-adatbázis szolgáltatás (2016-2019)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altLang="hu-HU" sz="2800" smtClean="0"/>
              <a:t>4. Saját digitalizált tartalom OA szolgáltatása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altLang="hu-HU" sz="2800" smtClean="0"/>
              <a:t>5. Olvasószolgálat</a:t>
            </a:r>
          </a:p>
          <a:p>
            <a:pPr>
              <a:lnSpc>
                <a:spcPct val="150000"/>
              </a:lnSpc>
            </a:pPr>
            <a:r>
              <a:rPr lang="hu-HU" altLang="hu-HU" sz="2800" smtClean="0"/>
              <a:t>új reprográfia szolgáltatások </a:t>
            </a:r>
          </a:p>
          <a:p>
            <a:pPr>
              <a:lnSpc>
                <a:spcPct val="150000"/>
              </a:lnSpc>
            </a:pPr>
            <a:r>
              <a:rPr lang="hu-HU" altLang="hu-HU" sz="2800" smtClean="0"/>
              <a:t>olvasótermi infrastruktúra fejlesztése  </a:t>
            </a:r>
          </a:p>
          <a:p>
            <a:pPr>
              <a:lnSpc>
                <a:spcPct val="150000"/>
              </a:lnSpc>
            </a:pPr>
            <a:r>
              <a:rPr lang="hu-HU" altLang="hu-HU" sz="2800" smtClean="0"/>
              <a:t>/6. állományvédelem – restaurálás/ </a:t>
            </a:r>
          </a:p>
        </p:txBody>
      </p:sp>
      <p:pic>
        <p:nvPicPr>
          <p:cNvPr id="18436" name="Kép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-100013"/>
            <a:ext cx="3279775" cy="15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ím 1"/>
          <p:cNvSpPr>
            <a:spLocks noGrp="1" noChangeArrowheads="1"/>
          </p:cNvSpPr>
          <p:nvPr>
            <p:ph type="title"/>
          </p:nvPr>
        </p:nvSpPr>
        <p:spPr>
          <a:xfrm>
            <a:off x="1331913" y="531813"/>
            <a:ext cx="5543550" cy="717550"/>
          </a:xfrm>
        </p:spPr>
        <p:txBody>
          <a:bodyPr/>
          <a:lstStyle/>
          <a:p>
            <a:r>
              <a:rPr lang="hu-HU" altLang="hu-HU" sz="2600" b="1" smtClean="0">
                <a:solidFill>
                  <a:srgbClr val="65B4B4"/>
                </a:solidFill>
              </a:rPr>
              <a:t> 2. Arculatfejlesztés, honlap</a:t>
            </a:r>
            <a:endParaRPr lang="hu-HU" altLang="hu-HU" sz="2600" smtClean="0"/>
          </a:p>
        </p:txBody>
      </p:sp>
      <p:sp>
        <p:nvSpPr>
          <p:cNvPr id="19459" name="Tartalom helye 2"/>
          <p:cNvSpPr>
            <a:spLocks noGrp="1"/>
          </p:cNvSpPr>
          <p:nvPr>
            <p:ph idx="1"/>
          </p:nvPr>
        </p:nvSpPr>
        <p:spPr>
          <a:xfrm>
            <a:off x="-34925" y="1624013"/>
            <a:ext cx="9110663" cy="4829175"/>
          </a:xfrm>
        </p:spPr>
        <p:txBody>
          <a:bodyPr/>
          <a:lstStyle/>
          <a:p>
            <a:pPr marL="0" indent="0">
              <a:lnSpc>
                <a:spcPct val="150000"/>
              </a:lnSpc>
              <a:buClr>
                <a:srgbClr val="336666"/>
              </a:buClr>
              <a:buFont typeface="Wingdings" pitchFamily="2" charset="2"/>
              <a:buNone/>
            </a:pPr>
            <a:endParaRPr lang="hu-HU" altLang="hu-HU" sz="3200" smtClean="0">
              <a:hlinkClick r:id="rId2"/>
            </a:endParaRPr>
          </a:p>
        </p:txBody>
      </p:sp>
      <p:pic>
        <p:nvPicPr>
          <p:cNvPr id="19460" name="Kép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4925" y="1592263"/>
            <a:ext cx="9144000" cy="465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Cím 1"/>
          <p:cNvSpPr txBox="1">
            <a:spLocks/>
          </p:cNvSpPr>
          <p:nvPr/>
        </p:nvSpPr>
        <p:spPr bwMode="auto">
          <a:xfrm>
            <a:off x="4900613" y="-1811338"/>
            <a:ext cx="50292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hu-HU" altLang="hu-HU" sz="2200">
                <a:solidFill>
                  <a:schemeClr val="tx2"/>
                </a:solidFill>
                <a:hlinkClick r:id="rId2"/>
              </a:rPr>
              <a:t>https://konyvtar.or-zse.hu/</a:t>
            </a:r>
            <a:r>
              <a:rPr lang="hu-HU" altLang="hu-HU" sz="220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9462" name="Kép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64438" y="5597525"/>
            <a:ext cx="15113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Kép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325" y="-133350"/>
            <a:ext cx="32797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ím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3911600" cy="1527175"/>
          </a:xfrm>
        </p:spPr>
        <p:txBody>
          <a:bodyPr/>
          <a:lstStyle/>
          <a:p>
            <a:r>
              <a:rPr lang="hu-HU" altLang="hu-HU" sz="2600" b="1" smtClean="0">
                <a:solidFill>
                  <a:srgbClr val="65B4B4"/>
                </a:solidFill>
              </a:rPr>
              <a:t>2. </a:t>
            </a:r>
            <a:r>
              <a:rPr lang="hu-HU" altLang="hu-HU" sz="2600" b="1" smtClean="0">
                <a:solidFill>
                  <a:srgbClr val="FFC000"/>
                </a:solidFill>
              </a:rPr>
              <a:t>Re</a:t>
            </a:r>
            <a:r>
              <a:rPr lang="hu-HU" altLang="hu-HU" sz="2600" b="1" smtClean="0">
                <a:solidFill>
                  <a:srgbClr val="65B4B4"/>
                </a:solidFill>
              </a:rPr>
              <a:t>katalogizálás </a:t>
            </a:r>
            <a:r>
              <a:rPr lang="hu-HU" altLang="hu-HU" sz="2600" smtClean="0"/>
              <a:t>(2017/2018-tól)</a:t>
            </a:r>
            <a:br>
              <a:rPr lang="hu-HU" altLang="hu-HU" sz="2600" smtClean="0"/>
            </a:br>
            <a:endParaRPr lang="hu-HU" altLang="hu-HU" sz="2600" smtClean="0"/>
          </a:p>
        </p:txBody>
      </p:sp>
      <p:sp>
        <p:nvSpPr>
          <p:cNvPr id="20483" name="Tartalom helye 2"/>
          <p:cNvSpPr>
            <a:spLocks noGrp="1"/>
          </p:cNvSpPr>
          <p:nvPr>
            <p:ph idx="1"/>
          </p:nvPr>
        </p:nvSpPr>
        <p:spPr>
          <a:xfrm>
            <a:off x="1524000" y="1717675"/>
            <a:ext cx="7010400" cy="4519613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336666"/>
              </a:buClr>
            </a:pPr>
            <a:r>
              <a:rPr lang="hu-HU" altLang="hu-HU" sz="2400" smtClean="0"/>
              <a:t>OSZK-val, MTA Könyvtárral együttműködés  </a:t>
            </a:r>
          </a:p>
          <a:p>
            <a:pPr>
              <a:lnSpc>
                <a:spcPct val="150000"/>
              </a:lnSpc>
              <a:buClr>
                <a:srgbClr val="336666"/>
              </a:buClr>
            </a:pPr>
            <a:r>
              <a:rPr lang="hu-HU" altLang="hu-HU" sz="2400" smtClean="0"/>
              <a:t>Adatkonverzió (Excel-adatbázisból) -&gt; </a:t>
            </a:r>
          </a:p>
          <a:p>
            <a:pPr>
              <a:lnSpc>
                <a:spcPct val="150000"/>
              </a:lnSpc>
              <a:buClr>
                <a:srgbClr val="336666"/>
              </a:buClr>
            </a:pPr>
            <a:r>
              <a:rPr lang="hu-HU" altLang="hu-HU" sz="2400" smtClean="0"/>
              <a:t>Könyvállomány egyszerű példányrekordjai </a:t>
            </a:r>
          </a:p>
          <a:p>
            <a:pPr>
              <a:lnSpc>
                <a:spcPct val="150000"/>
              </a:lnSpc>
              <a:buClr>
                <a:srgbClr val="336666"/>
              </a:buClr>
            </a:pPr>
            <a:r>
              <a:rPr lang="hu-HU" altLang="hu-HU" sz="2400" smtClean="0"/>
              <a:t>Helyi katalogizálás kialakítása:  </a:t>
            </a:r>
          </a:p>
          <a:p>
            <a:pPr>
              <a:lnSpc>
                <a:spcPct val="150000"/>
              </a:lnSpc>
              <a:buClr>
                <a:srgbClr val="336666"/>
              </a:buClr>
            </a:pPr>
            <a:r>
              <a:rPr lang="hu-HU" altLang="hu-HU" sz="2400" smtClean="0"/>
              <a:t>szabályzat, 3 könyvtáros felvétele, betanítás -&gt; </a:t>
            </a:r>
          </a:p>
          <a:p>
            <a:pPr>
              <a:lnSpc>
                <a:spcPct val="150000"/>
              </a:lnSpc>
              <a:buClr>
                <a:srgbClr val="336666"/>
              </a:buClr>
            </a:pPr>
            <a:r>
              <a:rPr lang="hu-HU" altLang="hu-HU" sz="2400" smtClean="0"/>
              <a:t>a folyóiratállomány feldolgozása, retrokonverzió </a:t>
            </a:r>
          </a:p>
          <a:p>
            <a:pPr>
              <a:lnSpc>
                <a:spcPct val="150000"/>
              </a:lnSpc>
              <a:buClr>
                <a:srgbClr val="336666"/>
              </a:buClr>
            </a:pPr>
            <a:endParaRPr lang="hu-HU" altLang="hu-HU" sz="2400" smtClean="0"/>
          </a:p>
          <a:p>
            <a:endParaRPr lang="hu-HU" altLang="hu-HU" sz="2400" smtClean="0"/>
          </a:p>
        </p:txBody>
      </p:sp>
      <p:pic>
        <p:nvPicPr>
          <p:cNvPr id="20484" name="Kép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5988" y="2205038"/>
            <a:ext cx="1268412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Kép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-80963"/>
            <a:ext cx="32797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ím 1"/>
          <p:cNvSpPr>
            <a:spLocks noGrp="1"/>
          </p:cNvSpPr>
          <p:nvPr>
            <p:ph type="title"/>
          </p:nvPr>
        </p:nvSpPr>
        <p:spPr>
          <a:xfrm>
            <a:off x="1524000" y="188913"/>
            <a:ext cx="3984625" cy="1152525"/>
          </a:xfrm>
        </p:spPr>
        <p:txBody>
          <a:bodyPr/>
          <a:lstStyle/>
          <a:p>
            <a:r>
              <a:rPr lang="hu-HU" altLang="hu-HU" sz="2600" b="1" smtClean="0">
                <a:solidFill>
                  <a:srgbClr val="65B4B4"/>
                </a:solidFill>
              </a:rPr>
              <a:t>3. Digitalizálás</a:t>
            </a:r>
            <a:r>
              <a:rPr lang="en-US" altLang="hu-HU" sz="2600" smtClean="0">
                <a:solidFill>
                  <a:srgbClr val="000000"/>
                </a:solidFill>
              </a:rPr>
              <a:t> </a:t>
            </a:r>
            <a:r>
              <a:rPr lang="hu-HU" altLang="hu-HU" sz="2600" smtClean="0">
                <a:solidFill>
                  <a:srgbClr val="000000"/>
                </a:solidFill>
              </a:rPr>
              <a:t>(2017-től)</a:t>
            </a:r>
            <a:br>
              <a:rPr lang="hu-HU" altLang="hu-HU" sz="2600" smtClean="0">
                <a:solidFill>
                  <a:srgbClr val="000000"/>
                </a:solidFill>
              </a:rPr>
            </a:br>
            <a:endParaRPr lang="hu-HU" altLang="hu-HU" sz="2600" smtClean="0"/>
          </a:p>
        </p:txBody>
      </p:sp>
      <p:sp>
        <p:nvSpPr>
          <p:cNvPr id="21507" name="Tartalom helye 2"/>
          <p:cNvSpPr>
            <a:spLocks noGrp="1"/>
          </p:cNvSpPr>
          <p:nvPr>
            <p:ph idx="1"/>
          </p:nvPr>
        </p:nvSpPr>
        <p:spPr>
          <a:xfrm>
            <a:off x="1528763" y="1125538"/>
            <a:ext cx="7010400" cy="5543550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336666"/>
              </a:buClr>
            </a:pPr>
            <a:r>
              <a:rPr lang="hu-HU" altLang="hu-HU" sz="2200" smtClean="0">
                <a:solidFill>
                  <a:srgbClr val="000000"/>
                </a:solidFill>
              </a:rPr>
              <a:t>Digitalizáló műhely kialakítása, helyben archiválás  </a:t>
            </a:r>
          </a:p>
          <a:p>
            <a:pPr>
              <a:lnSpc>
                <a:spcPct val="150000"/>
              </a:lnSpc>
              <a:buClr>
                <a:srgbClr val="336666"/>
              </a:buClr>
            </a:pPr>
            <a:r>
              <a:rPr lang="hu-HU" altLang="hu-HU" sz="2200" smtClean="0">
                <a:solidFill>
                  <a:srgbClr val="000000"/>
                </a:solidFill>
              </a:rPr>
              <a:t>MaNDA-val és OSZK-val együttműködés -&gt; </a:t>
            </a:r>
          </a:p>
          <a:p>
            <a:pPr>
              <a:lnSpc>
                <a:spcPct val="150000"/>
              </a:lnSpc>
              <a:buClr>
                <a:srgbClr val="336666"/>
              </a:buClr>
            </a:pPr>
            <a:r>
              <a:rPr lang="hu-HU" altLang="hu-HU" sz="2200" smtClean="0">
                <a:solidFill>
                  <a:srgbClr val="000000"/>
                </a:solidFill>
              </a:rPr>
              <a:t>Humánerőforrás, eszközök: külső és belső forrás</a:t>
            </a:r>
          </a:p>
          <a:p>
            <a:pPr>
              <a:lnSpc>
                <a:spcPct val="150000"/>
              </a:lnSpc>
              <a:buClr>
                <a:srgbClr val="336666"/>
              </a:buClr>
            </a:pPr>
            <a:r>
              <a:rPr lang="hu-HU" altLang="hu-HU" sz="2200" smtClean="0">
                <a:solidFill>
                  <a:srgbClr val="000000"/>
                </a:solidFill>
              </a:rPr>
              <a:t>magyar zsidó tudományosság, helytörténet könyvei</a:t>
            </a:r>
          </a:p>
          <a:p>
            <a:pPr>
              <a:lnSpc>
                <a:spcPct val="150000"/>
              </a:lnSpc>
              <a:buClr>
                <a:srgbClr val="336666"/>
              </a:buClr>
            </a:pPr>
            <a:r>
              <a:rPr lang="hu-HU" altLang="hu-HU" sz="2200" smtClean="0">
                <a:solidFill>
                  <a:srgbClr val="000000"/>
                </a:solidFill>
              </a:rPr>
              <a:t>-&gt; közel 400 Open Access könyv érhető el a ManDA és az Europeana adatbázisaiban</a:t>
            </a:r>
          </a:p>
          <a:p>
            <a:pPr>
              <a:lnSpc>
                <a:spcPct val="150000"/>
              </a:lnSpc>
              <a:buClr>
                <a:srgbClr val="336666"/>
              </a:buClr>
            </a:pPr>
            <a:r>
              <a:rPr lang="hu-HU" altLang="hu-HU" sz="2200" smtClean="0">
                <a:solidFill>
                  <a:srgbClr val="000000"/>
                </a:solidFill>
              </a:rPr>
              <a:t>évente további 150-200 könyvvel számolunk  </a:t>
            </a:r>
          </a:p>
          <a:p>
            <a:pPr>
              <a:lnSpc>
                <a:spcPct val="150000"/>
              </a:lnSpc>
              <a:buClr>
                <a:srgbClr val="336666"/>
              </a:buClr>
            </a:pPr>
            <a:r>
              <a:rPr lang="hu-HU" altLang="hu-HU" sz="2200" smtClean="0">
                <a:solidFill>
                  <a:srgbClr val="000000"/>
                </a:solidFill>
              </a:rPr>
              <a:t>Saját projektek: </a:t>
            </a:r>
          </a:p>
          <a:p>
            <a:pPr>
              <a:lnSpc>
                <a:spcPct val="150000"/>
              </a:lnSpc>
              <a:buClr>
                <a:srgbClr val="336666"/>
              </a:buClr>
            </a:pPr>
            <a:r>
              <a:rPr lang="hu-HU" altLang="hu-HU" sz="2200" smtClean="0">
                <a:solidFill>
                  <a:srgbClr val="000000"/>
                </a:solidFill>
              </a:rPr>
              <a:t>folyóiratok, kisnyomtatványok, kéziratok folyamatos digitalizálása</a:t>
            </a:r>
          </a:p>
          <a:p>
            <a:pPr>
              <a:lnSpc>
                <a:spcPct val="150000"/>
              </a:lnSpc>
              <a:buClr>
                <a:srgbClr val="336666"/>
              </a:buClr>
            </a:pPr>
            <a:endParaRPr lang="hu-HU" altLang="hu-HU" sz="2200" smtClean="0"/>
          </a:p>
        </p:txBody>
      </p:sp>
      <p:pic>
        <p:nvPicPr>
          <p:cNvPr id="21508" name="Kép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-120650"/>
            <a:ext cx="327977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ím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 smtClean="0"/>
          </a:p>
        </p:txBody>
      </p:sp>
      <p:pic>
        <p:nvPicPr>
          <p:cNvPr id="22531" name="Tartalom hely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" y="404813"/>
            <a:ext cx="8915400" cy="5943600"/>
          </a:xfrm>
        </p:spPr>
      </p:pic>
      <p:pic>
        <p:nvPicPr>
          <p:cNvPr id="22532" name="Kép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-100013"/>
            <a:ext cx="3279775" cy="15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ím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4703763" cy="1527175"/>
          </a:xfrm>
        </p:spPr>
        <p:txBody>
          <a:bodyPr/>
          <a:lstStyle/>
          <a:p>
            <a:r>
              <a:rPr lang="hu-HU" altLang="hu-HU" sz="2600" smtClean="0"/>
              <a:t>Könyveink a MaNDA FH és az Europeana adatbázisában</a:t>
            </a:r>
          </a:p>
        </p:txBody>
      </p:sp>
      <p:pic>
        <p:nvPicPr>
          <p:cNvPr id="26627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8175" y="1844675"/>
            <a:ext cx="5486400" cy="41148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6" name="Kép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-100013"/>
            <a:ext cx="3279775" cy="15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ím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3768725" cy="1527175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336666"/>
              </a:buClr>
              <a:defRPr/>
            </a:pPr>
            <a:r>
              <a:rPr lang="hu-HU" altLang="hu-HU" sz="2500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hu-HU" altLang="hu-HU" sz="2500" b="1" dirty="0" smtClean="0">
                <a:solidFill>
                  <a:schemeClr val="accent1">
                    <a:lumMod val="75000"/>
                  </a:schemeClr>
                </a:solidFill>
              </a:rPr>
              <a:t>. Állományvédelem, restaurálás </a:t>
            </a:r>
            <a:r>
              <a:rPr lang="hu-HU" altLang="hu-HU" sz="2500" b="1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hu-HU" altLang="hu-HU" sz="2500" b="1" dirty="0" smtClean="0">
                <a:solidFill>
                  <a:schemeClr val="accent1">
                    <a:lumMod val="75000"/>
                  </a:schemeClr>
                </a:solidFill>
              </a:rPr>
              <a:t>2016-2019</a:t>
            </a:r>
            <a:r>
              <a:rPr lang="hu-HU" altLang="hu-HU" sz="25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27651" name="Tartalom helye 2"/>
          <p:cNvSpPr>
            <a:spLocks noGrp="1"/>
          </p:cNvSpPr>
          <p:nvPr>
            <p:ph idx="1"/>
          </p:nvPr>
        </p:nvSpPr>
        <p:spPr>
          <a:xfrm>
            <a:off x="1403350" y="1484313"/>
            <a:ext cx="7246938" cy="5184775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336666"/>
              </a:buClr>
              <a:defRPr/>
            </a:pPr>
            <a:r>
              <a:rPr lang="hu-HU" altLang="hu-HU" sz="2600" dirty="0" smtClean="0"/>
              <a:t>Restaurátor </a:t>
            </a:r>
            <a:r>
              <a:rPr lang="hu-HU" altLang="hu-HU" sz="2600" dirty="0"/>
              <a:t>kolléga alkalmazása</a:t>
            </a:r>
          </a:p>
          <a:p>
            <a:pPr>
              <a:lnSpc>
                <a:spcPct val="150000"/>
              </a:lnSpc>
              <a:buClr>
                <a:srgbClr val="336666"/>
              </a:buClr>
              <a:defRPr/>
            </a:pPr>
            <a:r>
              <a:rPr lang="hu-HU" altLang="hu-HU" sz="2600" dirty="0" smtClean="0"/>
              <a:t>Restaurátor </a:t>
            </a:r>
            <a:r>
              <a:rPr lang="hu-HU" altLang="hu-HU" sz="2600" dirty="0"/>
              <a:t>műhely kiépítése és </a:t>
            </a:r>
          </a:p>
          <a:p>
            <a:pPr marL="0" indent="0">
              <a:lnSpc>
                <a:spcPct val="150000"/>
              </a:lnSpc>
              <a:buClr>
                <a:srgbClr val="336666"/>
              </a:buClr>
              <a:buFont typeface="Wingdings" pitchFamily="2" charset="2"/>
              <a:buNone/>
              <a:defRPr/>
            </a:pPr>
            <a:r>
              <a:rPr lang="hu-HU" altLang="hu-HU" sz="2600" dirty="0"/>
              <a:t>fejlesztése pályázati forrásból -&gt; </a:t>
            </a:r>
          </a:p>
          <a:p>
            <a:pPr>
              <a:lnSpc>
                <a:spcPct val="150000"/>
              </a:lnSpc>
              <a:buClr>
                <a:srgbClr val="336666"/>
              </a:buClr>
              <a:defRPr/>
            </a:pPr>
            <a:r>
              <a:rPr lang="hu-HU" altLang="hu-HU" sz="2600" dirty="0" smtClean="0"/>
              <a:t>Veszélyeztett állomány </a:t>
            </a:r>
            <a:r>
              <a:rPr lang="hu-HU" altLang="hu-HU" sz="2600" dirty="0"/>
              <a:t>folyamatos ellenőrzése</a:t>
            </a:r>
          </a:p>
          <a:p>
            <a:pPr>
              <a:lnSpc>
                <a:spcPct val="150000"/>
              </a:lnSpc>
              <a:buClr>
                <a:srgbClr val="336666"/>
              </a:buClr>
              <a:defRPr/>
            </a:pPr>
            <a:r>
              <a:rPr lang="hu-HU" altLang="hu-HU" sz="2600" dirty="0" smtClean="0"/>
              <a:t>Előkészítés digitalizálásra, konzerválás </a:t>
            </a:r>
            <a:r>
              <a:rPr lang="hu-HU" altLang="hu-HU" sz="2600" dirty="0"/>
              <a:t>és helyreállító </a:t>
            </a:r>
            <a:r>
              <a:rPr lang="hu-HU" altLang="hu-HU" sz="2600" dirty="0" smtClean="0"/>
              <a:t>restaurálás</a:t>
            </a:r>
          </a:p>
          <a:p>
            <a:pPr>
              <a:lnSpc>
                <a:spcPct val="150000"/>
              </a:lnSpc>
              <a:buClr>
                <a:srgbClr val="336666"/>
              </a:buClr>
              <a:defRPr/>
            </a:pPr>
            <a:r>
              <a:rPr lang="hu-HU" altLang="hu-HU" sz="2600" dirty="0" smtClean="0"/>
              <a:t>Új helyi restaurálási projektek válnak lehetővé</a:t>
            </a:r>
            <a:endParaRPr lang="hu-HU" altLang="hu-HU" sz="2600" dirty="0"/>
          </a:p>
        </p:txBody>
      </p:sp>
      <p:pic>
        <p:nvPicPr>
          <p:cNvPr id="24580" name="Kép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9925" y="2636838"/>
            <a:ext cx="1816100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Kép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-68263"/>
            <a:ext cx="3279775" cy="15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ím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4776788" cy="1527175"/>
          </a:xfrm>
        </p:spPr>
        <p:txBody>
          <a:bodyPr/>
          <a:lstStyle/>
          <a:p>
            <a:r>
              <a:rPr lang="hu-HU" altLang="hu-HU" sz="3200" smtClean="0"/>
              <a:t>További fejlesztési tervek</a:t>
            </a:r>
          </a:p>
        </p:txBody>
      </p:sp>
      <p:sp>
        <p:nvSpPr>
          <p:cNvPr id="25603" name="Tartalom helye 2"/>
          <p:cNvSpPr>
            <a:spLocks noGrp="1"/>
          </p:cNvSpPr>
          <p:nvPr>
            <p:ph idx="1"/>
          </p:nvPr>
        </p:nvSpPr>
        <p:spPr>
          <a:xfrm>
            <a:off x="1524000" y="1905000"/>
            <a:ext cx="7010400" cy="4260850"/>
          </a:xfrm>
        </p:spPr>
        <p:txBody>
          <a:bodyPr/>
          <a:lstStyle/>
          <a:p>
            <a:r>
              <a:rPr lang="hu-HU" altLang="hu-HU" smtClean="0"/>
              <a:t>Tartalmi feltárás egységesítése </a:t>
            </a:r>
            <a:r>
              <a:rPr lang="hu-HU" altLang="hu-HU" sz="3200" smtClean="0"/>
              <a:t>(ETO?, Dewey - Judaica Classification, milyen tárgyszavak?)</a:t>
            </a:r>
            <a:endParaRPr lang="hu-HU" altLang="hu-HU" smtClean="0"/>
          </a:p>
          <a:p>
            <a:r>
              <a:rPr lang="hu-HU" altLang="hu-HU" smtClean="0"/>
              <a:t>Digitális repozitórium kialakítása  </a:t>
            </a:r>
          </a:p>
          <a:p>
            <a:r>
              <a:rPr lang="hu-HU" altLang="hu-HU" smtClean="0"/>
              <a:t>RFID bevezetése </a:t>
            </a:r>
          </a:p>
          <a:p>
            <a:r>
              <a:rPr lang="hu-HU" altLang="hu-HU" smtClean="0"/>
              <a:t>Könyvtári épületrész felújítása</a:t>
            </a:r>
          </a:p>
          <a:p>
            <a:r>
              <a:rPr lang="hu-HU" altLang="hu-HU" smtClean="0"/>
              <a:t>Raktári infrastruktúra fejlesztése </a:t>
            </a:r>
          </a:p>
          <a:p>
            <a:r>
              <a:rPr lang="hu-HU" altLang="hu-HU" smtClean="0"/>
              <a:t>Muzeális könyvtári tér kiépítése</a:t>
            </a:r>
          </a:p>
          <a:p>
            <a:endParaRPr lang="hu-HU" altLang="hu-HU" smtClean="0"/>
          </a:p>
          <a:p>
            <a:endParaRPr lang="hu-HU" altLang="hu-HU" smtClean="0"/>
          </a:p>
        </p:txBody>
      </p:sp>
      <p:pic>
        <p:nvPicPr>
          <p:cNvPr id="25604" name="Kép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-100013"/>
            <a:ext cx="3279775" cy="15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ím 1"/>
          <p:cNvSpPr>
            <a:spLocks noGrp="1" noChangeArrowheads="1"/>
          </p:cNvSpPr>
          <p:nvPr>
            <p:ph type="title"/>
          </p:nvPr>
        </p:nvSpPr>
        <p:spPr>
          <a:xfrm>
            <a:off x="1524000" y="190500"/>
            <a:ext cx="3984625" cy="1527175"/>
          </a:xfrm>
        </p:spPr>
        <p:txBody>
          <a:bodyPr/>
          <a:lstStyle/>
          <a:p>
            <a:pPr eaLnBrk="1" hangingPunct="1"/>
            <a:r>
              <a:rPr lang="hu-HU" altLang="hu-HU" sz="2600" smtClean="0">
                <a:solidFill>
                  <a:srgbClr val="0070C0"/>
                </a:solidFill>
              </a:rPr>
              <a:t>Muzeális tér terve 17-19. századi könyveknek</a:t>
            </a:r>
            <a:endParaRPr lang="en-US" altLang="hu-HU" sz="2600" smtClean="0">
              <a:solidFill>
                <a:srgbClr val="0070C0"/>
              </a:solidFill>
            </a:endParaRPr>
          </a:p>
        </p:txBody>
      </p:sp>
      <p:pic>
        <p:nvPicPr>
          <p:cNvPr id="26627" name="Tartalom helye 12" descr="A képen épület látható&#10;&#10;A leírás teljesen megbízható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35100" y="1635125"/>
            <a:ext cx="7499350" cy="4425950"/>
          </a:xfrm>
        </p:spPr>
      </p:pic>
      <p:pic>
        <p:nvPicPr>
          <p:cNvPr id="26628" name="Kép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-100013"/>
            <a:ext cx="3279775" cy="15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1C9C531F-DDC2-4CF2-B96C-B3B3003F4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hu-HU" sz="3600" dirty="0" smtClean="0">
                <a:solidFill>
                  <a:schemeClr val="tx2"/>
                </a:solidFill>
              </a:rPr>
              <a:t>Előadásom</a:t>
            </a:r>
            <a:endParaRPr lang="hu-HU" sz="3600" dirty="0">
              <a:solidFill>
                <a:schemeClr val="tx2"/>
              </a:solidFill>
            </a:endParaRPr>
          </a:p>
        </p:txBody>
      </p:sp>
      <p:sp>
        <p:nvSpPr>
          <p:cNvPr id="9219" name="Tartalom helye 2"/>
          <p:cNvSpPr>
            <a:spLocks noGrp="1" noChangeArrowheads="1"/>
          </p:cNvSpPr>
          <p:nvPr>
            <p:ph idx="1"/>
          </p:nvPr>
        </p:nvSpPr>
        <p:spPr>
          <a:xfrm>
            <a:off x="1435100" y="1447800"/>
            <a:ext cx="7499350" cy="47180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altLang="hu-HU" smtClean="0"/>
              <a:t>Kik vagyunk</a:t>
            </a:r>
            <a:r>
              <a:rPr lang="en-US" altLang="hu-HU" smtClean="0"/>
              <a:t>? </a:t>
            </a:r>
          </a:p>
          <a:p>
            <a:pPr>
              <a:lnSpc>
                <a:spcPct val="150000"/>
              </a:lnSpc>
            </a:pPr>
            <a:r>
              <a:rPr lang="hu-HU" altLang="hu-HU" smtClean="0"/>
              <a:t>A Könyvtár múltja, gyűjteményei </a:t>
            </a:r>
          </a:p>
          <a:p>
            <a:pPr>
              <a:lnSpc>
                <a:spcPct val="150000"/>
              </a:lnSpc>
            </a:pPr>
            <a:r>
              <a:rPr lang="hu-HU" altLang="hu-HU" smtClean="0"/>
              <a:t>Mi a küldetésünk?</a:t>
            </a:r>
          </a:p>
          <a:p>
            <a:pPr>
              <a:lnSpc>
                <a:spcPct val="150000"/>
              </a:lnSpc>
            </a:pPr>
            <a:r>
              <a:rPr lang="hu-HU" altLang="hu-HU" smtClean="0"/>
              <a:t>Megújuló szolgáltatások </a:t>
            </a:r>
          </a:p>
          <a:p>
            <a:pPr>
              <a:lnSpc>
                <a:spcPct val="150000"/>
              </a:lnSpc>
            </a:pPr>
            <a:r>
              <a:rPr lang="hu-HU" altLang="hu-HU" smtClean="0"/>
              <a:t>Projektek 2017-2019</a:t>
            </a:r>
          </a:p>
          <a:p>
            <a:pPr>
              <a:lnSpc>
                <a:spcPct val="150000"/>
              </a:lnSpc>
            </a:pPr>
            <a:r>
              <a:rPr lang="hu-HU" altLang="hu-HU" smtClean="0"/>
              <a:t>További fejlesztések (terveink)  </a:t>
            </a:r>
          </a:p>
          <a:p>
            <a:endParaRPr lang="hu-HU" altLang="hu-HU" smtClean="0"/>
          </a:p>
        </p:txBody>
      </p:sp>
      <p:pic>
        <p:nvPicPr>
          <p:cNvPr id="9220" name="Kép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888" y="-12700"/>
            <a:ext cx="32797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ím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 smtClean="0"/>
          </a:p>
        </p:txBody>
      </p:sp>
      <p:pic>
        <p:nvPicPr>
          <p:cNvPr id="27651" name="Tartalom hely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350" y="333375"/>
            <a:ext cx="9086850" cy="6238875"/>
          </a:xfrm>
        </p:spPr>
      </p:pic>
      <p:pic>
        <p:nvPicPr>
          <p:cNvPr id="27652" name="Kép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5888" y="-100013"/>
            <a:ext cx="3279776" cy="15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Kép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57425"/>
            <a:ext cx="86868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Cím 1"/>
          <p:cNvSpPr>
            <a:spLocks noGrp="1" noChangeArrowheads="1"/>
          </p:cNvSpPr>
          <p:nvPr>
            <p:ph type="title"/>
          </p:nvPr>
        </p:nvSpPr>
        <p:spPr>
          <a:xfrm>
            <a:off x="900113" y="190500"/>
            <a:ext cx="7634287" cy="165417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hu-HU" altLang="hu-HU" dirty="0" smtClean="0">
                <a:solidFill>
                  <a:schemeClr val="accent1">
                    <a:lumMod val="75000"/>
                  </a:schemeClr>
                </a:solidFill>
              </a:rPr>
              <a:t>Köszönöm a kedves figyelmet!</a:t>
            </a:r>
          </a:p>
        </p:txBody>
      </p:sp>
      <p:pic>
        <p:nvPicPr>
          <p:cNvPr id="28676" name="Tartalom helye 1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987675" y="5018088"/>
            <a:ext cx="3279775" cy="1555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9F41D408-3E6C-45D8-B209-52DE13C07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922337"/>
          </a:xfrm>
        </p:spPr>
        <p:txBody>
          <a:bodyPr/>
          <a:lstStyle/>
          <a:p>
            <a:pPr>
              <a:defRPr/>
            </a:pPr>
            <a:r>
              <a:rPr lang="hu-HU" dirty="0" smtClean="0">
                <a:solidFill>
                  <a:schemeClr val="tx2"/>
                </a:solidFill>
              </a:rPr>
              <a:t>Kik </a:t>
            </a:r>
            <a:r>
              <a:rPr lang="hu-HU" dirty="0">
                <a:solidFill>
                  <a:schemeClr val="tx2"/>
                </a:solidFill>
              </a:rPr>
              <a:t>vagyunk? </a:t>
            </a:r>
          </a:p>
        </p:txBody>
      </p:sp>
      <p:sp>
        <p:nvSpPr>
          <p:cNvPr id="10243" name="Tartalom helye 2"/>
          <p:cNvSpPr>
            <a:spLocks noGrp="1" noChangeArrowheads="1"/>
          </p:cNvSpPr>
          <p:nvPr>
            <p:ph idx="1"/>
          </p:nvPr>
        </p:nvSpPr>
        <p:spPr>
          <a:xfrm>
            <a:off x="1042988" y="1196975"/>
            <a:ext cx="7891462" cy="561657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hu-HU" altLang="hu-HU" sz="2400" u="sng" smtClean="0"/>
              <a:t>Országosan: </a:t>
            </a:r>
          </a:p>
          <a:p>
            <a:pPr eaLnBrk="1" hangingPunct="1">
              <a:lnSpc>
                <a:spcPct val="150000"/>
              </a:lnSpc>
            </a:pPr>
            <a:r>
              <a:rPr lang="hu-HU" altLang="hu-HU" sz="2400" smtClean="0"/>
              <a:t>a legnagyobb hebraisztikai, judaisztikai szakkönyvtár</a:t>
            </a:r>
          </a:p>
          <a:p>
            <a:pPr eaLnBrk="1" hangingPunct="1">
              <a:lnSpc>
                <a:spcPct val="150000"/>
              </a:lnSpc>
            </a:pPr>
            <a:r>
              <a:rPr lang="hu-HU" altLang="hu-HU" sz="2400" smtClean="0">
                <a:ea typeface="Calibri" pitchFamily="34" charset="0"/>
                <a:cs typeface="Calibri" pitchFamily="34" charset="0"/>
              </a:rPr>
              <a:t>egyházi felsőoktatási, egyetemi könyvtár (2000-es évtől) </a:t>
            </a:r>
          </a:p>
          <a:p>
            <a:pPr eaLnBrk="1" hangingPunct="1">
              <a:lnSpc>
                <a:spcPct val="150000"/>
              </a:lnSpc>
            </a:pPr>
            <a:r>
              <a:rPr lang="hu-HU" altLang="hu-HU" sz="2400" smtClean="0"/>
              <a:t>a magyar zsidóság muzeális könyvgyűjteménye</a:t>
            </a:r>
          </a:p>
          <a:p>
            <a:pPr eaLnBrk="1" hangingPunct="1">
              <a:lnSpc>
                <a:spcPct val="150000"/>
              </a:lnSpc>
            </a:pPr>
            <a:r>
              <a:rPr lang="hu-HU" altLang="hu-HU" sz="2400" smtClean="0"/>
              <a:t>Fenntartóink: MAZSIHISZ, OR-ZSE</a:t>
            </a:r>
          </a:p>
          <a:p>
            <a:pPr eaLnBrk="1" hangingPunct="1">
              <a:lnSpc>
                <a:spcPct val="150000"/>
              </a:lnSpc>
            </a:pPr>
            <a:r>
              <a:rPr lang="hu-HU" altLang="hu-HU" sz="2400" u="sng" smtClean="0"/>
              <a:t>Európában: </a:t>
            </a:r>
          </a:p>
          <a:p>
            <a:pPr eaLnBrk="1" hangingPunct="1">
              <a:lnSpc>
                <a:spcPct val="150000"/>
              </a:lnSpc>
            </a:pPr>
            <a:r>
              <a:rPr lang="hu-HU" altLang="hu-HU" sz="2400" smtClean="0"/>
              <a:t>egyik legjelentősebb zsidó egyházi könyvgyűjtemény</a:t>
            </a:r>
          </a:p>
          <a:p>
            <a:pPr eaLnBrk="1" hangingPunct="1">
              <a:lnSpc>
                <a:spcPct val="150000"/>
              </a:lnSpc>
            </a:pPr>
            <a:r>
              <a:rPr lang="hu-HU" altLang="hu-HU" sz="2400" smtClean="0">
                <a:ea typeface="Calibri" pitchFamily="34" charset="0"/>
                <a:cs typeface="Calibri" pitchFamily="34" charset="0"/>
              </a:rPr>
              <a:t>egyetlen alapítástól máig működő rabbiképzőjében</a:t>
            </a:r>
          </a:p>
          <a:p>
            <a:pPr eaLnBrk="1" hangingPunct="1">
              <a:lnSpc>
                <a:spcPct val="150000"/>
              </a:lnSpc>
            </a:pPr>
            <a:r>
              <a:rPr lang="hu-HU" altLang="hu-HU" sz="2400" smtClean="0">
                <a:ea typeface="Calibri" pitchFamily="34" charset="0"/>
                <a:cs typeface="Calibri" pitchFamily="34" charset="0"/>
              </a:rPr>
              <a:t>amely 1877-től máig ugyanott működik </a:t>
            </a:r>
          </a:p>
          <a:p>
            <a:endParaRPr lang="hu-HU" altLang="hu-HU" smtClean="0"/>
          </a:p>
        </p:txBody>
      </p:sp>
      <p:pic>
        <p:nvPicPr>
          <p:cNvPr id="10244" name="Kép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7900" y="-41275"/>
            <a:ext cx="32797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ím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pic>
        <p:nvPicPr>
          <p:cNvPr id="11267" name="Tartalom hely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90500"/>
            <a:ext cx="8905875" cy="6473825"/>
          </a:xfr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188" y="173038"/>
            <a:ext cx="2687637" cy="96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D418A83-0948-43EE-9093-CA8109FD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3" y="274638"/>
            <a:ext cx="7386637" cy="850900"/>
          </a:xfrm>
        </p:spPr>
        <p:txBody>
          <a:bodyPr/>
          <a:lstStyle/>
          <a:p>
            <a:pPr>
              <a:defRPr/>
            </a:pPr>
            <a:r>
              <a:rPr lang="hu-HU" sz="3200" dirty="0">
                <a:solidFill>
                  <a:srgbClr val="002060"/>
                </a:solidFill>
              </a:rPr>
              <a:t>A Könyvtár </a:t>
            </a:r>
            <a:r>
              <a:rPr lang="hu-HU" sz="3200" dirty="0" smtClean="0">
                <a:solidFill>
                  <a:srgbClr val="002060"/>
                </a:solidFill>
              </a:rPr>
              <a:t>múltja</a:t>
            </a:r>
            <a:endParaRPr lang="hu-HU" sz="3200" dirty="0">
              <a:solidFill>
                <a:srgbClr val="002060"/>
              </a:solidFill>
            </a:endParaRPr>
          </a:p>
        </p:txBody>
      </p:sp>
      <p:sp>
        <p:nvSpPr>
          <p:cNvPr id="13315" name="Tartalom helye 2">
            <a:extLst>
              <a:ext uri="{FF2B5EF4-FFF2-40B4-BE49-F238E27FC236}">
                <a16:creationId xmlns:a16="http://schemas.microsoft.com/office/drawing/2014/main" xmlns="" id="{0864C24C-F831-403A-B918-C6BFAC874D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42988" y="1196975"/>
            <a:ext cx="7891462" cy="566102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hu-HU" altLang="hu-HU" sz="2200" dirty="0" smtClean="0"/>
              <a:t>Alapítástól fogva:  a rabbiképzés </a:t>
            </a:r>
            <a:r>
              <a:rPr lang="hu-HU" altLang="hu-HU" sz="2200" b="1" dirty="0" smtClean="0"/>
              <a:t>teológiai szakkönyvtára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u-HU" altLang="hu-HU" sz="2200" b="1" dirty="0"/>
              <a:t>1877</a:t>
            </a:r>
            <a:r>
              <a:rPr lang="hu-HU" altLang="hu-HU" sz="2200" dirty="0"/>
              <a:t>-től – </a:t>
            </a:r>
            <a:r>
              <a:rPr lang="hu-HU" altLang="hu-HU" sz="2200" dirty="0" smtClean="0"/>
              <a:t>német szakirodalom</a:t>
            </a:r>
            <a:r>
              <a:rPr lang="hu-HU" altLang="hu-HU" sz="2200" dirty="0"/>
              <a:t>, </a:t>
            </a:r>
            <a:r>
              <a:rPr lang="hu-HU" altLang="hu-HU" sz="2200" dirty="0" smtClean="0"/>
              <a:t>héber kéziratok, </a:t>
            </a:r>
            <a:r>
              <a:rPr lang="hu-HU" altLang="hu-HU" sz="2200" dirty="0"/>
              <a:t>régi </a:t>
            </a:r>
            <a:r>
              <a:rPr lang="hu-HU" altLang="hu-HU" sz="2200" dirty="0" smtClean="0"/>
              <a:t>könyvek Kaufmann Dávid (1852-1899) szerepe </a:t>
            </a:r>
            <a:endParaRPr lang="hu-HU" altLang="hu-HU" sz="2200" dirty="0"/>
          </a:p>
          <a:p>
            <a:pPr eaLnBrk="1" hangingPunct="1">
              <a:lnSpc>
                <a:spcPct val="150000"/>
              </a:lnSpc>
              <a:defRPr/>
            </a:pPr>
            <a:r>
              <a:rPr lang="hu-HU" altLang="hu-HU" sz="2150" dirty="0" smtClean="0">
                <a:solidFill>
                  <a:schemeClr val="accent2"/>
                </a:solidFill>
              </a:rPr>
              <a:t>1944-45- </a:t>
            </a:r>
            <a:r>
              <a:rPr lang="hu-HU" altLang="hu-HU" sz="2150" dirty="0" err="1" smtClean="0">
                <a:solidFill>
                  <a:schemeClr val="accent2"/>
                </a:solidFill>
              </a:rPr>
              <a:t>ben</a:t>
            </a:r>
            <a:r>
              <a:rPr lang="hu-HU" altLang="hu-HU" sz="2150" dirty="0" smtClean="0">
                <a:solidFill>
                  <a:schemeClr val="accent2"/>
                </a:solidFill>
              </a:rPr>
              <a:t>:  A. </a:t>
            </a:r>
            <a:r>
              <a:rPr lang="hu-HU" altLang="hu-HU" sz="2150" dirty="0" err="1" smtClean="0">
                <a:solidFill>
                  <a:schemeClr val="accent2"/>
                </a:solidFill>
              </a:rPr>
              <a:t>Eichmann</a:t>
            </a:r>
            <a:r>
              <a:rPr lang="hu-HU" altLang="hu-HU" sz="2150" dirty="0" smtClean="0">
                <a:solidFill>
                  <a:schemeClr val="accent2"/>
                </a:solidFill>
              </a:rPr>
              <a:t>-látogatása és háborús veszteségek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u-HU" altLang="hu-HU" sz="2200" dirty="0" smtClean="0"/>
              <a:t>Vészkorszak -&gt; „A könyvek holokausztja”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u-HU" altLang="hu-HU" sz="2200" dirty="0" smtClean="0"/>
              <a:t> magyar zsidóság </a:t>
            </a:r>
            <a:r>
              <a:rPr lang="hu-HU" altLang="hu-HU" sz="2200" b="1" dirty="0" smtClean="0"/>
              <a:t>muzeális könyvtára </a:t>
            </a:r>
            <a:r>
              <a:rPr lang="hu-HU" altLang="hu-HU" sz="2200" dirty="0" smtClean="0"/>
              <a:t>(MIOK) – újabb jelleg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u-HU" altLang="hu-HU" sz="2200" b="1" dirty="0" smtClean="0"/>
              <a:t>1985</a:t>
            </a:r>
            <a:r>
              <a:rPr lang="hu-HU" altLang="hu-HU" sz="2200" dirty="0" smtClean="0"/>
              <a:t>-től: elindul a hagyatékok rendezése</a:t>
            </a:r>
            <a:endParaRPr lang="hu-HU" altLang="hu-HU" sz="2200" dirty="0"/>
          </a:p>
          <a:p>
            <a:pPr eaLnBrk="1" hangingPunct="1">
              <a:lnSpc>
                <a:spcPct val="150000"/>
              </a:lnSpc>
              <a:defRPr/>
            </a:pPr>
            <a:r>
              <a:rPr lang="hu-HU" altLang="hu-HU" sz="2200" b="1" dirty="0" smtClean="0"/>
              <a:t>1998</a:t>
            </a:r>
            <a:r>
              <a:rPr lang="hu-HU" altLang="hu-HU" sz="2200" dirty="0" smtClean="0"/>
              <a:t>-ban: a könyvtár átköltöztetése (!)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u-HU" altLang="hu-HU" sz="2200" b="1" dirty="0" smtClean="0"/>
              <a:t>2000-től</a:t>
            </a:r>
            <a:r>
              <a:rPr lang="hu-HU" altLang="hu-HU" sz="2200" dirty="0" smtClean="0"/>
              <a:t>: OR-ZSE </a:t>
            </a:r>
            <a:r>
              <a:rPr lang="hu-HU" altLang="hu-HU" sz="2200" b="1" dirty="0"/>
              <a:t>E</a:t>
            </a:r>
            <a:r>
              <a:rPr lang="hu-HU" altLang="hu-HU" sz="2200" b="1" dirty="0" smtClean="0"/>
              <a:t>gyetemi könyvtár </a:t>
            </a:r>
            <a:r>
              <a:rPr lang="hu-HU" altLang="hu-HU" sz="2200" dirty="0" smtClean="0"/>
              <a:t>– a gyűjtőkör bővül</a:t>
            </a:r>
            <a:endParaRPr lang="hu-HU" altLang="hu-HU" dirty="0"/>
          </a:p>
        </p:txBody>
      </p:sp>
      <p:pic>
        <p:nvPicPr>
          <p:cNvPr id="12292" name="Kép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-77788"/>
            <a:ext cx="3279775" cy="15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3DFB5EB1-5542-4334-BDE0-467F58237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4792663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altLang="hu-HU" sz="3600" dirty="0">
                <a:solidFill>
                  <a:srgbClr val="0070C0"/>
                </a:solidFill>
              </a:rPr>
              <a:t>Gyűjteményeink </a:t>
            </a:r>
            <a:r>
              <a:rPr lang="hu-HU" altLang="hu-HU" sz="3600" dirty="0" smtClean="0">
                <a:solidFill>
                  <a:srgbClr val="0070C0"/>
                </a:solidFill>
              </a:rPr>
              <a:t>számokban</a:t>
            </a:r>
            <a:endParaRPr lang="hu-HU" sz="3600" dirty="0">
              <a:solidFill>
                <a:srgbClr val="0070C0"/>
              </a:solidFill>
            </a:endParaRPr>
          </a:p>
        </p:txBody>
      </p:sp>
      <p:graphicFrame>
        <p:nvGraphicFramePr>
          <p:cNvPr id="13315" name="Diagram 11"/>
          <p:cNvGraphicFramePr>
            <a:graphicFrameLocks noGrp="1"/>
          </p:cNvGraphicFramePr>
          <p:nvPr>
            <p:ph idx="1"/>
          </p:nvPr>
        </p:nvGraphicFramePr>
        <p:xfrm>
          <a:off x="1435100" y="1447800"/>
          <a:ext cx="6835775" cy="5365750"/>
        </p:xfrm>
        <a:graphic>
          <a:graphicData uri="http://schemas.openxmlformats.org/presentationml/2006/ole">
            <p:oleObj spid="_x0000_s13315" name="Diagram" r:id="rId3" imgW="8065707" imgH="6273328" progId="Excel.Chart.8">
              <p:embed/>
            </p:oleObj>
          </a:graphicData>
        </a:graphic>
      </p:graphicFrame>
      <p:pic>
        <p:nvPicPr>
          <p:cNvPr id="13316" name="Kép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-106363"/>
            <a:ext cx="32797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ím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pic>
        <p:nvPicPr>
          <p:cNvPr id="14339" name="Tartalom hely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9688" y="677863"/>
            <a:ext cx="9183688" cy="6130925"/>
          </a:xfrm>
        </p:spPr>
      </p:pic>
      <p:pic>
        <p:nvPicPr>
          <p:cNvPr id="14340" name="Kép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9188" y="-100013"/>
            <a:ext cx="3281362" cy="15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971550" y="274638"/>
            <a:ext cx="7962900" cy="1143000"/>
          </a:xfrm>
        </p:spPr>
        <p:txBody>
          <a:bodyPr/>
          <a:lstStyle/>
          <a:p>
            <a:pPr>
              <a:defRPr/>
            </a:pPr>
            <a:r>
              <a:rPr lang="hu-HU" sz="3200" dirty="0">
                <a:solidFill>
                  <a:srgbClr val="0070C0"/>
                </a:solidFill>
              </a:rPr>
              <a:t>A héber ősnyomtatványoktól …</a:t>
            </a:r>
          </a:p>
        </p:txBody>
      </p:sp>
      <p:pic>
        <p:nvPicPr>
          <p:cNvPr id="15363" name="Tartalom hely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5588" y="1524000"/>
            <a:ext cx="3476625" cy="4664075"/>
          </a:xfrm>
        </p:spPr>
      </p:pic>
      <p:pic>
        <p:nvPicPr>
          <p:cNvPr id="15364" name="Tartalom hely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43538" y="1524000"/>
            <a:ext cx="3324225" cy="4664075"/>
          </a:xfrm>
        </p:spPr>
      </p:pic>
      <p:pic>
        <p:nvPicPr>
          <p:cNvPr id="15365" name="Kép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-136525"/>
            <a:ext cx="32797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2B330E3-040C-469B-8288-54E6D5251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5184775" cy="922337"/>
          </a:xfrm>
        </p:spPr>
        <p:txBody>
          <a:bodyPr/>
          <a:lstStyle/>
          <a:p>
            <a:pPr>
              <a:defRPr/>
            </a:pPr>
            <a:r>
              <a:rPr lang="hu-HU" sz="4000" dirty="0" smtClean="0">
                <a:solidFill>
                  <a:srgbClr val="0070C0"/>
                </a:solidFill>
              </a:rPr>
              <a:t>…a kisnyomtatványokig </a:t>
            </a:r>
            <a:endParaRPr lang="hu-HU" sz="4000" dirty="0">
              <a:solidFill>
                <a:srgbClr val="0070C0"/>
              </a:solidFill>
            </a:endParaRPr>
          </a:p>
        </p:txBody>
      </p:sp>
      <p:pic>
        <p:nvPicPr>
          <p:cNvPr id="16387" name="Tartalom hely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4614"/>
          <a:stretch>
            <a:fillRect/>
          </a:stretch>
        </p:blipFill>
        <p:spPr>
          <a:xfrm>
            <a:off x="1042988" y="1773238"/>
            <a:ext cx="4073525" cy="4138612"/>
          </a:xfrm>
        </p:spPr>
      </p:pic>
      <p:pic>
        <p:nvPicPr>
          <p:cNvPr id="16388" name="Kép 5" descr="A képen szöveg látható&#10;&#10;Automatikusan generált leírás"/>
          <p:cNvPicPr>
            <a:picLocks noChangeAspect="1" noChangeArrowheads="1"/>
          </p:cNvPicPr>
          <p:nvPr/>
        </p:nvPicPr>
        <p:blipFill>
          <a:blip r:embed="rId3"/>
          <a:srcRect l="2422" t="3687" r="5540" b="2864"/>
          <a:stretch>
            <a:fillRect/>
          </a:stretch>
        </p:blipFill>
        <p:spPr bwMode="auto">
          <a:xfrm>
            <a:off x="5292725" y="1568450"/>
            <a:ext cx="353377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Kép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-171450"/>
            <a:ext cx="32797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lvány">
  <a:themeElements>
    <a:clrScheme name="Halvány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Halván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Halvány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lvány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lvány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lvány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lvány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lvány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lvány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lvány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lvány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lvány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apfordul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apfordul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Napfordul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Echo</Template>
  <TotalTime>2821</TotalTime>
  <Words>479</Words>
  <Application>Microsoft Office PowerPoint</Application>
  <PresentationFormat>Diavetítés a képernyőre (4:3 oldalarány)</PresentationFormat>
  <Paragraphs>88</Paragraphs>
  <Slides>21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2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31" baseType="lpstr">
      <vt:lpstr>Arial</vt:lpstr>
      <vt:lpstr>Wingdings</vt:lpstr>
      <vt:lpstr>Calibri</vt:lpstr>
      <vt:lpstr>Gill Sans MT</vt:lpstr>
      <vt:lpstr>Wingdings 2</vt:lpstr>
      <vt:lpstr>Verdana</vt:lpstr>
      <vt:lpstr>Times New Roman</vt:lpstr>
      <vt:lpstr>Halvány</vt:lpstr>
      <vt:lpstr>Napforduló</vt:lpstr>
      <vt:lpstr>Microsoft Excel-diagram</vt:lpstr>
      <vt:lpstr> </vt:lpstr>
      <vt:lpstr>Előadásom</vt:lpstr>
      <vt:lpstr>Kik vagyunk? </vt:lpstr>
      <vt:lpstr>4. dia</vt:lpstr>
      <vt:lpstr>A Könyvtár múltja</vt:lpstr>
      <vt:lpstr>Gyűjteményeink számokban</vt:lpstr>
      <vt:lpstr>7. dia</vt:lpstr>
      <vt:lpstr>A héber ősnyomtatványoktól …</vt:lpstr>
      <vt:lpstr>…a kisnyomtatványokig </vt:lpstr>
      <vt:lpstr>2. Mi a küldetésünk, feladatunk? </vt:lpstr>
      <vt:lpstr>Megújuló szolgáltatásaink (2017-2019)</vt:lpstr>
      <vt:lpstr> 2. Arculatfejlesztés, honlap</vt:lpstr>
      <vt:lpstr>2. Rekatalogizálás (2017/2018-tól) </vt:lpstr>
      <vt:lpstr>3. Digitalizálás (2017-től) </vt:lpstr>
      <vt:lpstr>15. dia</vt:lpstr>
      <vt:lpstr>Könyveink a MaNDA FH és az Europeana adatbázisában</vt:lpstr>
      <vt:lpstr>4. Állományvédelem, restaurálás (2016-2019)</vt:lpstr>
      <vt:lpstr>További fejlesztési tervek</vt:lpstr>
      <vt:lpstr>Muzeális tér terve 17-19. századi könyveknek</vt:lpstr>
      <vt:lpstr>20. dia</vt:lpstr>
      <vt:lpstr>Köszönöm a kedves figyelmet!</vt:lpstr>
    </vt:vector>
  </TitlesOfParts>
  <Company>OSZK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Berachót traktátus</dc:title>
  <dc:creator>Tamási Balázs</dc:creator>
  <cp:lastModifiedBy>rkovacs</cp:lastModifiedBy>
  <cp:revision>435</cp:revision>
  <dcterms:created xsi:type="dcterms:W3CDTF">2017-10-12T07:49:55Z</dcterms:created>
  <dcterms:modified xsi:type="dcterms:W3CDTF">2020-03-10T07:39:50Z</dcterms:modified>
</cp:coreProperties>
</file>