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9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7" r:id="rId3"/>
    <p:sldId id="309" r:id="rId4"/>
    <p:sldId id="308" r:id="rId5"/>
    <p:sldId id="311" r:id="rId6"/>
    <p:sldId id="310" r:id="rId7"/>
    <p:sldId id="318" r:id="rId8"/>
    <p:sldId id="328" r:id="rId9"/>
    <p:sldId id="329" r:id="rId10"/>
    <p:sldId id="330" r:id="rId11"/>
    <p:sldId id="313" r:id="rId12"/>
    <p:sldId id="315" r:id="rId13"/>
    <p:sldId id="338" r:id="rId14"/>
    <p:sldId id="335" r:id="rId15"/>
    <p:sldId id="323" r:id="rId16"/>
    <p:sldId id="336" r:id="rId17"/>
    <p:sldId id="326" r:id="rId18"/>
    <p:sldId id="332" r:id="rId19"/>
    <p:sldId id="327" r:id="rId20"/>
    <p:sldId id="322" r:id="rId21"/>
    <p:sldId id="333" r:id="rId22"/>
    <p:sldId id="334" r:id="rId23"/>
    <p:sldId id="321" r:id="rId24"/>
    <p:sldId id="317" r:id="rId25"/>
    <p:sldId id="320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D6DD015D-6583-420E-96FF-901DA2BA4D2F}">
          <p14:sldIdLst>
            <p14:sldId id="256"/>
          </p14:sldIdLst>
        </p14:section>
        <p14:section name="Névtelen szakasz" id="{0F249A41-BD3C-4ED1-A44F-327552D9E80E}">
          <p14:sldIdLst>
            <p14:sldId id="307"/>
            <p14:sldId id="309"/>
            <p14:sldId id="308"/>
            <p14:sldId id="311"/>
            <p14:sldId id="310"/>
            <p14:sldId id="318"/>
            <p14:sldId id="328"/>
            <p14:sldId id="329"/>
            <p14:sldId id="330"/>
            <p14:sldId id="313"/>
            <p14:sldId id="315"/>
            <p14:sldId id="338"/>
            <p14:sldId id="335"/>
            <p14:sldId id="323"/>
            <p14:sldId id="336"/>
            <p14:sldId id="326"/>
            <p14:sldId id="332"/>
            <p14:sldId id="327"/>
            <p14:sldId id="322"/>
            <p14:sldId id="333"/>
            <p14:sldId id="334"/>
            <p14:sldId id="321"/>
            <p14:sldId id="317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6" autoAdjust="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9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5ECA9-3FFA-4F4E-8A77-0BDC4FE63E84}" type="datetimeFigureOut">
              <a:rPr lang="hu-HU" smtClean="0"/>
              <a:t>2020. 03. 10.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856AC-0931-4F5C-A4E8-2F34A3F0B6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3020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2C93E-E7B3-49AB-9F0C-E12ADC7835FA}" type="datetimeFigureOut">
              <a:rPr lang="hu-HU" smtClean="0"/>
              <a:t>2020. 03. 10.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Ötödik szint</a:t>
            </a: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472E0-3C5E-4590-BFCC-5D2F7264801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2013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8460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5252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8836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8238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9978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19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2453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064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23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4580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24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09442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54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0407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108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90637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01452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595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264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8280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472E0-3C5E-4590-BFCC-5D2F7264801C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9339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297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382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99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09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45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028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916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981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791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13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21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641239D-0856-4224-8356-0A711931028E}" type="datetimeFigureOut">
              <a:rPr lang="hu-HU" smtClean="0"/>
              <a:pPr/>
              <a:t>2020. 03. 10.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4349E82-9918-4567-BBE5-939DD430FDB8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43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59632" y="763960"/>
            <a:ext cx="6840760" cy="3384376"/>
          </a:xfrm>
        </p:spPr>
        <p:txBody>
          <a:bodyPr>
            <a:noAutofit/>
          </a:bodyPr>
          <a:lstStyle/>
          <a:p>
            <a:pPr algn="ctr"/>
            <a:r>
              <a:rPr lang="hu-HU" b="1" dirty="0" smtClean="0">
                <a:cs typeface="Times New Roman" pitchFamily="18" charset="0"/>
              </a:rPr>
              <a:t>Könyvtár</a:t>
            </a:r>
            <a:br>
              <a:rPr lang="hu-HU" b="1" dirty="0" smtClean="0">
                <a:cs typeface="Times New Roman" pitchFamily="18" charset="0"/>
              </a:rPr>
            </a:br>
            <a:r>
              <a:rPr lang="hu-HU" b="1" dirty="0" smtClean="0">
                <a:cs typeface="Times New Roman" pitchFamily="18" charset="0"/>
              </a:rPr>
              <a:t>múzeumi környezetben, </a:t>
            </a:r>
            <a:br>
              <a:rPr lang="hu-HU" b="1" dirty="0" smtClean="0">
                <a:cs typeface="Times New Roman" pitchFamily="18" charset="0"/>
              </a:rPr>
            </a:br>
            <a:r>
              <a:rPr lang="hu-HU" b="1" dirty="0" smtClean="0">
                <a:cs typeface="Times New Roman" pitchFamily="18" charset="0"/>
              </a:rPr>
              <a:t>120 éve Miskolcon</a:t>
            </a:r>
            <a:endParaRPr lang="hu-HU" b="1" dirty="0"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7544" y="5085184"/>
            <a:ext cx="5328592" cy="1522188"/>
          </a:xfrm>
        </p:spPr>
        <p:txBody>
          <a:bodyPr anchor="b">
            <a:noAutofit/>
          </a:bodyPr>
          <a:lstStyle/>
          <a:p>
            <a:pPr algn="ctr"/>
            <a:r>
              <a:rPr lang="hu-HU" sz="2000" dirty="0" smtClean="0">
                <a:cs typeface="Times New Roman" pitchFamily="18" charset="0"/>
              </a:rPr>
              <a:t>Budapest, 2020. március 10.</a:t>
            </a:r>
          </a:p>
          <a:p>
            <a:endParaRPr lang="hu-HU" sz="2400" dirty="0">
              <a:cs typeface="Times New Roman" pitchFamily="18" charset="0"/>
            </a:endParaRPr>
          </a:p>
          <a:p>
            <a:r>
              <a:rPr lang="hu-HU" sz="2400" dirty="0" err="1" smtClean="0">
                <a:cs typeface="Times New Roman" pitchFamily="18" charset="0"/>
              </a:rPr>
              <a:t>Zahuczky</a:t>
            </a:r>
            <a:r>
              <a:rPr lang="hu-HU" sz="2400" dirty="0" smtClean="0">
                <a:cs typeface="Times New Roman" pitchFamily="18" charset="0"/>
              </a:rPr>
              <a:t> László</a:t>
            </a:r>
          </a:p>
          <a:p>
            <a:r>
              <a:rPr lang="hu-HU" sz="2400" dirty="0">
                <a:cs typeface="Times New Roman" pitchFamily="18" charset="0"/>
              </a:rPr>
              <a:t>o</a:t>
            </a:r>
            <a:r>
              <a:rPr lang="hu-HU" sz="2400" dirty="0" smtClean="0">
                <a:cs typeface="Times New Roman" pitchFamily="18" charset="0"/>
              </a:rPr>
              <a:t>sztályvezető, könyvtáros</a:t>
            </a:r>
          </a:p>
          <a:p>
            <a:r>
              <a:rPr lang="hu-HU" sz="2400" dirty="0" smtClean="0">
                <a:cs typeface="Times New Roman" pitchFamily="18" charset="0"/>
              </a:rPr>
              <a:t>Herman Ottó Múzeum, Miskolc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75" y="0"/>
            <a:ext cx="2688341" cy="966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/>
          <a:stretch/>
        </p:blipFill>
        <p:spPr>
          <a:xfrm>
            <a:off x="-7623" y="0"/>
            <a:ext cx="9175685" cy="685923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1523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3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55655" y="1628800"/>
            <a:ext cx="4104456" cy="4176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b="1" dirty="0" smtClean="0"/>
              <a:t>A múzeumi szakkönyvtár 2008 óta nyilvános könyvtár. Állományában közel 260 ezer dokumentum (könyv és folyóirat) áll a kutatók rendelkezésére. A gyűjtemény tematikája – a múzeumban folyó tudományos tevékenységeknek megfelelően – elsősorban a régészet</a:t>
            </a:r>
            <a:r>
              <a:rPr lang="hu-HU" sz="1800" b="1" dirty="0"/>
              <a:t>, néprajz, </a:t>
            </a:r>
            <a:r>
              <a:rPr lang="hu-HU" sz="1800" b="1" dirty="0" smtClean="0"/>
              <a:t>hely- és </a:t>
            </a:r>
            <a:r>
              <a:rPr lang="hu-HU" sz="1800" b="1" dirty="0"/>
              <a:t>művelődéstörténet, képzőművészet, ásványtan, irodalom- és </a:t>
            </a:r>
            <a:r>
              <a:rPr lang="hu-HU" sz="1800" b="1" dirty="0" smtClean="0"/>
              <a:t>történelem-tudomány</a:t>
            </a:r>
            <a:r>
              <a:rPr lang="hu-HU" sz="1800" b="1" dirty="0"/>
              <a:t>, </a:t>
            </a:r>
            <a:r>
              <a:rPr lang="hu-HU" sz="1800" b="1" dirty="0" smtClean="0"/>
              <a:t>muzeológia körét öleli fel. </a:t>
            </a:r>
          </a:p>
          <a:p>
            <a:pPr marL="0" indent="0" algn="just">
              <a:buNone/>
            </a:pPr>
            <a:r>
              <a:rPr lang="hu-HU" sz="1800" b="1" dirty="0"/>
              <a:t>Kiemelten gyűjti a múzeum névadójának, Herman Ottónak a munkáit, illetve a róla szóló irodalmat. Két </a:t>
            </a:r>
            <a:r>
              <a:rPr lang="hu-HU" sz="1800" b="1" dirty="0" err="1"/>
              <a:t>különgyűjtemény</a:t>
            </a:r>
            <a:r>
              <a:rPr lang="hu-HU" sz="1800" b="1" dirty="0"/>
              <a:t> egészíti ki az állományt: Gunda Béla néprajzprofesszor és </a:t>
            </a:r>
            <a:r>
              <a:rPr lang="hu-HU" sz="1800" b="1" dirty="0" err="1"/>
              <a:t>Wellmann</a:t>
            </a:r>
            <a:r>
              <a:rPr lang="hu-HU" sz="1800" b="1" dirty="0"/>
              <a:t> Imre agrártörténész hagyatéka.</a:t>
            </a:r>
          </a:p>
          <a:p>
            <a:pPr marL="0" indent="0" algn="just">
              <a:buNone/>
            </a:pPr>
            <a:endParaRPr lang="hu-HU" sz="1800" dirty="0" smtClean="0"/>
          </a:p>
          <a:p>
            <a:pPr marL="0" indent="0" algn="just">
              <a:buNone/>
            </a:pPr>
            <a:endParaRPr lang="hu-HU" sz="1600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31" y="0"/>
            <a:ext cx="2688341" cy="96621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79"/>
            <a:ext cx="4644008" cy="687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628800"/>
            <a:ext cx="7776864" cy="4176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b="1" dirty="0" smtClean="0"/>
              <a:t>A régi helyi folyóiratok, újságok közül némelyik csak a múzeumi könyvtárban lelhető fel a régióban. Ezek a történeti kutatás elengedhetetlen forrásai. Az intézmény cserekapcsolatban áll 300 magyar és külföldi múzeummal, levéltárral, egyetemmel, így sok, máshol nem elérhető szakirodalommal gyarapodik évente gyűjteménye. E cserekapcsolat alapját a rendszeresen megjelenő múzeumi évkönyvek képezik.</a:t>
            </a:r>
          </a:p>
          <a:p>
            <a:pPr marL="0" indent="0" algn="just">
              <a:buNone/>
            </a:pPr>
            <a:r>
              <a:rPr lang="hu-HU" sz="1800" b="1" dirty="0" smtClean="0"/>
              <a:t>A könyvtár szolgáltatásai: </a:t>
            </a:r>
            <a:r>
              <a:rPr lang="hu-HU" sz="1800" b="1" dirty="0" err="1" smtClean="0"/>
              <a:t>helybenhasználat</a:t>
            </a:r>
            <a:r>
              <a:rPr lang="hu-HU" sz="1800" b="1" dirty="0" smtClean="0"/>
              <a:t>, könyvtárközi kölcsönzés, tájékoztatás, irodalomkutatás, másolatkészítés, olvasószolgálat. </a:t>
            </a:r>
            <a:endParaRPr lang="hu-HU" sz="1800" b="1" dirty="0" smtClean="0"/>
          </a:p>
          <a:p>
            <a:pPr marL="0" indent="0" algn="just">
              <a:buNone/>
            </a:pPr>
            <a:r>
              <a:rPr lang="hu-HU" sz="1800" b="1" dirty="0" smtClean="0"/>
              <a:t>Új szolgáltatás: felhasználóképzés. (GINOP pályázati kötelezettség.)</a:t>
            </a:r>
          </a:p>
          <a:p>
            <a:pPr marL="0" indent="0" algn="just">
              <a:buNone/>
            </a:pPr>
            <a:r>
              <a:rPr lang="hu-HU" sz="1800" b="1" dirty="0" smtClean="0"/>
              <a:t>A </a:t>
            </a:r>
            <a:r>
              <a:rPr lang="hu-HU" sz="1800" b="1" dirty="0" smtClean="0"/>
              <a:t>kutatást egy hagyományos szótárkatalógus segíti, mely jelenleg 3 szekrényben található. Az állomány egy része már kereshető a Corvina integrált könyvtári rendszer online katalógusában is, mely a múzeum honlapján érhető el. Szintén itt található az időszaki kiadványok és a muzeális dokumentumok címlistája. A múzeumi kiadványok írásai kereshetők a MATARKA adatbázisban és a HUNGARICANA közgyűjteményi portálon. Néhány helyi periodika az ARCANUM adatbázisában.</a:t>
            </a:r>
          </a:p>
          <a:p>
            <a:pPr marL="0" indent="0" algn="just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96" y="8353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3356992"/>
            <a:ext cx="7290055" cy="2655168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A </a:t>
            </a:r>
            <a:r>
              <a:rPr lang="hu-HU" sz="1800" b="1" dirty="0" smtClean="0"/>
              <a:t>múzeum </a:t>
            </a:r>
            <a:r>
              <a:rPr lang="hu-HU" sz="1800" b="1" dirty="0"/>
              <a:t>munkatársainak szakirodalommal való ellátása.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/>
              <a:t>Kutatástámogatás, tudásmenedzsment.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/>
              <a:t> Tudományos kutatás-publikálás, szakdolgozatok, doktori disszertációk, pályázatok készítése, segítség a </a:t>
            </a:r>
            <a:r>
              <a:rPr lang="hu-HU" sz="1800" b="1" dirty="0" smtClean="0"/>
              <a:t>készítéshez, téma- és irodalomkutatás.</a:t>
            </a:r>
            <a:endParaRPr lang="hu-HU" sz="1800" b="1" dirty="0"/>
          </a:p>
          <a:p>
            <a:pPr algn="just">
              <a:buFont typeface="Arial" panose="020B0604020202020204" pitchFamily="34" charset="0"/>
              <a:buChar char="•"/>
            </a:pPr>
            <a:endParaRPr lang="hu-HU" sz="1800" b="1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0"/>
            <a:ext cx="2688341" cy="966218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67544" y="1287213"/>
            <a:ext cx="7560840" cy="1748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cs typeface="Times New Roman" pitchFamily="18" charset="0"/>
              </a:rPr>
              <a:t>     </a:t>
            </a:r>
            <a:r>
              <a:rPr lang="hu-HU" b="1" dirty="0" smtClean="0">
                <a:cs typeface="Times New Roman" pitchFamily="18" charset="0"/>
              </a:rPr>
              <a:t>Szakkönyvtári </a:t>
            </a:r>
            <a:r>
              <a:rPr lang="hu-HU" b="1" dirty="0" smtClean="0">
                <a:cs typeface="Times New Roman" pitchFamily="18" charset="0"/>
              </a:rPr>
              <a:t>feladatok</a:t>
            </a:r>
            <a:endParaRPr lang="hu-HU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1765714"/>
            <a:ext cx="7290055" cy="2655168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A Herman Ottó Múzeum Könyvtára nyilvános szakkönyvtár, szervezetileg a múzeum egyik osztálya, gazdálkodása nem önálló, fenntartója a települési önkormányzat.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Egy épületben található a múzeummal. Az olvasók által látogatott, használt terület: 84 m². Raktári terület: 407 m². A nyitva tartási napok száma egy átlagos héten: 5 nap. A nyitva tartási órák száma egy átlagos héten: 25 óra (hétfőtől-csütörtökig 10-től 15 óra 30 percig, pénteken 9-től 12 óráig).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Gyarapodása ajándékozás, hagyaték, csere, adásvétel útján, valamint 2018-tól a Könyvtári Intézet Fölöspéldány jegyzékei és az OSZK Mikes listái alapján történik.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2018-ban a könyvtári katalógusban rögzített rekordok száma: 5000 db.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Állomány </a:t>
            </a:r>
            <a:r>
              <a:rPr lang="hu-HU" sz="1800" b="1" dirty="0" smtClean="0"/>
              <a:t>nagysága 2020. január 1-jén: 256677 kötet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hu-HU" sz="1800" b="1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0"/>
            <a:ext cx="2688341" cy="966218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07504" y="0"/>
            <a:ext cx="6348155" cy="1748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cs typeface="Times New Roman" pitchFamily="18" charset="0"/>
              </a:rPr>
              <a:t>     Adatok a könyvtárról</a:t>
            </a:r>
            <a:endParaRPr lang="hu-HU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1700808"/>
            <a:ext cx="7290055" cy="2655168"/>
          </a:xfrm>
        </p:spPr>
        <p:txBody>
          <a:bodyPr>
            <a:noAutofit/>
          </a:bodyPr>
          <a:lstStyle/>
          <a:p>
            <a:pPr algn="just"/>
            <a:r>
              <a:rPr lang="hu-HU" sz="1800" b="1" dirty="0" smtClean="0"/>
              <a:t>Sikeres pályázat révén 2018 év végén a múzeumi szakkönyvtár olvasóterme Digitális Jólét Program (DJP) Pontként funkcionál 2019-től. Ehhez IKT eszközöket (laptopok, </a:t>
            </a:r>
            <a:r>
              <a:rPr lang="hu-HU" sz="1800" b="1" dirty="0" err="1" smtClean="0"/>
              <a:t>tabletek</a:t>
            </a:r>
            <a:r>
              <a:rPr lang="hu-HU" sz="1800" b="1" dirty="0" smtClean="0"/>
              <a:t>, színes nyomtató, fénymásoló, szkenner 3 az 1-ben biztosított a nyertes pályázat. További a könyvtár teljes területén és az olvasóteremben is free </a:t>
            </a:r>
            <a:r>
              <a:rPr lang="hu-HU" sz="1800" b="1" dirty="0" err="1" smtClean="0"/>
              <a:t>wifi</a:t>
            </a:r>
            <a:r>
              <a:rPr lang="hu-HU" sz="1800" b="1" dirty="0" smtClean="0"/>
              <a:t> elérhetőség került kiépítésre.</a:t>
            </a:r>
          </a:p>
          <a:p>
            <a:pPr algn="just"/>
            <a:r>
              <a:rPr lang="hu-HU" sz="1800" b="1" dirty="0" smtClean="0"/>
              <a:t>2019-től elektronikus katalógus használata, a beérkező kiadványok (hazai és külföldi) bibliográfiai és példányrekordjainak CORVINA adatbázisba történő rögzítése.</a:t>
            </a:r>
          </a:p>
          <a:p>
            <a:pPr algn="just"/>
            <a:r>
              <a:rPr lang="hu-HU" sz="1800" b="1" dirty="0" smtClean="0"/>
              <a:t>2019. október 21-én a 110 éve született Kordos László (1909-1992) könyvtáros, pedagógus nevét vette fel a múzeum olvasóterme. A Miskolci Városi Könyvtár nyugalmazott igazgatója 1970-től 1976-ig volt a múzeumi könyvtár vezetője. Az évfordulós megemlékezés sírjának koszorúzásával kezdődött a mindszenti temetőben, majd az olvasóterem névadó ünnepsége és S. Nagy József régészeti rajzoló által készített, a névadó portréjával ellátott olvasóterem falának avatására került sor. Ezt követően kiállítás nyílt személyes dokumentumaiból, tárgyaiból, majd egykori pályatársak elevenítették és idézték fel személyiségét.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0"/>
            <a:ext cx="2688341" cy="966218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51520" y="188640"/>
            <a:ext cx="6840760" cy="1748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cs typeface="Times New Roman" pitchFamily="18" charset="0"/>
              </a:rPr>
              <a:t>   eredmények,       megvalósult tervek</a:t>
            </a:r>
            <a:endParaRPr lang="hu-HU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7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2060848"/>
            <a:ext cx="7290055" cy="2655168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Negyedéven belül az új múzeumi honlapon a könyvtári információk, tartalmak folyamatos frissítése, aktualizálása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Fél éven belül a múzeum </a:t>
            </a:r>
            <a:r>
              <a:rPr lang="hu-HU" sz="1800" b="1" dirty="0" smtClean="0"/>
              <a:t>csatlakozása</a:t>
            </a:r>
            <a:r>
              <a:rPr lang="hu-HU" sz="1800" b="1" dirty="0" smtClean="0"/>
              <a:t> </a:t>
            </a:r>
            <a:r>
              <a:rPr lang="hu-HU" sz="1800" b="1" dirty="0" smtClean="0"/>
              <a:t>az EISZ-</a:t>
            </a:r>
            <a:r>
              <a:rPr lang="hu-HU" sz="1800" b="1" dirty="0" err="1" smtClean="0"/>
              <a:t>hez</a:t>
            </a:r>
            <a:endParaRPr lang="hu-HU" sz="1800" b="1" dirty="0" smtClean="0"/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Egy éven belül a 3 cédulakatalógus szekrény tartalmának egyesítése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Feldolgozási tevékenység: teljes </a:t>
            </a:r>
            <a:r>
              <a:rPr lang="hu-HU" sz="1800" b="1" dirty="0" smtClean="0"/>
              <a:t>könyvtári állomány retrospektív konverziója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sz="1800" b="1" dirty="0" smtClean="0"/>
              <a:t>Pályázat a Minősített Könyvtár cím elnyerésére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0"/>
            <a:ext cx="2688341" cy="966218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51520" y="477610"/>
            <a:ext cx="6840760" cy="1748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cs typeface="Times New Roman" pitchFamily="18" charset="0"/>
              </a:rPr>
              <a:t>     további tervek</a:t>
            </a:r>
            <a:endParaRPr lang="hu-HU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3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11228"/>
          <a:stretch/>
        </p:blipFill>
        <p:spPr>
          <a:xfrm>
            <a:off x="-7986" y="0"/>
            <a:ext cx="9151985" cy="68404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1698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86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24815"/>
          <a:stretch/>
        </p:blipFill>
        <p:spPr>
          <a:xfrm>
            <a:off x="31141" y="-4331"/>
            <a:ext cx="9180512" cy="68623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12" y="-20954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0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r="6617"/>
          <a:stretch/>
        </p:blipFill>
        <p:spPr>
          <a:xfrm>
            <a:off x="0" y="-12356"/>
            <a:ext cx="9234086" cy="685831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88" y="-45567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64288" cy="6862746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00550" y="4238526"/>
            <a:ext cx="7776864" cy="28083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b="1" dirty="0" smtClean="0"/>
              <a:t>A mai Herman Ottó Múzeum jogelődjének számító Borsod-Miskolczi Múzeumot 1899-ben alapította a Borsod-Miskolczi </a:t>
            </a:r>
            <a:r>
              <a:rPr lang="hu-HU" sz="1800" b="1" dirty="0"/>
              <a:t>Közművelődési és Múzeum </a:t>
            </a:r>
            <a:r>
              <a:rPr lang="hu-HU" sz="1800" b="1" dirty="0" smtClean="0"/>
              <a:t>Egyesület. Alapszabályzatuk kimondta: „Az egyesület </a:t>
            </a:r>
            <a:r>
              <a:rPr lang="hu-HU" sz="1800" b="1" dirty="0" err="1" smtClean="0"/>
              <a:t>czélja</a:t>
            </a:r>
            <a:r>
              <a:rPr lang="hu-HU" sz="1800" b="1" dirty="0" smtClean="0"/>
              <a:t>: ápolni a magyar irodalmat, tudományt és művészetet egyrészt. Másrészt létesíteni egy nyilvános múzeumot és könyvtárt…” Ettől kezdve mind a mai napig működik a múzeum részeként a könyvtár is!</a:t>
            </a:r>
          </a:p>
          <a:p>
            <a:pPr marL="0" indent="0" algn="just">
              <a:buNone/>
            </a:pPr>
            <a:r>
              <a:rPr lang="hu-HU" sz="1800" b="1" dirty="0"/>
              <a:t>Miskolc városa a Papszer utcai régi református főgimnázium néhány helyiségét biztosította a múzeum számára, közte a nagy, emeletes, karzatos könyvtár-termet is.</a:t>
            </a:r>
          </a:p>
          <a:p>
            <a:pPr marL="0" indent="0" algn="just">
              <a:buNone/>
            </a:pPr>
            <a:endParaRPr lang="hu-HU" sz="1800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0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88640"/>
            <a:ext cx="2688341" cy="96621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220072" y="3443242"/>
            <a:ext cx="285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Legrégebbi könyvünk ez az </a:t>
            </a:r>
          </a:p>
          <a:p>
            <a:pPr algn="ctr"/>
            <a:r>
              <a:rPr lang="hu-HU" b="1" dirty="0" smtClean="0"/>
              <a:t>1673-as kiadású kötet </a:t>
            </a:r>
            <a:endParaRPr lang="hu-HU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23143" t="-1" b="15573"/>
          <a:stretch/>
        </p:blipFill>
        <p:spPr>
          <a:xfrm>
            <a:off x="-2442" y="0"/>
            <a:ext cx="9144000" cy="685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17" y="-62441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C:\Users\Ági\Desktop\IMG_20191108_1017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1476"/>
          <a:stretch/>
        </p:blipFill>
        <p:spPr bwMode="auto">
          <a:xfrm>
            <a:off x="8348" y="-9526"/>
            <a:ext cx="9135652" cy="686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17" y="-62441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48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C:\Users\Ági\Desktop\IMG_448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50"/>
          <a:stretch/>
        </p:blipFill>
        <p:spPr bwMode="auto">
          <a:xfrm>
            <a:off x="0" y="0"/>
            <a:ext cx="9144000" cy="693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17" y="-62441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59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41205" cy="633866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005" y="0"/>
            <a:ext cx="4408995" cy="69084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74" y="5209224"/>
            <a:ext cx="2688341" cy="96621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-22451" y="6262094"/>
            <a:ext cx="4655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Benkő Sámuel 1782-es kassai</a:t>
            </a:r>
          </a:p>
          <a:p>
            <a:pPr algn="ctr"/>
            <a:r>
              <a:rPr lang="hu-HU" b="1" dirty="0" smtClean="0"/>
              <a:t>és 1818-as miskolci kiadású kötete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4741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0"/>
            <a:ext cx="2688341" cy="9662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78885" cy="6858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220072" y="3443242"/>
            <a:ext cx="2858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Legrégebbi kötetünk a muzeális könyvtári dokumentumok közül való és 1673-as kiadású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4032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80528" y="4077072"/>
            <a:ext cx="6840760" cy="3384376"/>
          </a:xfrm>
        </p:spPr>
        <p:txBody>
          <a:bodyPr>
            <a:noAutofit/>
          </a:bodyPr>
          <a:lstStyle/>
          <a:p>
            <a:pPr algn="ctr"/>
            <a:r>
              <a:rPr lang="hu-HU" b="1" dirty="0" smtClean="0">
                <a:cs typeface="Times New Roman" pitchFamily="18" charset="0"/>
              </a:rPr>
              <a:t>Köszönöm a figyelmet!</a:t>
            </a:r>
            <a:endParaRPr lang="hu-HU" b="1" dirty="0">
              <a:cs typeface="Times New Roman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0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9592" y="1628800"/>
            <a:ext cx="7290055" cy="42393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b="1" dirty="0"/>
              <a:t>Állománya ajándékokkal, vásárlásokkal és hagyatékokkal gyarapodott. A könyvtárnoki teendőket </a:t>
            </a:r>
            <a:r>
              <a:rPr lang="hu-HU" sz="1800" b="1" dirty="0" err="1"/>
              <a:t>Brósz</a:t>
            </a:r>
            <a:r>
              <a:rPr lang="hu-HU" sz="1800" b="1" dirty="0"/>
              <a:t> Károly felsőkereskedelmi iskolai tanárra bízták, aki az iskola könyvtárosa is volt. A múzeum első kiállítása 1902-ben nyílt meg, ezzel egy időben a könyvtárat is megnyitották. Állománya ekkor 733 kötet volt, mely ezt követően lassú mértékben gyarapodott. </a:t>
            </a:r>
          </a:p>
          <a:p>
            <a:pPr marL="0" indent="0" algn="just">
              <a:buNone/>
            </a:pPr>
            <a:r>
              <a:rPr lang="hu-HU" sz="1800" b="1" dirty="0" smtClean="0"/>
              <a:t>1907-ben </a:t>
            </a:r>
            <a:r>
              <a:rPr lang="hu-HU" sz="1800" b="1" dirty="0"/>
              <a:t>a könyvek és hírlapok együttes száma 2486 művet mutatott. A könyvtáros ekkor Miskolczi Simon János volt. A jelentések szerint a könyvtár kisebb méretű, nyilvános használatra szánt könyvtár volt, amely a gyarapodással együtt állandó helyhiánnyal küzdött. A könyvtár rendezése a helyszűke miatt elképzelhetetlen volt, ezért 1908-ban Miskolczi Simon János a tisztségéről lemondott. Ezután újra </a:t>
            </a:r>
            <a:r>
              <a:rPr lang="hu-HU" sz="1800" b="1" dirty="0" err="1"/>
              <a:t>Brósz</a:t>
            </a:r>
            <a:r>
              <a:rPr lang="hu-HU" sz="1800" b="1" dirty="0"/>
              <a:t> Károly lett a könyvtáros. 1910-re kétféle könyvtár alakult ki a múzeumban: egy tudományos szakkönyvtár és egy népkönyvtár. Az első a múzeumban volt található, ahol a feldolgozást továbbra is </a:t>
            </a:r>
            <a:r>
              <a:rPr lang="hu-HU" sz="1800" b="1" dirty="0" err="1"/>
              <a:t>Brósz</a:t>
            </a:r>
            <a:r>
              <a:rPr lang="hu-HU" sz="1800" b="1" dirty="0"/>
              <a:t> Károly végezte; a második pedig a Szeles utcai iskolába került, itt a könyvtári teendőket Bíró Sándor tanító látta el. A szakkönyvtár célja az volt, hogy a város szakemberei számára biztosítsa a kutatásokhoz és a megkezdett alapkutatások folytatásához szükséges </a:t>
            </a:r>
            <a:r>
              <a:rPr lang="hu-HU" sz="1800" b="1" dirty="0" smtClean="0"/>
              <a:t>szakirodalmat</a:t>
            </a:r>
            <a:r>
              <a:rPr lang="hu-HU" sz="1800" b="1" dirty="0"/>
              <a:t>.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29" y="0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2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1844824"/>
            <a:ext cx="7200800" cy="38884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b="1" dirty="0"/>
              <a:t>1911-ben Horváth Lajos országgyűlési képviselő a múzeumnak ajándékozta 1500 kötetes könyvtárát. A múzeum épülete, amelyben ekkor még az iskola is működött, már ebben az évben szűknek bizonyult. Így a könyvtárat a felsőkereskedelmi iskolába költöztették át. A könyvtár rendezését ismét </a:t>
            </a:r>
            <a:r>
              <a:rPr lang="hu-HU" sz="1800" b="1" dirty="0" err="1"/>
              <a:t>Brósz</a:t>
            </a:r>
            <a:r>
              <a:rPr lang="hu-HU" sz="1800" b="1" dirty="0"/>
              <a:t> Károlyra </a:t>
            </a:r>
            <a:r>
              <a:rPr lang="hu-HU" sz="1800" b="1" dirty="0" smtClean="0"/>
              <a:t>bízták, aki 1912 nyarán </a:t>
            </a:r>
            <a:r>
              <a:rPr lang="hu-HU" sz="1800" b="1" dirty="0"/>
              <a:t>a városból elköltözött. Az 1911-12. évi jelentés szerint: „Benne múzeumunk egyik leglelkesebb munkását és erejét veszítette el. … Feldolgozta a diósgyőri koronauradalmi levéltár óriási tömegét, … feldolgozta és jó részben ismertette a Horváth Lajos könyvtárával örökölt igen becses okleveleket, míg a hely engedte, felállította könyvtárunkat, elkészítve annak címlap, betűrendes név- és szakcímtár katalógusát. … hosszú, munkás életének nagy részét városunk történelmi múltjának kutatására szentelte, … mindenkor a legnagyobb buzgalommal fáradozott múzeumunk fejlesztésén. </a:t>
            </a:r>
            <a:r>
              <a:rPr lang="hu-HU" sz="1800" b="1" dirty="0" smtClean="0"/>
              <a:t>…”</a:t>
            </a:r>
            <a:endParaRPr lang="hu-HU" sz="18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66" y="0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01552" y="2420888"/>
            <a:ext cx="7290055" cy="2655168"/>
          </a:xfrm>
        </p:spPr>
        <p:txBody>
          <a:bodyPr>
            <a:noAutofit/>
          </a:bodyPr>
          <a:lstStyle/>
          <a:p>
            <a:pPr algn="just"/>
            <a:r>
              <a:rPr lang="hu-HU" sz="1800" b="1" dirty="0"/>
              <a:t>Az elkövetkező időszak kevés adatot tartalmaz a múzeum életére vonatkozóan. 1914-ben kitört az első világháború. A múzeumban a kiállítások szüneteltek. A háborút követően a múzeum is újra kezdte működését. A könyvtár feldolgozási naplóiban az évi zárások </a:t>
            </a:r>
            <a:r>
              <a:rPr lang="hu-HU" sz="1800" b="1" dirty="0" err="1"/>
              <a:t>Leszih</a:t>
            </a:r>
            <a:r>
              <a:rPr lang="hu-HU" sz="1800" b="1" dirty="0"/>
              <a:t> Andor titkár aláírásával szerepeltek, aki évekig végezte a könyvtárosi teendőket is</a:t>
            </a:r>
            <a:r>
              <a:rPr lang="hu-HU" sz="1800" b="1" dirty="0" smtClean="0"/>
              <a:t>.</a:t>
            </a:r>
          </a:p>
          <a:p>
            <a:pPr algn="just"/>
            <a:r>
              <a:rPr lang="hu-HU" sz="1800" b="1" dirty="0"/>
              <a:t>Az 1930-as évekre nyilvánvalóvá vált, hogy a múzeumi könyvtár már nem tudja kielégíteni egy fejlődésnek indult nagyváros kulturális igényeit. A két fő probléma a hely és a pénz hiánya volt. Már 1934-ben </a:t>
            </a:r>
            <a:r>
              <a:rPr lang="hu-HU" sz="1800" b="1" dirty="0" err="1"/>
              <a:t>Leszih</a:t>
            </a:r>
            <a:r>
              <a:rPr lang="hu-HU" sz="1800" b="1" dirty="0"/>
              <a:t> Andor azt nyilatkozta a helyi sajtóban, hogy a könyvtár évi 600 pengő támogatásban részesül. Összehasonlításképpen megemlíti, hogy Debrecen városa ugyanekkor évi 6400 pengőt fordít ilyen célra.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0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1700808"/>
            <a:ext cx="7290055" cy="3087216"/>
          </a:xfrm>
        </p:spPr>
        <p:txBody>
          <a:bodyPr>
            <a:noAutofit/>
          </a:bodyPr>
          <a:lstStyle/>
          <a:p>
            <a:pPr algn="just"/>
            <a:r>
              <a:rPr lang="hu-HU" sz="1800" b="1" dirty="0"/>
              <a:t>1936-ban </a:t>
            </a:r>
            <a:r>
              <a:rPr lang="hu-HU" sz="1800" b="1" dirty="0" err="1"/>
              <a:t>Pasteiner</a:t>
            </a:r>
            <a:r>
              <a:rPr lang="hu-HU" sz="1800" b="1" dirty="0"/>
              <a:t> Iván, a budapesti Egyetemi Könyvtár főigazgatója látogatta meg a múzeumot, aki lesújtó bírálatot fogalmazott meg könyvtári tapasztalatairól. Véleménye szerint a miskolci könyvtár elhelyezése szégyenletes: „80-100 személyes olvasóteremmel kellene ennek a könyvtárnak rendelkezni, ezzel szemben két nagyon alacsony, bolthajtásos, levegőtlen, sötét és egyúttal kényszerűségből múzeumi raktárnak használt helyiségben zsúfolódik össze 18 ezer kötet és a 20 székes olvasószoba.” </a:t>
            </a:r>
            <a:endParaRPr lang="hu-HU" sz="1800" b="1" dirty="0" smtClean="0"/>
          </a:p>
          <a:p>
            <a:pPr algn="just"/>
            <a:r>
              <a:rPr lang="hu-HU" sz="1800" b="1" dirty="0" smtClean="0"/>
              <a:t>1938-ra </a:t>
            </a:r>
            <a:r>
              <a:rPr lang="hu-HU" sz="1800" b="1" dirty="0"/>
              <a:t>megfogalmazódik a feladat: „A múzeumi könyvtárnak közkönyvtárrá való kiépítése és megfelelő elhelyezése tehát sürgősen időszerű.” A feladat megvalósítása váratott magára, mert kitört a második világháború, amely ismét megbénította a könyvtár életét. A háborús bombázások alapos pusztítást végeztek Miskolcon. Az addig létező könyvtárak (</a:t>
            </a:r>
            <a:r>
              <a:rPr lang="hu-HU" sz="1800" b="1" dirty="0" err="1"/>
              <a:t>Teöreök</a:t>
            </a:r>
            <a:r>
              <a:rPr lang="hu-HU" sz="1800" b="1" dirty="0"/>
              <a:t>-féle könyvtár, iskolai könyvtárak) teljes egészében elpusztultak vagy súlyos károkat szenvedtek. A református gimnázium és a múzeum értékes </a:t>
            </a:r>
            <a:r>
              <a:rPr lang="hu-HU" sz="1800" b="1" dirty="0" err="1"/>
              <a:t>könyvanyaga</a:t>
            </a:r>
            <a:r>
              <a:rPr lang="hu-HU" sz="1800" b="1" dirty="0"/>
              <a:t> inkább a hurcolkodástól tizedelődött meg.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31" y="0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1844824"/>
            <a:ext cx="7776864" cy="28083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b="1" dirty="0" smtClean="0"/>
              <a:t>Az alapítás idején a városban főleg iskolai, illetve egyesületi könyvtárak voltak; egy nyilvános könyvtár volt csak, az evangélikusok </a:t>
            </a:r>
            <a:r>
              <a:rPr lang="hu-HU" sz="1800" b="1" dirty="0" err="1" smtClean="0"/>
              <a:t>Teöreök</a:t>
            </a:r>
            <a:r>
              <a:rPr lang="hu-HU" sz="1800" b="1" dirty="0" smtClean="0"/>
              <a:t> Sándor-féle könyvtára. Érthető tehát, hogy a múzeumi könyvtár a szakkönyvtári feladatok mellett a városi könyvtári funkciót is ellátta. E funkciót 1949-ben adta át az akkor alakuló Városi Könyvtárnak, mely a gyűjtemény jelentős részét (közel 90%-át) is átvette. A múzeumban maradt dokumentumokat átrendezték, s egy csendesebb időszak következett a könyvtár életében is.</a:t>
            </a:r>
          </a:p>
          <a:p>
            <a:pPr marL="0" indent="0" algn="just">
              <a:buNone/>
            </a:pPr>
            <a:r>
              <a:rPr lang="hu-HU" sz="1800" b="1" dirty="0"/>
              <a:t>Az 1970-es évek elején </a:t>
            </a:r>
            <a:r>
              <a:rPr lang="hu-HU" sz="1800" b="1" dirty="0" err="1"/>
              <a:t>Szabadfalvi</a:t>
            </a:r>
            <a:r>
              <a:rPr lang="hu-HU" sz="1800" b="1" dirty="0"/>
              <a:t> József került az intézmény élére. Ő kiemelten fontosnak tartotta a könyvtár fejlesztését, ezért </a:t>
            </a:r>
            <a:r>
              <a:rPr lang="hu-HU" sz="1800" b="1" dirty="0" smtClean="0"/>
              <a:t>az </a:t>
            </a:r>
            <a:r>
              <a:rPr lang="hu-HU" sz="1800" b="1" dirty="0"/>
              <a:t>éves költségvetésekben jelentős összegeket különített el könyv- és folyóiratbeszerzésre. Az anyagi feltételek mellett a személyi feltételeket is megteremtette egy főállású könyvtáros alkalmazásával.</a:t>
            </a:r>
          </a:p>
          <a:p>
            <a:pPr marL="0" indent="0" algn="just">
              <a:buNone/>
            </a:pPr>
            <a:endParaRPr lang="hu-HU" sz="1800" dirty="0" smtClean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-72189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1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9895"/>
          <a:stretch/>
        </p:blipFill>
        <p:spPr>
          <a:xfrm>
            <a:off x="-20308" y="3185"/>
            <a:ext cx="9180513" cy="68548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1523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2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716" t="10417" r="8806" b="229"/>
          <a:stretch/>
        </p:blipFill>
        <p:spPr>
          <a:xfrm>
            <a:off x="-33736" y="-99392"/>
            <a:ext cx="9177736" cy="69573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9" y="1523"/>
            <a:ext cx="2688341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161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3122</TotalTime>
  <Words>1509</Words>
  <Application>Microsoft Office PowerPoint</Application>
  <PresentationFormat>Diavetítés a képernyőre (4:3 oldalarány)</PresentationFormat>
  <Paragraphs>67</Paragraphs>
  <Slides>25</Slides>
  <Notes>18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 New Roman</vt:lpstr>
      <vt:lpstr>Tw Cen MT</vt:lpstr>
      <vt:lpstr>Tw Cen MT Condensed</vt:lpstr>
      <vt:lpstr>Wingdings 3</vt:lpstr>
      <vt:lpstr>Integrál</vt:lpstr>
      <vt:lpstr>Könyvtár múzeumi környezetben,  120 éve Miskolcon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Mérien</dc:creator>
  <cp:lastModifiedBy>Windows-felhasználó</cp:lastModifiedBy>
  <cp:revision>292</cp:revision>
  <dcterms:created xsi:type="dcterms:W3CDTF">2017-10-14T18:21:15Z</dcterms:created>
  <dcterms:modified xsi:type="dcterms:W3CDTF">2020-03-10T08:49:55Z</dcterms:modified>
</cp:coreProperties>
</file>